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CB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165D851-75FC-044C-A4F3-E90804B84513}"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4216298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65D851-75FC-044C-A4F3-E90804B84513}"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1071403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65D851-75FC-044C-A4F3-E90804B84513}"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230528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65D851-75FC-044C-A4F3-E90804B84513}"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315840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165D851-75FC-044C-A4F3-E90804B84513}"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2525105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165D851-75FC-044C-A4F3-E90804B84513}"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1490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165D851-75FC-044C-A4F3-E90804B84513}" type="datetimeFigureOut">
              <a:rPr lang="en-US" smtClean="0"/>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408938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165D851-75FC-044C-A4F3-E90804B84513}" type="datetimeFigureOut">
              <a:rPr lang="en-US" smtClean="0"/>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3377532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5D851-75FC-044C-A4F3-E90804B84513}" type="datetimeFigureOut">
              <a:rPr lang="en-US" smtClean="0"/>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4218433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165D851-75FC-044C-A4F3-E90804B84513}"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2406171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165D851-75FC-044C-A4F3-E90804B84513}"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C58E-481D-AE4C-96F7-4F6C327C66FC}" type="slidenum">
              <a:rPr lang="en-US" smtClean="0"/>
              <a:t>‹#›</a:t>
            </a:fld>
            <a:endParaRPr lang="en-US"/>
          </a:p>
        </p:txBody>
      </p:sp>
    </p:spTree>
    <p:extLst>
      <p:ext uri="{BB962C8B-B14F-4D97-AF65-F5344CB8AC3E}">
        <p14:creationId xmlns:p14="http://schemas.microsoft.com/office/powerpoint/2010/main" val="392848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5D851-75FC-044C-A4F3-E90804B84513}" type="datetimeFigureOut">
              <a:rPr lang="en-US" smtClean="0"/>
              <a:t>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4C58E-481D-AE4C-96F7-4F6C327C66FC}" type="slidenum">
              <a:rPr lang="en-US" smtClean="0"/>
              <a:t>‹#›</a:t>
            </a:fld>
            <a:endParaRPr lang="en-US"/>
          </a:p>
        </p:txBody>
      </p:sp>
      <p:pic>
        <p:nvPicPr>
          <p:cNvPr id="8" name="Picture 7" descr="NSS 2015 Slides-01.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Tree>
    <p:extLst>
      <p:ext uri="{BB962C8B-B14F-4D97-AF65-F5344CB8AC3E}">
        <p14:creationId xmlns:p14="http://schemas.microsoft.com/office/powerpoint/2010/main" val="506815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qAuP7bCtld4"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859"/>
            <a:ext cx="7772400" cy="1470025"/>
          </a:xfrm>
        </p:spPr>
        <p:txBody>
          <a:bodyPr>
            <a:noAutofit/>
          </a:bodyPr>
          <a:lstStyle/>
          <a:p>
            <a:pPr algn="l"/>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As </a:t>
            </a:r>
            <a:r>
              <a:rPr lang="en-GB" sz="1800" dirty="0">
                <a:latin typeface="Arial" panose="020B0604020202020204" pitchFamily="34" charset="0"/>
                <a:cs typeface="Arial" panose="020B0604020202020204" pitchFamily="34" charset="0"/>
              </a:rPr>
              <a:t>a final year undergraduate </a:t>
            </a:r>
            <a:r>
              <a:rPr lang="en-GB" sz="1800" dirty="0" smtClean="0">
                <a:latin typeface="Arial" panose="020B0604020202020204" pitchFamily="34" charset="0"/>
                <a:cs typeface="Arial" panose="020B0604020202020204" pitchFamily="34" charset="0"/>
              </a:rPr>
              <a:t>the National Student Survey</a:t>
            </a: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offers a chance </a:t>
            </a:r>
            <a:r>
              <a:rPr lang="en-GB" sz="1800" dirty="0">
                <a:latin typeface="Arial" panose="020B0604020202020204" pitchFamily="34" charset="0"/>
                <a:cs typeface="Arial" panose="020B0604020202020204" pitchFamily="34" charset="0"/>
              </a:rPr>
              <a:t>to </a:t>
            </a:r>
            <a:r>
              <a:rPr lang="en-GB" sz="1800" dirty="0" smtClean="0">
                <a:latin typeface="Arial" panose="020B0604020202020204" pitchFamily="34" charset="0"/>
                <a:cs typeface="Arial" panose="020B0604020202020204" pitchFamily="34" charset="0"/>
              </a:rPr>
              <a:t>contribute </a:t>
            </a:r>
            <a:r>
              <a:rPr lang="en-GB" sz="1800" dirty="0">
                <a:latin typeface="Arial" panose="020B0604020202020204" pitchFamily="34" charset="0"/>
                <a:cs typeface="Arial" panose="020B0604020202020204" pitchFamily="34" charset="0"/>
              </a:rPr>
              <a:t>your </a:t>
            </a:r>
            <a:r>
              <a:rPr lang="en-GB" sz="1800" dirty="0" smtClean="0">
                <a:latin typeface="Arial" panose="020B0604020202020204" pitchFamily="34" charset="0"/>
                <a:cs typeface="Arial" panose="020B0604020202020204" pitchFamily="34" charset="0"/>
              </a:rPr>
              <a:t>views </a:t>
            </a:r>
            <a:r>
              <a:rPr lang="en-GB" sz="1800" dirty="0">
                <a:latin typeface="Arial" panose="020B0604020202020204" pitchFamily="34" charset="0"/>
                <a:cs typeface="Arial" panose="020B0604020202020204" pitchFamily="34" charset="0"/>
              </a:rPr>
              <a:t>on </a:t>
            </a:r>
            <a:r>
              <a:rPr lang="en-GB" sz="1800" dirty="0" smtClean="0">
                <a:latin typeface="Arial" panose="020B0604020202020204" pitchFamily="34" charset="0"/>
                <a:cs typeface="Arial" panose="020B0604020202020204" pitchFamily="34" charset="0"/>
              </a:rPr>
              <a:t>the student experience here at Edinburgh Napier University. </a:t>
            </a:r>
            <a:r>
              <a:rPr lang="en-GB" sz="1800" dirty="0">
                <a:solidFill>
                  <a:srgbClr val="FF0000"/>
                </a:solidFill>
                <a:latin typeface="Arial" panose="020B0604020202020204" pitchFamily="34" charset="0"/>
                <a:cs typeface="Arial" panose="020B0604020202020204" pitchFamily="34" charset="0"/>
              </a:rPr>
              <a:t/>
            </a:r>
            <a:br>
              <a:rPr lang="en-GB" sz="1800" dirty="0">
                <a:solidFill>
                  <a:srgbClr val="FF0000"/>
                </a:solidFill>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A record </a:t>
            </a:r>
            <a:r>
              <a:rPr lang="en-GB" sz="1800" dirty="0" smtClean="0">
                <a:latin typeface="Arial" panose="020B0604020202020204" pitchFamily="34" charset="0"/>
                <a:cs typeface="Arial" panose="020B0604020202020204" pitchFamily="34" charset="0"/>
              </a:rPr>
              <a:t>77% </a:t>
            </a:r>
            <a:r>
              <a:rPr lang="en-GB" sz="1800" dirty="0">
                <a:latin typeface="Arial" panose="020B0604020202020204" pitchFamily="34" charset="0"/>
                <a:cs typeface="Arial" panose="020B0604020202020204" pitchFamily="34" charset="0"/>
              </a:rPr>
              <a:t>of eligible students filled in the </a:t>
            </a:r>
            <a:r>
              <a:rPr lang="en-GB" sz="1800" dirty="0" smtClean="0">
                <a:latin typeface="Arial" panose="020B0604020202020204" pitchFamily="34" charset="0"/>
                <a:cs typeface="Arial" panose="020B0604020202020204" pitchFamily="34" charset="0"/>
              </a:rPr>
              <a:t>2014 </a:t>
            </a:r>
            <a:r>
              <a:rPr lang="en-GB" sz="1800" dirty="0">
                <a:latin typeface="Arial" panose="020B0604020202020204" pitchFamily="34" charset="0"/>
                <a:cs typeface="Arial" panose="020B0604020202020204" pitchFamily="34" charset="0"/>
              </a:rPr>
              <a:t>survey. Can you help us beat this?</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For the </a:t>
            </a:r>
            <a:r>
              <a:rPr lang="en-GB" sz="1800" dirty="0" smtClean="0">
                <a:latin typeface="Arial" panose="020B0604020202020204" pitchFamily="34" charset="0"/>
                <a:cs typeface="Arial" panose="020B0604020202020204" pitchFamily="34" charset="0"/>
              </a:rPr>
              <a:t>third </a:t>
            </a:r>
            <a:r>
              <a:rPr lang="en-GB" sz="1800" dirty="0">
                <a:latin typeface="Arial" panose="020B0604020202020204" pitchFamily="34" charset="0"/>
                <a:cs typeface="Arial" panose="020B0604020202020204" pitchFamily="34" charset="0"/>
              </a:rPr>
              <a:t>year in a row the University will make a donation to charity on your </a:t>
            </a:r>
            <a:r>
              <a:rPr lang="en-GB" sz="1800" dirty="0" smtClean="0">
                <a:latin typeface="Arial" panose="020B0604020202020204" pitchFamily="34" charset="0"/>
                <a:cs typeface="Arial" panose="020B0604020202020204" pitchFamily="34" charset="0"/>
              </a:rPr>
              <a:t>behalf every time a survey is completed. This year the NSA have chosen to donate to Edinburgh </a:t>
            </a:r>
            <a:r>
              <a:rPr lang="en-GB" sz="1800" dirty="0" err="1" smtClean="0">
                <a:latin typeface="Arial" panose="020B0604020202020204" pitchFamily="34" charset="0"/>
                <a:cs typeface="Arial" panose="020B0604020202020204" pitchFamily="34" charset="0"/>
              </a:rPr>
              <a:t>Cyrenians</a:t>
            </a:r>
            <a:r>
              <a:rPr lang="en-GB" sz="1800" dirty="0" smtClean="0">
                <a:latin typeface="Arial" panose="020B0604020202020204" pitchFamily="34" charset="0"/>
                <a:cs typeface="Arial" panose="020B0604020202020204" pitchFamily="34" charset="0"/>
              </a:rPr>
              <a:t> on behalf of students. For every survey </a:t>
            </a:r>
            <a:r>
              <a:rPr lang="en-GB" sz="1800" dirty="0">
                <a:latin typeface="Arial" panose="020B0604020202020204" pitchFamily="34" charset="0"/>
                <a:cs typeface="Arial" panose="020B0604020202020204" pitchFamily="34" charset="0"/>
              </a:rPr>
              <a:t>completed from 12 January – 6 </a:t>
            </a:r>
            <a:r>
              <a:rPr lang="en-GB" sz="1800" dirty="0" smtClean="0">
                <a:latin typeface="Arial" panose="020B0604020202020204" pitchFamily="34" charset="0"/>
                <a:cs typeface="Arial" panose="020B0604020202020204" pitchFamily="34" charset="0"/>
              </a:rPr>
              <a:t>February, the University will donate </a:t>
            </a:r>
            <a:r>
              <a:rPr lang="en-GB" sz="1800" dirty="0">
                <a:latin typeface="Arial" panose="020B0604020202020204" pitchFamily="34" charset="0"/>
                <a:cs typeface="Arial" panose="020B0604020202020204" pitchFamily="34" charset="0"/>
              </a:rPr>
              <a:t>£5</a:t>
            </a:r>
            <a:r>
              <a:rPr lang="en-GB" sz="1800" dirty="0" smtClean="0">
                <a:latin typeface="Arial" panose="020B0604020202020204" pitchFamily="34" charset="0"/>
                <a:cs typeface="Arial" panose="020B0604020202020204" pitchFamily="34" charset="0"/>
              </a:rPr>
              <a:t> to the charity, </a:t>
            </a:r>
            <a:r>
              <a:rPr lang="en-GB" sz="1800" dirty="0">
                <a:latin typeface="Arial" panose="020B0604020202020204" pitchFamily="34" charset="0"/>
                <a:cs typeface="Arial" panose="020B0604020202020204" pitchFamily="34" charset="0"/>
              </a:rPr>
              <a:t>it will then decrease to £3.50 </a:t>
            </a:r>
            <a:r>
              <a:rPr lang="en-GB" sz="1800" dirty="0" smtClean="0">
                <a:latin typeface="Arial" panose="020B0604020202020204" pitchFamily="34" charset="0"/>
                <a:cs typeface="Arial" panose="020B0604020202020204" pitchFamily="34" charset="0"/>
              </a:rPr>
              <a:t>between </a:t>
            </a:r>
            <a:r>
              <a:rPr lang="en-GB" sz="1800" dirty="0">
                <a:latin typeface="Arial" panose="020B0604020202020204" pitchFamily="34" charset="0"/>
                <a:cs typeface="Arial" panose="020B0604020202020204" pitchFamily="34" charset="0"/>
              </a:rPr>
              <a:t>7 – 28 February and then the donation will be £2.50 until the </a:t>
            </a:r>
            <a:r>
              <a:rPr lang="en-GB" sz="1800" dirty="0" smtClean="0">
                <a:latin typeface="Arial" panose="020B0604020202020204" pitchFamily="34" charset="0"/>
                <a:cs typeface="Arial" panose="020B0604020202020204" pitchFamily="34" charset="0"/>
              </a:rPr>
              <a:t>survey ends on 30 April 2015.</a:t>
            </a:r>
            <a:br>
              <a:rPr lang="en-GB" sz="1800" dirty="0" smtClean="0">
                <a:latin typeface="Arial" panose="020B0604020202020204" pitchFamily="34" charset="0"/>
                <a:cs typeface="Arial" panose="020B0604020202020204" pitchFamily="34" charset="0"/>
              </a:rPr>
            </a:br>
            <a:r>
              <a:rPr lang="en-GB" sz="1800" dirty="0" smtClean="0">
                <a:hlinkClick r:id="rId2"/>
              </a:rPr>
              <a:t>This short </a:t>
            </a:r>
            <a:r>
              <a:rPr lang="en-GB" sz="1800" dirty="0">
                <a:hlinkClick r:id="rId2"/>
              </a:rPr>
              <a:t>film </a:t>
            </a:r>
            <a:r>
              <a:rPr lang="en-GB" sz="1800" dirty="0" smtClean="0">
                <a:hlinkClick r:id="rId2"/>
              </a:rPr>
              <a:t>will give you</a:t>
            </a:r>
            <a:r>
              <a:rPr lang="en-GB" sz="1800" dirty="0" smtClean="0">
                <a:hlinkClick r:id="rId2"/>
              </a:rPr>
              <a:t> </a:t>
            </a:r>
            <a:r>
              <a:rPr lang="en-GB" sz="1800" dirty="0">
                <a:hlinkClick r:id="rId2"/>
              </a:rPr>
              <a:t>all the information you need</a:t>
            </a:r>
            <a:r>
              <a:rPr lang="en-GB" sz="1800" dirty="0"/>
              <a:t>. </a:t>
            </a:r>
            <a:r>
              <a:rPr lang="en-GB" sz="1800" dirty="0">
                <a:solidFill>
                  <a:srgbClr val="FF0000"/>
                </a:solidFill>
              </a:rPr>
              <a:t/>
            </a:r>
            <a:br>
              <a:rPr lang="en-GB" sz="1800" dirty="0">
                <a:solidFill>
                  <a:srgbClr val="FF0000"/>
                </a:solidFill>
              </a:rPr>
            </a:br>
            <a:endParaRPr lang="en-US" sz="1800"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32864"/>
            <a:ext cx="4676586" cy="2598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AutoShape 2" descr="Edinburgh Napier University"/>
          <p:cNvSpPr>
            <a:spLocks noChangeAspect="1" noChangeArrowheads="1"/>
          </p:cNvSpPr>
          <p:nvPr/>
        </p:nvSpPr>
        <p:spPr bwMode="auto">
          <a:xfrm>
            <a:off x="31750" y="-84138"/>
            <a:ext cx="1905000" cy="47625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Edinburgh Napier University"/>
          <p:cNvSpPr>
            <a:spLocks noChangeAspect="1" noChangeArrowheads="1"/>
          </p:cNvSpPr>
          <p:nvPr/>
        </p:nvSpPr>
        <p:spPr bwMode="auto">
          <a:xfrm>
            <a:off x="184150" y="68262"/>
            <a:ext cx="1905000" cy="47625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descr="assets for slides-0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8083" y="6131666"/>
            <a:ext cx="735217" cy="735217"/>
          </a:xfrm>
          <a:prstGeom prst="rect">
            <a:avLst/>
          </a:prstGeom>
        </p:spPr>
      </p:pic>
      <p:pic>
        <p:nvPicPr>
          <p:cNvPr id="7" name="Picture 6" descr="assets for slides-0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43066" y="6122783"/>
            <a:ext cx="726157" cy="726157"/>
          </a:xfrm>
          <a:prstGeom prst="rect">
            <a:avLst/>
          </a:prstGeom>
        </p:spPr>
      </p:pic>
    </p:spTree>
    <p:extLst>
      <p:ext uri="{BB962C8B-B14F-4D97-AF65-F5344CB8AC3E}">
        <p14:creationId xmlns:p14="http://schemas.microsoft.com/office/powerpoint/2010/main" val="3877894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5816" y="1969040"/>
            <a:ext cx="5445254" cy="3908762"/>
          </a:xfrm>
          <a:prstGeom prst="rect">
            <a:avLst/>
          </a:prstGeom>
        </p:spPr>
        <p:txBody>
          <a:bodyPr wrap="square">
            <a:spAutoFit/>
          </a:bodyPr>
          <a:lstStyle/>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10 minute survey, includes 23 questions covering: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teaching on your course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assessment and feedback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academic support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organisation and management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learning resources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and your Students' Union. </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All </a:t>
            </a:r>
            <a:r>
              <a:rPr lang="en-GB" dirty="0">
                <a:latin typeface="Arial" panose="020B0604020202020204" pitchFamily="34" charset="0"/>
                <a:cs typeface="Arial" panose="020B0604020202020204" pitchFamily="34" charset="0"/>
              </a:rPr>
              <a:t>of the information you provide is </a:t>
            </a:r>
            <a:r>
              <a:rPr lang="en-GB" dirty="0" smtClean="0">
                <a:latin typeface="Arial" panose="020B0604020202020204" pitchFamily="34" charset="0"/>
                <a:cs typeface="Arial" panose="020B0604020202020204" pitchFamily="34" charset="0"/>
              </a:rPr>
              <a:t>appreciated </a:t>
            </a:r>
            <a:r>
              <a:rPr lang="en-GB" dirty="0">
                <a:latin typeface="Arial" panose="020B0604020202020204" pitchFamily="34" charset="0"/>
                <a:cs typeface="Arial" panose="020B0604020202020204" pitchFamily="34" charset="0"/>
              </a:rPr>
              <a:t>and will help the University </a:t>
            </a:r>
            <a:r>
              <a:rPr lang="en-GB" dirty="0" smtClean="0">
                <a:latin typeface="Arial" panose="020B0604020202020204" pitchFamily="34" charset="0"/>
                <a:cs typeface="Arial" panose="020B0604020202020204" pitchFamily="34" charset="0"/>
              </a:rPr>
              <a:t>improve </a:t>
            </a:r>
            <a:r>
              <a:rPr lang="en-GB" dirty="0">
                <a:latin typeface="Arial" panose="020B0604020202020204" pitchFamily="34" charset="0"/>
                <a:cs typeface="Arial" panose="020B0604020202020204" pitchFamily="34" charset="0"/>
              </a:rPr>
              <a:t>for future years. </a:t>
            </a:r>
          </a:p>
        </p:txBody>
      </p:sp>
      <p:sp>
        <p:nvSpPr>
          <p:cNvPr id="9" name="TextBox 8"/>
          <p:cNvSpPr txBox="1"/>
          <p:nvPr/>
        </p:nvSpPr>
        <p:spPr>
          <a:xfrm>
            <a:off x="6082359" y="1185606"/>
            <a:ext cx="2285463" cy="1631216"/>
          </a:xfrm>
          <a:prstGeom prst="rect">
            <a:avLst/>
          </a:prstGeom>
          <a:noFill/>
        </p:spPr>
        <p:txBody>
          <a:bodyPr wrap="square" rtlCol="0">
            <a:spAutoFit/>
          </a:bodyPr>
          <a:lstStyle/>
          <a:p>
            <a:r>
              <a:rPr lang="en-GB" sz="2000" dirty="0" smtClean="0">
                <a:latin typeface="Arial" panose="020B0604020202020204" pitchFamily="34" charset="0"/>
                <a:cs typeface="Arial" panose="020B0604020202020204" pitchFamily="34" charset="0"/>
              </a:rPr>
              <a:t>We raised       £7,300 for CHAS last year but would love to beat that this year!! </a:t>
            </a:r>
            <a:endParaRPr lang="en-GB" sz="2000" dirty="0">
              <a:latin typeface="Arial" panose="020B0604020202020204" pitchFamily="34" charset="0"/>
              <a:cs typeface="Arial" panose="020B0604020202020204" pitchFamily="34" charset="0"/>
            </a:endParaRPr>
          </a:p>
        </p:txBody>
      </p:sp>
      <p:sp>
        <p:nvSpPr>
          <p:cNvPr id="10" name="TextBox 9"/>
          <p:cNvSpPr txBox="1"/>
          <p:nvPr/>
        </p:nvSpPr>
        <p:spPr>
          <a:xfrm>
            <a:off x="2309197" y="223472"/>
            <a:ext cx="3055905" cy="1754326"/>
          </a:xfrm>
          <a:prstGeom prst="rect">
            <a:avLst/>
          </a:prstGeom>
          <a:noFill/>
        </p:spPr>
        <p:txBody>
          <a:bodyPr wrap="square" rtlCol="0">
            <a:spAutoFit/>
          </a:bodyPr>
          <a:lstStyle/>
          <a:p>
            <a:r>
              <a:rPr lang="en-GB" i="1" dirty="0" smtClean="0">
                <a:latin typeface="Arial" panose="020B0604020202020204" pitchFamily="34" charset="0"/>
                <a:cs typeface="Arial" panose="020B0604020202020204" pitchFamily="34" charset="0"/>
              </a:rPr>
              <a:t>Complete the survey online before 28 February and you will be entered into a prize draw to win a zoo keeper experience, an iPad mini or a Kindle!</a:t>
            </a:r>
            <a:endParaRPr lang="en-GB" i="1" dirty="0">
              <a:latin typeface="Arial" panose="020B0604020202020204" pitchFamily="34" charset="0"/>
              <a:cs typeface="Arial" panose="020B0604020202020204" pitchFamily="34" charset="0"/>
            </a:endParaRPr>
          </a:p>
        </p:txBody>
      </p:sp>
      <p:pic>
        <p:nvPicPr>
          <p:cNvPr id="13" name="Picture 12" descr="assets for slides-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548" y="46628"/>
            <a:ext cx="2184649" cy="2184649"/>
          </a:xfrm>
          <a:prstGeom prst="rect">
            <a:avLst/>
          </a:prstGeom>
        </p:spPr>
      </p:pic>
      <p:grpSp>
        <p:nvGrpSpPr>
          <p:cNvPr id="15" name="Group 14"/>
          <p:cNvGrpSpPr/>
          <p:nvPr/>
        </p:nvGrpSpPr>
        <p:grpSpPr>
          <a:xfrm>
            <a:off x="5674285" y="2885207"/>
            <a:ext cx="3039840" cy="2442235"/>
            <a:chOff x="5723409" y="2816822"/>
            <a:chExt cx="3039840" cy="2442235"/>
          </a:xfrm>
        </p:grpSpPr>
        <p:pic>
          <p:nvPicPr>
            <p:cNvPr id="6" name="Picture 5" descr="assets for slides-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368" y="3822176"/>
              <a:ext cx="1436881" cy="1436881"/>
            </a:xfrm>
            <a:prstGeom prst="rect">
              <a:avLst/>
            </a:prstGeom>
          </p:spPr>
        </p:pic>
        <p:pic>
          <p:nvPicPr>
            <p:cNvPr id="7" name="Picture 6" descr="assets for slides-07.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5723409" y="3761485"/>
              <a:ext cx="1497571" cy="1497571"/>
            </a:xfrm>
            <a:prstGeom prst="rect">
              <a:avLst/>
            </a:prstGeom>
          </p:spPr>
        </p:pic>
        <p:pic>
          <p:nvPicPr>
            <p:cNvPr id="14" name="Picture 13" descr="assets for slides-08.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73860" y="2816822"/>
              <a:ext cx="1505016" cy="1505016"/>
            </a:xfrm>
            <a:prstGeom prst="rect">
              <a:avLst/>
            </a:prstGeom>
          </p:spPr>
        </p:pic>
      </p:grpSp>
    </p:spTree>
    <p:extLst>
      <p:ext uri="{BB962C8B-B14F-4D97-AF65-F5344CB8AC3E}">
        <p14:creationId xmlns:p14="http://schemas.microsoft.com/office/powerpoint/2010/main" val="1420221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399" y="1962474"/>
            <a:ext cx="7772400" cy="1470025"/>
          </a:xfrm>
        </p:spPr>
        <p:txBody>
          <a:bodyPr>
            <a:normAutofit fontScale="90000"/>
          </a:bodyPr>
          <a:lstStyle/>
          <a:p>
            <a:pPr algn="l"/>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Information about the charity</a:t>
            </a:r>
            <a:br>
              <a:rPr lang="en-US" sz="2200" b="1" dirty="0" smtClean="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Edinburgh </a:t>
            </a:r>
            <a:r>
              <a:rPr lang="en-GB" sz="2000" b="1" dirty="0" err="1" smtClean="0">
                <a:latin typeface="Arial" panose="020B0604020202020204" pitchFamily="34" charset="0"/>
                <a:cs typeface="Arial" panose="020B0604020202020204" pitchFamily="34" charset="0"/>
              </a:rPr>
              <a:t>Cyrenians</a:t>
            </a:r>
            <a:r>
              <a:rPr lang="en-GB" sz="2000" b="1" dirty="0" smtClean="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Edinburgh </a:t>
            </a:r>
            <a:r>
              <a:rPr lang="en-GB" sz="1800" dirty="0" err="1">
                <a:latin typeface="Arial" panose="020B0604020202020204" pitchFamily="34" charset="0"/>
                <a:cs typeface="Arial" panose="020B0604020202020204" pitchFamily="34" charset="0"/>
              </a:rPr>
              <a:t>Cyrenians</a:t>
            </a: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was </a:t>
            </a:r>
            <a:r>
              <a:rPr lang="en-GB" sz="1800" dirty="0">
                <a:latin typeface="Arial" panose="020B0604020202020204" pitchFamily="34" charset="0"/>
                <a:cs typeface="Arial" panose="020B0604020202020204" pitchFamily="34" charset="0"/>
              </a:rPr>
              <a:t>founded from a deep concern for people who felt as though they were on the outside of society and thought that they had no way back in. </a:t>
            </a: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GB" sz="1800" dirty="0" err="1" smtClean="0">
                <a:latin typeface="Arial" panose="020B0604020202020204" pitchFamily="34" charset="0"/>
                <a:cs typeface="Arial" panose="020B0604020202020204" pitchFamily="34" charset="0"/>
              </a:rPr>
              <a:t>Cyrenians</a:t>
            </a:r>
            <a:r>
              <a:rPr lang="en-GB" sz="1800" dirty="0" smtClean="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in Edinburgh set up a 24-hour drop-in in The </a:t>
            </a:r>
            <a:r>
              <a:rPr lang="en-GB" sz="1800" dirty="0" err="1">
                <a:latin typeface="Arial" panose="020B0604020202020204" pitchFamily="34" charset="0"/>
                <a:cs typeface="Arial" panose="020B0604020202020204" pitchFamily="34" charset="0"/>
              </a:rPr>
              <a:t>Cowgate</a:t>
            </a:r>
            <a:r>
              <a:rPr lang="en-GB" sz="1800" dirty="0">
                <a:latin typeface="Arial" panose="020B0604020202020204" pitchFamily="34" charset="0"/>
                <a:cs typeface="Arial" panose="020B0604020202020204" pitchFamily="34" charset="0"/>
              </a:rPr>
              <a:t>, and then a community house in Broughton Place in July 1968, followed by </a:t>
            </a:r>
            <a:r>
              <a:rPr lang="en-GB" sz="1800" dirty="0" err="1">
                <a:latin typeface="Arial" panose="020B0604020202020204" pitchFamily="34" charset="0"/>
                <a:cs typeface="Arial" panose="020B0604020202020204" pitchFamily="34" charset="0"/>
              </a:rPr>
              <a:t>Cyrenians</a:t>
            </a:r>
            <a:r>
              <a:rPr lang="en-GB" sz="1800" dirty="0">
                <a:latin typeface="Arial" panose="020B0604020202020204" pitchFamily="34" charset="0"/>
                <a:cs typeface="Arial" panose="020B0604020202020204" pitchFamily="34" charset="0"/>
              </a:rPr>
              <a:t> Farm Community near </a:t>
            </a:r>
            <a:r>
              <a:rPr lang="en-GB" sz="1800" dirty="0" err="1">
                <a:latin typeface="Arial" panose="020B0604020202020204" pitchFamily="34" charset="0"/>
                <a:cs typeface="Arial" panose="020B0604020202020204" pitchFamily="34" charset="0"/>
              </a:rPr>
              <a:t>Kirknewton</a:t>
            </a:r>
            <a:r>
              <a:rPr lang="en-GB" sz="1800" dirty="0">
                <a:latin typeface="Arial" panose="020B0604020202020204" pitchFamily="34" charset="0"/>
                <a:cs typeface="Arial" panose="020B0604020202020204" pitchFamily="34" charset="0"/>
              </a:rPr>
              <a:t> in 1972 for people who needed to get away from the pressures of the city as part of their recovery</a:t>
            </a:r>
            <a:r>
              <a:rPr lang="en-GB" sz="1800" dirty="0" smtClean="0">
                <a:latin typeface="Arial" panose="020B0604020202020204" pitchFamily="34" charset="0"/>
                <a:cs typeface="Arial" panose="020B0604020202020204" pitchFamily="34" charset="0"/>
              </a:rPr>
              <a:t>.</a:t>
            </a:r>
            <a:br>
              <a:rPr lang="en-GB" sz="1800"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The Edinburgh </a:t>
            </a:r>
            <a:r>
              <a:rPr lang="en-GB" sz="1800" dirty="0" err="1" smtClean="0">
                <a:latin typeface="Arial" panose="020B0604020202020204" pitchFamily="34" charset="0"/>
                <a:cs typeface="Arial" panose="020B0604020202020204" pitchFamily="34" charset="0"/>
              </a:rPr>
              <a:t>Cyrenians</a:t>
            </a:r>
            <a:r>
              <a:rPr lang="en-GB" sz="1800" dirty="0" smtClean="0">
                <a:latin typeface="Arial" panose="020B0604020202020204" pitchFamily="34" charset="0"/>
                <a:cs typeface="Arial" panose="020B0604020202020204" pitchFamily="34" charset="0"/>
              </a:rPr>
              <a:t> work with 4,500 </a:t>
            </a:r>
            <a:r>
              <a:rPr lang="en-GB" sz="1800" dirty="0">
                <a:latin typeface="Arial" panose="020B0604020202020204" pitchFamily="34" charset="0"/>
                <a:cs typeface="Arial" panose="020B0604020202020204" pitchFamily="34" charset="0"/>
              </a:rPr>
              <a:t>people a year with services and enterprises that help people to help themselves through growing food, redistributing food, addiction services, homelessness prevention, conflict resolution, preparation and training for </a:t>
            </a:r>
            <a:r>
              <a:rPr lang="en-GB" sz="1800" dirty="0" smtClean="0">
                <a:latin typeface="Arial" panose="020B0604020202020204" pitchFamily="34" charset="0"/>
                <a:cs typeface="Arial" panose="020B0604020202020204" pitchFamily="34" charset="0"/>
              </a:rPr>
              <a:t>employment, </a:t>
            </a:r>
            <a:r>
              <a:rPr lang="en-GB" sz="1800" dirty="0">
                <a:latin typeface="Arial" panose="020B0604020202020204" pitchFamily="34" charset="0"/>
                <a:cs typeface="Arial" panose="020B0604020202020204" pitchFamily="34" charset="0"/>
              </a:rPr>
              <a:t>peer mentoring, befriending, supported accommodation and much more. </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pic>
        <p:nvPicPr>
          <p:cNvPr id="1026" name="Picture 2" descr="http://www.lankellychase.org.uk/assets/0000/2103/Edinburgh_Cyrenians_Logo_-_White_listing.jpg"/>
          <p:cNvPicPr>
            <a:picLocks noChangeAspect="1" noChangeArrowheads="1"/>
          </p:cNvPicPr>
          <p:nvPr/>
        </p:nvPicPr>
        <p:blipFill rotWithShape="1">
          <a:blip r:embed="rId2">
            <a:extLst>
              <a:ext uri="{28A0092B-C50C-407E-A947-70E740481C1C}">
                <a14:useLocalDpi xmlns:a14="http://schemas.microsoft.com/office/drawing/2010/main" val="0"/>
              </a:ext>
            </a:extLst>
          </a:blip>
          <a:srcRect l="9071" t="21908" r="9750" b="33371"/>
          <a:stretch/>
        </p:blipFill>
        <p:spPr bwMode="auto">
          <a:xfrm>
            <a:off x="4348066" y="0"/>
            <a:ext cx="1670179" cy="5878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ssets for slide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8369" y="961992"/>
            <a:ext cx="1335003" cy="1335003"/>
          </a:xfrm>
          <a:prstGeom prst="rect">
            <a:avLst/>
          </a:prstGeom>
        </p:spPr>
      </p:pic>
    </p:spTree>
    <p:extLst>
      <p:ext uri="{BB962C8B-B14F-4D97-AF65-F5344CB8AC3E}">
        <p14:creationId xmlns:p14="http://schemas.microsoft.com/office/powerpoint/2010/main" val="907348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Edinburgh Napier PowerPoint presentation" ma:contentTypeID="0x010100239D11E8ACB8924FB73041AE6BAED99F004BDF1573E833784C82E4B271BEE2A8C6" ma:contentTypeVersion="9" ma:contentTypeDescription="" ma:contentTypeScope="" ma:versionID="6f4f201396aef6aa067f443caf3aa2ce">
  <xsd:schema xmlns:xsd="http://www.w3.org/2001/XMLSchema" xmlns:xs="http://www.w3.org/2001/XMLSchema" xmlns:p="http://schemas.microsoft.com/office/2006/metadata/properties" xmlns:ns2="bb28dcf0-6583-49ba-818a-f06c35ca2650" targetNamespace="http://schemas.microsoft.com/office/2006/metadata/properties" ma:root="true" ma:fieldsID="26982e25322ce0873abbfca82da67335" ns2:_="">
    <xsd:import namespace="bb28dcf0-6583-49ba-818a-f06c35ca2650"/>
    <xsd:element name="properties">
      <xsd:complexType>
        <xsd:sequence>
          <xsd:element name="documentManagement">
            <xsd:complexType>
              <xsd:all>
                <xsd:element ref="ns2:Document_x0020_Description" minOccurs="0"/>
                <xsd:element ref="ns2:Document_x0020_Keywor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8dcf0-6583-49ba-818a-f06c35ca2650" elementFormDefault="qualified">
    <xsd:import namespace="http://schemas.microsoft.com/office/2006/documentManagement/types"/>
    <xsd:import namespace="http://schemas.microsoft.com/office/infopath/2007/PartnerControls"/>
    <xsd:element name="Document_x0020_Description" ma:index="8" nillable="true" ma:displayName="Document Description" ma:internalName="Document_x0020_Description" ma:readOnly="false">
      <xsd:simpleType>
        <xsd:restriction base="dms:Note">
          <xsd:maxLength value="255"/>
        </xsd:restriction>
      </xsd:simpleType>
    </xsd:element>
    <xsd:element name="Document_x0020_Keywords" ma:index="9" nillable="true" ma:displayName="Document Keywords" ma:internalName="Document_x0020_Keywords" ma:readOnly="fals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Description xmlns="bb28dcf0-6583-49ba-818a-f06c35ca2650">NSS-Presentation-slides2015</Document_x0020_Description>
    <Document_x0020_Keywords xmlns="bb28dcf0-6583-49ba-818a-f06c35ca2650">NSS-Presentation-slides2015</Document_x0020_Keyword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C1FBB5-8381-4655-8C86-4AFED032B789}"/>
</file>

<file path=customXml/itemProps2.xml><?xml version="1.0" encoding="utf-8"?>
<ds:datastoreItem xmlns:ds="http://schemas.openxmlformats.org/officeDocument/2006/customXml" ds:itemID="{81A41C57-6B43-4F2E-ADCE-C35AD91F45A8}"/>
</file>

<file path=customXml/itemProps3.xml><?xml version="1.0" encoding="utf-8"?>
<ds:datastoreItem xmlns:ds="http://schemas.openxmlformats.org/officeDocument/2006/customXml" ds:itemID="{86D42F9B-BC6F-40A7-9489-5B0ADB2BE34F}"/>
</file>

<file path=docProps/app.xml><?xml version="1.0" encoding="utf-8"?>
<Properties xmlns="http://schemas.openxmlformats.org/officeDocument/2006/extended-properties" xmlns:vt="http://schemas.openxmlformats.org/officeDocument/2006/docPropsVTypes">
  <TotalTime>534</TotalTime>
  <Words>50</Words>
  <Application>Microsoft Office PowerPoint</Application>
  <PresentationFormat>On-screen Show (4:3)</PresentationFormat>
  <Paragraphs>16</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             As a final year undergraduate the National Student Survey offers a chance to contribute your views on the student experience here at Edinburgh Napier University.   A record 77% of eligible students filled in the 2014 survey. Can you help us beat this?  For the third year in a row the University will make a donation to charity on your behalf every time a survey is completed. This year the NSA have chosen to donate to Edinburgh Cyrenians on behalf of students. For every survey completed from 12 January – 6 February, the University will donate £5 to the charity, it will then decrease to £3.50 between 7 – 28 February and then the donation will be £2.50 until the survey ends on 30 April 2015. This short film will give you all the information you need.  </vt:lpstr>
      <vt:lpstr>PowerPoint Presentation</vt:lpstr>
      <vt:lpstr>        Information about the charity  Edinburgh Cyrenians    Edinburgh Cyrenians was founded from a deep concern for people who felt as though they were on the outside of society and thought that they had no way back in.    Cyrenians in Edinburgh set up a 24-hour drop-in in The Cowgate, and then a community house in Broughton Place in July 1968, followed by Cyrenians Farm Community near Kirknewton in 1972 for people who needed to get away from the pressures of the city as part of their recovery.  The Edinburgh Cyrenians work with 4,500 people a year with services and enterprises that help people to help themselves through growing food, redistributing food, addiction services, homelessness prevention, conflict resolution, preparation and training for employment, peer mentoring, befriending, supported accommodation and much more.  </vt:lpstr>
    </vt:vector>
  </TitlesOfParts>
  <Company>Napier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NSS-Presentation-slides2015.pptx</dc:title>
  <dc:creator>Emily Fraser</dc:creator>
  <cp:lastModifiedBy>Syme, Eilidh</cp:lastModifiedBy>
  <cp:revision>31</cp:revision>
  <dcterms:created xsi:type="dcterms:W3CDTF">2013-12-12T09:29:35Z</dcterms:created>
  <dcterms:modified xsi:type="dcterms:W3CDTF">2015-01-09T16:54:57Z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0x010100239D11E8ACB8924FB73041AE6BAED99F004BDF1573E833784C82E4B271BEE2A8C6</vt:lpwstr>
  </property>
</Properties>
</file>