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10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156099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182556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93858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59970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274474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248651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425610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238663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1429035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349001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50FB2-4F8D-46BD-B03E-3DBC71F73C0D}" type="datetimeFigureOut">
              <a:rPr lang="en-GB" smtClean="0"/>
              <a:t>28/09/2016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0B45F7-060D-4D71-B29F-A29DB3A08B67}" type="slidenum">
              <a:rPr lang="en-GB" smtClean="0"/>
              <a:t>‹#›</a:t>
            </a:fld>
            <a:endParaRPr lang="en-GB" dirty="0"/>
          </a:p>
        </p:txBody>
      </p:sp>
    </p:spTree>
    <p:extLst>
      <p:ext uri="{BB962C8B-B14F-4D97-AF65-F5344CB8AC3E}">
        <p14:creationId xmlns:p14="http://schemas.microsoft.com/office/powerpoint/2010/main" val="378092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150FB2-4F8D-46BD-B03E-3DBC71F73C0D}" type="datetimeFigureOut">
              <a:rPr lang="en-GB" smtClean="0"/>
              <a:t>28/09/2016</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B45F7-060D-4D71-B29F-A29DB3A08B67}" type="slidenum">
              <a:rPr lang="en-GB" smtClean="0"/>
              <a:t>‹#›</a:t>
            </a:fld>
            <a:endParaRPr lang="en-GB" dirty="0"/>
          </a:p>
        </p:txBody>
      </p:sp>
    </p:spTree>
    <p:extLst>
      <p:ext uri="{BB962C8B-B14F-4D97-AF65-F5344CB8AC3E}">
        <p14:creationId xmlns:p14="http://schemas.microsoft.com/office/powerpoint/2010/main" val="200140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45989" y="82379"/>
            <a:ext cx="11007811" cy="895521"/>
          </a:xfrm>
        </p:spPr>
        <p:txBody>
          <a:bodyPr>
            <a:normAutofit/>
          </a:bodyPr>
          <a:lstStyle/>
          <a:p>
            <a:r>
              <a:rPr lang="en-GB" sz="1600" b="1" dirty="0" smtClean="0">
                <a:latin typeface="Calibri" panose="020F0502020204030204" pitchFamily="34" charset="0"/>
              </a:rPr>
              <a:t>		GIVING FEEDBACK ON PERFORMANCE CONCERNS IN A 1:1 MEETING -		</a:t>
            </a:r>
            <a:br>
              <a:rPr lang="en-GB" sz="1600" b="1" dirty="0" smtClean="0">
                <a:latin typeface="Calibri" panose="020F0502020204030204" pitchFamily="34" charset="0"/>
              </a:rPr>
            </a:br>
            <a:r>
              <a:rPr lang="en-GB" sz="1600" b="1" dirty="0">
                <a:latin typeface="Calibri" panose="020F0502020204030204" pitchFamily="34" charset="0"/>
              </a:rPr>
              <a:t>	</a:t>
            </a:r>
            <a:r>
              <a:rPr lang="en-GB" sz="1600" b="1" dirty="0" smtClean="0">
                <a:latin typeface="Calibri" panose="020F0502020204030204" pitchFamily="34" charset="0"/>
              </a:rPr>
              <a:t>	PLANNING TOOL FOR MANAGERS</a:t>
            </a:r>
            <a:endParaRPr lang="en-GB" sz="1600" b="1" dirty="0">
              <a:latin typeface="Calibri" panose="020F0502020204030204" pitchFamily="34" charset="0"/>
            </a:endParaRPr>
          </a:p>
        </p:txBody>
      </p:sp>
      <p:sp>
        <p:nvSpPr>
          <p:cNvPr id="5" name="Content Placeholder 4"/>
          <p:cNvSpPr>
            <a:spLocks noGrp="1"/>
          </p:cNvSpPr>
          <p:nvPr>
            <p:ph idx="1"/>
          </p:nvPr>
        </p:nvSpPr>
        <p:spPr>
          <a:xfrm>
            <a:off x="90616" y="977898"/>
            <a:ext cx="11263184" cy="5651502"/>
          </a:xfrm>
          <a:prstGeom prst="roundRect">
            <a:avLst/>
          </a:prstGeom>
          <a:solidFill>
            <a:srgbClr val="5B9BD5">
              <a:lumMod val="40000"/>
              <a:lumOff val="60000"/>
            </a:srgbClr>
          </a:solidFill>
          <a:ln w="12700" cap="flat" cmpd="sng" algn="ctr">
            <a:solidFill>
              <a:srgbClr val="5B9BD5">
                <a:shade val="50000"/>
              </a:srgbClr>
            </a:solidFill>
            <a:prstDash val="solid"/>
            <a:miter lim="800000"/>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indent="0">
              <a:spcAft>
                <a:spcPts val="0"/>
              </a:spcAft>
              <a:buNone/>
            </a:pPr>
            <a:endParaRPr lang="en-GB" sz="12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spcAft>
                <a:spcPts val="0"/>
              </a:spcAft>
              <a:buNone/>
            </a:pPr>
            <a:endParaRPr lang="en-GB" sz="11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4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PREPARE</a:t>
            </a:r>
            <a:r>
              <a:rPr lang="en-GB"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what you are actually going to say before sharing any feedback with an employee in a 1:1 .  </a:t>
            </a:r>
          </a:p>
          <a:p>
            <a:pPr marL="342900" lvl="0" indent="-342900">
              <a:spcAft>
                <a:spcPts val="0"/>
              </a:spcAft>
              <a:buFont typeface="Wingdings" panose="05000000000000000000" pitchFamily="2" charset="2"/>
              <a:buChar char=""/>
            </a:pPr>
            <a:r>
              <a:rPr lang="en-GB" sz="1400" dirty="0" smtClean="0">
                <a:solidFill>
                  <a:srgbClr val="7030A0"/>
                </a:solidFill>
                <a:latin typeface="Calibri" panose="020F0502020204030204" pitchFamily="34" charset="0"/>
                <a:ea typeface="Times New Roman" panose="02020603050405020304" pitchFamily="18" charset="0"/>
                <a:cs typeface="Times New Roman" panose="02020603050405020304" pitchFamily="18" charset="0"/>
              </a:rPr>
              <a:t>BE CLEAR</a:t>
            </a:r>
            <a:r>
              <a:rPr lang="en-GB" sz="14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 ON THE MESSAGE </a:t>
            </a:r>
            <a:r>
              <a:rPr lang="en-GB"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 need to communicate and the outcome you need to achieve. </a:t>
            </a:r>
          </a:p>
          <a:p>
            <a:pPr marL="342900" lvl="0" indent="-342900">
              <a:spcAft>
                <a:spcPts val="0"/>
              </a:spcAft>
              <a:buFont typeface="Wingdings" panose="05000000000000000000" pitchFamily="2" charset="2"/>
              <a:buChar char=""/>
            </a:pPr>
            <a:r>
              <a:rPr lang="en-GB" sz="1400" dirty="0" smtClean="0">
                <a:solidFill>
                  <a:srgbClr val="7030A0"/>
                </a:solidFill>
                <a:latin typeface="Calibri" panose="020F0502020204030204" pitchFamily="34" charset="0"/>
                <a:ea typeface="Times New Roman" panose="02020603050405020304" pitchFamily="18" charset="0"/>
                <a:cs typeface="Times New Roman" panose="02020603050405020304" pitchFamily="18" charset="0"/>
              </a:rPr>
              <a:t>SPEAK TO THE EMPLOYEE PRIVATELY AS THE SITUAITON ARISES.</a:t>
            </a:r>
          </a:p>
          <a:p>
            <a:pPr marL="342900" lvl="0" indent="-342900">
              <a:spcAft>
                <a:spcPts val="0"/>
              </a:spcAft>
              <a:buFont typeface="Wingdings" panose="05000000000000000000" pitchFamily="2" charset="2"/>
              <a:buChar char=""/>
            </a:pPr>
            <a:r>
              <a:rPr lang="en-GB" sz="14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NEVER SAVE </a:t>
            </a:r>
            <a:r>
              <a:rPr lang="en-GB" sz="1400" dirty="0" smtClean="0">
                <a:effectLst/>
                <a:latin typeface="Calibri" panose="020F0502020204030204" pitchFamily="34" charset="0"/>
                <a:ea typeface="Times New Roman" panose="02020603050405020304" pitchFamily="18" charset="0"/>
                <a:cs typeface="Times New Roman" panose="02020603050405020304" pitchFamily="18" charset="0"/>
              </a:rPr>
              <a:t>difficult messages </a:t>
            </a:r>
            <a:endParaRPr lang="en-GB" sz="1400" dirty="0" smtClean="0">
              <a:effectLst/>
              <a:latin typeface="Tahoma" panose="020B060403050404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4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BOOK A ROOM AND ALLOW SUFFICIENT TIME </a:t>
            </a:r>
            <a:r>
              <a:rPr lang="en-GB"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ensure the meeting is free from interruptions.</a:t>
            </a:r>
          </a:p>
          <a:p>
            <a:pPr marL="0" lvl="0" indent="0">
              <a:spcAft>
                <a:spcPts val="0"/>
              </a:spcAft>
              <a:buNone/>
            </a:pPr>
            <a:r>
              <a:rPr lang="en-GB" sz="1400" b="1" dirty="0" smtClean="0">
                <a:solidFill>
                  <a:srgbClr val="7030A0"/>
                </a:solidFill>
                <a:latin typeface="Calibri" panose="020F0502020204030204" pitchFamily="34" charset="0"/>
                <a:ea typeface="Times New Roman" panose="02020603050405020304" pitchFamily="18" charset="0"/>
                <a:cs typeface="Times New Roman" panose="02020603050405020304" pitchFamily="18" charset="0"/>
              </a:rPr>
              <a:t>In the 1:1 meeting</a:t>
            </a:r>
            <a:endParaRPr lang="en-GB" sz="1400" b="1" dirty="0" smtClean="0">
              <a:solidFill>
                <a:srgbClr val="7030A0"/>
              </a:solidFill>
              <a:effectLst/>
              <a:latin typeface="Tahoma" panose="020B060403050404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2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Explain to the employee the specific situation </a:t>
            </a:r>
            <a:r>
              <a:rPr lang="en-GB"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 observed and provide actual examples of the performance concerns you wish to raise – give the feedback in the context of the issue </a:t>
            </a:r>
            <a:r>
              <a:rPr lang="en-GB" sz="12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 </a:t>
            </a:r>
            <a:r>
              <a:rPr lang="en-GB" sz="1200" i="1" dirty="0" smtClean="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I noticed you were 30 minutes late to work yesterday and didn’t call in to let us know you would be late) (I  have received  regular negative feedback from students over the last 4-6 weeks regarding the quality </a:t>
            </a:r>
            <a:r>
              <a:rPr lang="en-GB" sz="1200" i="1" dirty="0" smtClean="0">
                <a:solidFill>
                  <a:srgbClr val="0070C0"/>
                </a:solidFill>
                <a:latin typeface="Calibri" panose="020F0502020204030204" pitchFamily="34" charset="0"/>
                <a:ea typeface="Times New Roman" panose="02020603050405020304" pitchFamily="18" charset="0"/>
                <a:cs typeface="Times New Roman" panose="02020603050405020304" pitchFamily="18" charset="0"/>
              </a:rPr>
              <a:t>and duration </a:t>
            </a:r>
            <a:r>
              <a:rPr lang="en-GB" sz="1200" i="1" dirty="0" smtClean="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of the practical sessions you have delivered to them – lets talk about this</a:t>
            </a:r>
            <a:r>
              <a:rPr lang="en-GB" sz="1200" i="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Wingdings" panose="05000000000000000000" pitchFamily="2" charset="2"/>
              <a:buChar char=""/>
            </a:pPr>
            <a:r>
              <a:rPr lang="en-GB" sz="1200" dirty="0" smtClean="0">
                <a:solidFill>
                  <a:srgbClr val="7030A0"/>
                </a:solidFill>
                <a:latin typeface="Calibri" panose="020F0502020204030204" pitchFamily="34" charset="0"/>
                <a:ea typeface="Times New Roman" panose="02020603050405020304" pitchFamily="18" charset="0"/>
                <a:cs typeface="Times New Roman" panose="02020603050405020304" pitchFamily="18" charset="0"/>
              </a:rPr>
              <a:t>E</a:t>
            </a:r>
            <a:r>
              <a:rPr lang="en-GB" sz="12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xplain the impact of their poor performance/ behaviour </a:t>
            </a:r>
            <a:r>
              <a:rPr lang="en-GB"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 </a:t>
            </a:r>
            <a:r>
              <a:rPr lang="en-GB" sz="1200" dirty="0" smtClean="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this meant you were late in attending an important lecture for the final year students, who subsequently made a complaint about this matter – this meant that the student experience on this occasion was negative and the standard of learning and teaching delivery and methods used fell below the required expected standard. ) </a:t>
            </a:r>
            <a:endParaRPr lang="en-GB" sz="1100" dirty="0" smtClean="0">
              <a:solidFill>
                <a:srgbClr val="0070C0"/>
              </a:solidFill>
              <a:effectLst/>
              <a:latin typeface="Tahoma" panose="020B060403050404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2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Give the employee the opportunity to explain and respond to the concern  </a:t>
            </a:r>
            <a:r>
              <a:rPr lang="en-GB"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 can you tell me what happened, do you understand the seriousness of this situation). Here you should be assessing their response and reaction to make sure they understand the importance of the feedback you have shared.</a:t>
            </a:r>
            <a:endParaRPr lang="en-GB" sz="1100" dirty="0" smtClean="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2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Focus the conversation on the work/outputs, not the person.  </a:t>
            </a:r>
            <a:r>
              <a:rPr lang="en-GB"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is important to depersonalise feedback, if you make it personal individuals will likely become defensive if they perceive the criticism as a personal criticism.  Be prepared to respond to further questions and describe what you mean and offer examples.  Encourage the employee to identify potential solutions.  </a:t>
            </a:r>
            <a:endParaRPr lang="en-GB" sz="1100" dirty="0" smtClean="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2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Keep a note of the discussions </a:t>
            </a:r>
            <a:r>
              <a:rPr lang="en-GB"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agree ACTIONS to ensure this situation is not repeated.</a:t>
            </a:r>
            <a:endParaRPr lang="en-GB" sz="1100" dirty="0" smtClean="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Wingdings" panose="05000000000000000000" pitchFamily="2" charset="2"/>
              <a:buChar char=""/>
            </a:pPr>
            <a:r>
              <a:rPr lang="en-GB" sz="1200" dirty="0" smtClean="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You have now set expectations and agreement on performance -  </a:t>
            </a:r>
            <a:r>
              <a:rPr lang="en-GB" sz="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make sure you follow up at a later date, as repeated negative behaviour may require more formal action and positive improvements should be acknowledged.</a:t>
            </a:r>
            <a:r>
              <a:rPr lang="en-GB" sz="1100" dirty="0" smtClean="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GB" sz="11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endParaRPr>
          </a:p>
        </p:txBody>
      </p:sp>
      <p:pic>
        <p:nvPicPr>
          <p:cNvPr id="4" name="Picture 3" descr="http://www.tradeitstores.com/wp-content/uploads/2015/10/Feedbac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889" y="254866"/>
            <a:ext cx="1238250" cy="550545"/>
          </a:xfrm>
          <a:prstGeom prst="rect">
            <a:avLst/>
          </a:prstGeom>
          <a:noFill/>
          <a:ln>
            <a:noFill/>
          </a:ln>
        </p:spPr>
      </p:pic>
    </p:spTree>
    <p:extLst>
      <p:ext uri="{BB962C8B-B14F-4D97-AF65-F5344CB8AC3E}">
        <p14:creationId xmlns:p14="http://schemas.microsoft.com/office/powerpoint/2010/main" val="234338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14" y="48505"/>
            <a:ext cx="11186985" cy="1008942"/>
          </a:xfrm>
        </p:spPr>
        <p:txBody>
          <a:bodyPr>
            <a:normAutofit/>
          </a:bodyPr>
          <a:lstStyle/>
          <a:p>
            <a:r>
              <a:rPr lang="en-GB" sz="1600" b="1" dirty="0" smtClean="0">
                <a:latin typeface="+mn-lt"/>
              </a:rPr>
              <a:t>	</a:t>
            </a:r>
            <a:r>
              <a:rPr lang="en-GB" sz="1600" b="1" dirty="0">
                <a:latin typeface="+mn-lt"/>
              </a:rPr>
              <a:t>	</a:t>
            </a:r>
            <a:r>
              <a:rPr lang="en-GB" sz="1600" b="1" dirty="0" smtClean="0">
                <a:latin typeface="+mn-lt"/>
              </a:rPr>
              <a:t>FEEDBACK TECHNIQUE – PLANNING TOOL FOR MANAGER</a:t>
            </a:r>
            <a:br>
              <a:rPr lang="en-GB" sz="1600" b="1" dirty="0" smtClean="0">
                <a:latin typeface="+mn-lt"/>
              </a:rPr>
            </a:br>
            <a:r>
              <a:rPr lang="en-GB" sz="1600" b="1" dirty="0" smtClean="0">
                <a:latin typeface="+mn-lt"/>
              </a:rPr>
              <a:t/>
            </a:r>
            <a:br>
              <a:rPr lang="en-GB" sz="1600" b="1" dirty="0" smtClean="0">
                <a:latin typeface="+mn-lt"/>
              </a:rPr>
            </a:br>
            <a:r>
              <a:rPr lang="en-GB" sz="1600" b="1" dirty="0">
                <a:latin typeface="+mn-lt"/>
              </a:rPr>
              <a:t>	</a:t>
            </a:r>
            <a:r>
              <a:rPr lang="en-GB" sz="1600" b="1" dirty="0" smtClean="0">
                <a:latin typeface="+mn-lt"/>
              </a:rPr>
              <a:t>	</a:t>
            </a:r>
            <a:r>
              <a:rPr lang="en-GB" sz="1400" dirty="0" smtClean="0">
                <a:latin typeface="+mn-lt"/>
              </a:rPr>
              <a:t>A </a:t>
            </a:r>
            <a:r>
              <a:rPr lang="en-GB" sz="1400" dirty="0">
                <a:latin typeface="+mn-lt"/>
              </a:rPr>
              <a:t>simple but yet powerful constructive feedback technique is DEAR (</a:t>
            </a:r>
            <a:r>
              <a:rPr lang="en-GB" sz="1400" dirty="0" smtClean="0">
                <a:latin typeface="+mn-lt"/>
              </a:rPr>
              <a:t>Describe,</a:t>
            </a:r>
            <a:r>
              <a:rPr lang="en-GB" sz="1400" dirty="0">
                <a:latin typeface="+mn-lt"/>
              </a:rPr>
              <a:t> </a:t>
            </a:r>
            <a:r>
              <a:rPr lang="en-GB" sz="1400" dirty="0" smtClean="0">
                <a:latin typeface="+mn-lt"/>
              </a:rPr>
              <a:t>Explain</a:t>
            </a:r>
            <a:r>
              <a:rPr lang="en-GB" sz="1400" dirty="0">
                <a:latin typeface="+mn-lt"/>
              </a:rPr>
              <a:t>, Ask, Request</a:t>
            </a:r>
            <a:r>
              <a:rPr lang="en-GB" sz="1400" dirty="0" smtClean="0">
                <a:latin typeface="+mn-lt"/>
              </a:rPr>
              <a:t>):</a:t>
            </a:r>
            <a:endParaRPr lang="en-GB" sz="1400"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3985" y="1087284"/>
            <a:ext cx="9294685" cy="5597003"/>
          </a:xfrm>
          <a:prstGeom prst="rect">
            <a:avLst/>
          </a:prstGeom>
        </p:spPr>
      </p:pic>
      <p:sp>
        <p:nvSpPr>
          <p:cNvPr id="5" name="TextBox 4"/>
          <p:cNvSpPr txBox="1"/>
          <p:nvPr/>
        </p:nvSpPr>
        <p:spPr>
          <a:xfrm>
            <a:off x="680994" y="1981201"/>
            <a:ext cx="6621506" cy="3847207"/>
          </a:xfrm>
          <a:prstGeom prst="rect">
            <a:avLst/>
          </a:prstGeom>
          <a:noFill/>
        </p:spPr>
        <p:txBody>
          <a:bodyPr wrap="square" rtlCol="0">
            <a:spAutoFit/>
          </a:bodyPr>
          <a:lstStyle/>
          <a:p>
            <a:r>
              <a:rPr lang="en-GB" sz="1600" b="1" dirty="0" smtClean="0">
                <a:solidFill>
                  <a:srgbClr val="7030A0"/>
                </a:solidFill>
                <a:latin typeface="Comic Sans MS" panose="030F0702030302020204" pitchFamily="66" charset="0"/>
              </a:rPr>
              <a:t>DEAR</a:t>
            </a:r>
            <a:r>
              <a:rPr lang="en-GB" sz="1600" dirty="0" smtClean="0">
                <a:latin typeface="Comic Sans MS" panose="030F0702030302020204" pitchFamily="66" charset="0"/>
              </a:rPr>
              <a:t> </a:t>
            </a:r>
            <a:r>
              <a:rPr lang="en-GB" sz="1600" dirty="0">
                <a:latin typeface="Comic Sans MS" panose="030F0702030302020204" pitchFamily="66" charset="0"/>
              </a:rPr>
              <a:t>(Describe, Explain, Ask, Request</a:t>
            </a:r>
            <a:r>
              <a:rPr lang="en-GB" sz="1600" dirty="0" smtClean="0">
                <a:latin typeface="Comic Sans MS" panose="030F0702030302020204" pitchFamily="66" charset="0"/>
              </a:rPr>
              <a:t>) – </a:t>
            </a:r>
            <a:r>
              <a:rPr lang="en-GB" sz="1600" dirty="0" smtClean="0">
                <a:solidFill>
                  <a:srgbClr val="7030A0"/>
                </a:solidFill>
                <a:latin typeface="Comic Sans MS" panose="030F0702030302020204" pitchFamily="66" charset="0"/>
              </a:rPr>
              <a:t>simple feedback technique</a:t>
            </a:r>
          </a:p>
          <a:p>
            <a:endParaRPr lang="en-GB" sz="1600" dirty="0">
              <a:solidFill>
                <a:srgbClr val="7030A0"/>
              </a:solidFill>
              <a:latin typeface="Comic Sans MS" panose="030F0702030302020204" pitchFamily="66" charset="0"/>
            </a:endParaRPr>
          </a:p>
          <a:p>
            <a:r>
              <a:rPr lang="en-GB" sz="1600" b="1" dirty="0">
                <a:solidFill>
                  <a:srgbClr val="7030A0"/>
                </a:solidFill>
                <a:latin typeface="Comic Sans MS" panose="030F0702030302020204" pitchFamily="66" charset="0"/>
              </a:rPr>
              <a:t>D</a:t>
            </a:r>
            <a:r>
              <a:rPr lang="en-GB" sz="1600" dirty="0">
                <a:latin typeface="Comic Sans MS" panose="030F0702030302020204" pitchFamily="66" charset="0"/>
              </a:rPr>
              <a:t>escribe… specifically what you see and hear/examples of performance </a:t>
            </a:r>
            <a:r>
              <a:rPr lang="en-GB" sz="1600" dirty="0" smtClean="0">
                <a:latin typeface="Comic Sans MS" panose="030F0702030302020204" pitchFamily="66" charset="0"/>
              </a:rPr>
              <a:t>issues – give the feedback.</a:t>
            </a:r>
            <a:endParaRPr lang="en-GB" sz="1600" dirty="0">
              <a:latin typeface="Comic Sans MS" panose="030F0702030302020204" pitchFamily="66" charset="0"/>
            </a:endParaRPr>
          </a:p>
          <a:p>
            <a:r>
              <a:rPr lang="en-GB" sz="1600" dirty="0">
                <a:latin typeface="Comic Sans MS" panose="030F0702030302020204" pitchFamily="66" charset="0"/>
              </a:rPr>
              <a:t> </a:t>
            </a:r>
          </a:p>
          <a:p>
            <a:r>
              <a:rPr lang="en-GB" sz="1600" b="1" dirty="0">
                <a:solidFill>
                  <a:srgbClr val="7030A0"/>
                </a:solidFill>
                <a:latin typeface="Comic Sans MS" panose="030F0702030302020204" pitchFamily="66" charset="0"/>
              </a:rPr>
              <a:t>E</a:t>
            </a:r>
            <a:r>
              <a:rPr lang="en-GB" sz="1600" dirty="0">
                <a:latin typeface="Comic Sans MS" panose="030F0702030302020204" pitchFamily="66" charset="0"/>
              </a:rPr>
              <a:t>xplain… the impacts, standards, rationale, why you are concerned </a:t>
            </a:r>
          </a:p>
          <a:p>
            <a:r>
              <a:rPr lang="en-GB" sz="1600" dirty="0">
                <a:latin typeface="Comic Sans MS" panose="030F0702030302020204" pitchFamily="66" charset="0"/>
              </a:rPr>
              <a:t>(</a:t>
            </a:r>
            <a:r>
              <a:rPr lang="en-GB" sz="1600" dirty="0" smtClean="0">
                <a:latin typeface="Comic Sans MS" panose="030F0702030302020204" pitchFamily="66" charset="0"/>
              </a:rPr>
              <a:t>using the </a:t>
            </a:r>
            <a:r>
              <a:rPr lang="en-GB" sz="1600" dirty="0">
                <a:latin typeface="Comic Sans MS" panose="030F0702030302020204" pitchFamily="66" charset="0"/>
              </a:rPr>
              <a:t>“I” </a:t>
            </a:r>
            <a:r>
              <a:rPr lang="en-GB" sz="1600" dirty="0" smtClean="0">
                <a:latin typeface="Comic Sans MS" panose="030F0702030302020204" pitchFamily="66" charset="0"/>
              </a:rPr>
              <a:t>word)</a:t>
            </a:r>
            <a:endParaRPr lang="en-GB" sz="1600" dirty="0">
              <a:latin typeface="Comic Sans MS" panose="030F0702030302020204" pitchFamily="66" charset="0"/>
            </a:endParaRPr>
          </a:p>
          <a:p>
            <a:r>
              <a:rPr lang="en-GB" sz="1600" dirty="0">
                <a:latin typeface="Comic Sans MS" panose="030F0702030302020204" pitchFamily="66" charset="0"/>
              </a:rPr>
              <a:t> </a:t>
            </a:r>
          </a:p>
          <a:p>
            <a:r>
              <a:rPr lang="en-GB" sz="1600" b="1" dirty="0">
                <a:solidFill>
                  <a:srgbClr val="7030A0"/>
                </a:solidFill>
                <a:latin typeface="Comic Sans MS" panose="030F0702030302020204" pitchFamily="66" charset="0"/>
              </a:rPr>
              <a:t>A</a:t>
            </a:r>
            <a:r>
              <a:rPr lang="en-GB" sz="1600" dirty="0">
                <a:latin typeface="Comic Sans MS" panose="030F0702030302020204" pitchFamily="66" charset="0"/>
              </a:rPr>
              <a:t>sk… for their point of view, </a:t>
            </a:r>
            <a:r>
              <a:rPr lang="en-GB" sz="1600" dirty="0" smtClean="0">
                <a:latin typeface="Comic Sans MS" panose="030F0702030302020204" pitchFamily="66" charset="0"/>
              </a:rPr>
              <a:t>explanation, suggestions</a:t>
            </a:r>
            <a:r>
              <a:rPr lang="en-GB" sz="1600" dirty="0">
                <a:latin typeface="Comic Sans MS" panose="030F0702030302020204" pitchFamily="66" charset="0"/>
              </a:rPr>
              <a:t>, options</a:t>
            </a:r>
          </a:p>
          <a:p>
            <a:r>
              <a:rPr lang="en-GB" sz="1600" dirty="0">
                <a:latin typeface="Comic Sans MS" panose="030F0702030302020204" pitchFamily="66" charset="0"/>
              </a:rPr>
              <a:t> </a:t>
            </a:r>
          </a:p>
          <a:p>
            <a:r>
              <a:rPr lang="en-GB" sz="1600" b="1" dirty="0">
                <a:solidFill>
                  <a:srgbClr val="7030A0"/>
                </a:solidFill>
                <a:latin typeface="Comic Sans MS" panose="030F0702030302020204" pitchFamily="66" charset="0"/>
              </a:rPr>
              <a:t>R</a:t>
            </a:r>
            <a:r>
              <a:rPr lang="en-GB" sz="1600" dirty="0">
                <a:latin typeface="Comic Sans MS" panose="030F0702030302020204" pitchFamily="66" charset="0"/>
              </a:rPr>
              <a:t>equest… what </a:t>
            </a:r>
            <a:r>
              <a:rPr lang="en-GB" sz="1600" dirty="0" smtClean="0">
                <a:latin typeface="Comic Sans MS" panose="030F0702030302020204" pitchFamily="66" charset="0"/>
              </a:rPr>
              <a:t>you are </a:t>
            </a:r>
            <a:r>
              <a:rPr lang="en-GB" sz="1600" dirty="0">
                <a:latin typeface="Comic Sans MS" panose="030F0702030302020204" pitchFamily="66" charset="0"/>
              </a:rPr>
              <a:t>seeking for the future </a:t>
            </a:r>
            <a:r>
              <a:rPr lang="en-GB" sz="1600" dirty="0" smtClean="0">
                <a:latin typeface="Comic Sans MS" panose="030F0702030302020204" pitchFamily="66" charset="0"/>
              </a:rPr>
              <a:t>– future performance</a:t>
            </a:r>
            <a:r>
              <a:rPr lang="en-GB" sz="1600" i="1" dirty="0">
                <a:latin typeface="Comic Sans MS" panose="030F0702030302020204" pitchFamily="66" charset="0"/>
              </a:rPr>
              <a:t> </a:t>
            </a:r>
            <a:endParaRPr lang="en-GB" sz="1600" dirty="0">
              <a:latin typeface="Comic Sans MS" panose="030F0702030302020204" pitchFamily="66" charset="0"/>
            </a:endParaRPr>
          </a:p>
          <a:p>
            <a:endParaRPr lang="en-GB" dirty="0" smtClean="0"/>
          </a:p>
          <a:p>
            <a:endParaRPr lang="en-GB" dirty="0"/>
          </a:p>
        </p:txBody>
      </p:sp>
      <p:pic>
        <p:nvPicPr>
          <p:cNvPr id="6" name="Picture 5" descr="http://www.tradeitstores.com/wp-content/uploads/2015/10/Feedbac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289" y="506901"/>
            <a:ext cx="1238250" cy="550545"/>
          </a:xfrm>
          <a:prstGeom prst="rect">
            <a:avLst/>
          </a:prstGeom>
          <a:noFill/>
          <a:ln>
            <a:noFill/>
          </a:ln>
        </p:spPr>
      </p:pic>
      <p:sp>
        <p:nvSpPr>
          <p:cNvPr id="7" name="TextBox 6"/>
          <p:cNvSpPr txBox="1"/>
          <p:nvPr/>
        </p:nvSpPr>
        <p:spPr>
          <a:xfrm>
            <a:off x="7456337" y="1533525"/>
            <a:ext cx="4295002" cy="3416320"/>
          </a:xfrm>
          <a:prstGeom prst="rect">
            <a:avLst/>
          </a:prstGeom>
          <a:noFill/>
        </p:spPr>
        <p:txBody>
          <a:bodyPr wrap="square" rtlCol="0">
            <a:spAutoFit/>
          </a:bodyPr>
          <a:lstStyle/>
          <a:p>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solidFill>
                  <a:srgbClr val="7030A0"/>
                </a:solidFill>
                <a:latin typeface="Comic Sans MS" panose="030F0702030302020204" pitchFamily="66" charset="0"/>
              </a:rPr>
              <a:t>Remember when giving </a:t>
            </a:r>
            <a:r>
              <a:rPr lang="en-GB" dirty="0">
                <a:solidFill>
                  <a:srgbClr val="7030A0"/>
                </a:solidFill>
                <a:latin typeface="Comic Sans MS" panose="030F0702030302020204" pitchFamily="66" charset="0"/>
              </a:rPr>
              <a:t>f</a:t>
            </a:r>
            <a:r>
              <a:rPr lang="en-GB" dirty="0" smtClean="0">
                <a:solidFill>
                  <a:srgbClr val="7030A0"/>
                </a:solidFill>
                <a:latin typeface="Comic Sans MS" panose="030F0702030302020204" pitchFamily="66" charset="0"/>
              </a:rPr>
              <a:t>eedback ………</a:t>
            </a:r>
            <a:endParaRPr lang="en-GB" dirty="0">
              <a:solidFill>
                <a:srgbClr val="7030A0"/>
              </a:solidFill>
              <a:latin typeface="Comic Sans MS" panose="030F0702030302020204" pitchFamily="66" charset="0"/>
            </a:endParaRPr>
          </a:p>
          <a:p>
            <a:pPr marL="285750" indent="-285750">
              <a:buFont typeface="Wingdings" panose="05000000000000000000" pitchFamily="2" charset="2"/>
              <a:buChar char="q"/>
            </a:pPr>
            <a:endParaRPr lang="en-GB" dirty="0" smtClean="0">
              <a:solidFill>
                <a:srgbClr val="7030A0"/>
              </a:solidFill>
              <a:latin typeface="Comic Sans MS" panose="030F0702030302020204" pitchFamily="66" charset="0"/>
            </a:endParaRP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Try to make it a positive process</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Give it in private</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Be timely with it </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Make it regular </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Prepare your comments</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Use “I “ statements</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Provide specific suggestions</a:t>
            </a:r>
          </a:p>
          <a:p>
            <a:pPr marL="285750" indent="-285750">
              <a:buFont typeface="Wingdings" panose="05000000000000000000" pitchFamily="2" charset="2"/>
              <a:buChar char="ü"/>
            </a:pPr>
            <a:r>
              <a:rPr lang="en-GB" dirty="0" smtClean="0">
                <a:solidFill>
                  <a:srgbClr val="7030A0"/>
                </a:solidFill>
                <a:latin typeface="Comic Sans MS" panose="030F0702030302020204" pitchFamily="66" charset="0"/>
              </a:rPr>
              <a:t>Follow up</a:t>
            </a:r>
            <a:endParaRPr lang="en-GB" dirty="0">
              <a:solidFill>
                <a:srgbClr val="7030A0"/>
              </a:solidFill>
            </a:endParaRPr>
          </a:p>
        </p:txBody>
      </p:sp>
    </p:spTree>
    <p:extLst>
      <p:ext uri="{BB962C8B-B14F-4D97-AF65-F5344CB8AC3E}">
        <p14:creationId xmlns:p14="http://schemas.microsoft.com/office/powerpoint/2010/main" val="15180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38200" y="-558800"/>
            <a:ext cx="10515600" cy="2249490"/>
          </a:xfrm>
        </p:spPr>
        <p:txBody>
          <a:bodyPr>
            <a:normAutofit/>
          </a:bodyPr>
          <a:lstStyle/>
          <a:p>
            <a:pPr algn="ctr"/>
            <a:r>
              <a:rPr lang="en-GB" sz="1800" b="1" dirty="0" smtClean="0">
                <a:latin typeface="Calibri" panose="020F0502020204030204" pitchFamily="34" charset="0"/>
              </a:rPr>
              <a:t>FEEDBACK TIPS –  PLANNING TOOL FOR </a:t>
            </a:r>
            <a:r>
              <a:rPr lang="en-GB" sz="1800" b="1" dirty="0" smtClean="0">
                <a:latin typeface="Calibri" panose="020F0502020204030204" pitchFamily="34" charset="0"/>
              </a:rPr>
              <a:t>MANAGERS</a:t>
            </a:r>
            <a:endParaRPr lang="en-GB" sz="1800" dirty="0">
              <a:latin typeface="Calibri" panose="020F0502020204030204" pitchFamily="34" charset="0"/>
            </a:endParaRPr>
          </a:p>
        </p:txBody>
      </p:sp>
      <p:sp>
        <p:nvSpPr>
          <p:cNvPr id="10" name="Content Placeholder 9"/>
          <p:cNvSpPr>
            <a:spLocks noGrp="1"/>
          </p:cNvSpPr>
          <p:nvPr>
            <p:ph idx="1"/>
          </p:nvPr>
        </p:nvSpPr>
        <p:spPr/>
        <p:txBody>
          <a:bodyPr/>
          <a:lstStyle/>
          <a:p>
            <a:endParaRPr lang="en-GB" dirty="0"/>
          </a:p>
        </p:txBody>
      </p:sp>
      <p:pic>
        <p:nvPicPr>
          <p:cNvPr id="4" name="Picture 3" descr="Considerations when receving feedback ?&#10; &#10;&gt; Do I understand what the feedback is about  - should I ask more questons." title="inse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28" y="1114369"/>
            <a:ext cx="4889332" cy="5773849"/>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3849" y="877007"/>
            <a:ext cx="5782784" cy="5673536"/>
          </a:xfrm>
          <a:prstGeom prst="rect">
            <a:avLst/>
          </a:prstGeom>
        </p:spPr>
      </p:pic>
      <p:sp>
        <p:nvSpPr>
          <p:cNvPr id="7" name="TextBox 6"/>
          <p:cNvSpPr txBox="1"/>
          <p:nvPr/>
        </p:nvSpPr>
        <p:spPr>
          <a:xfrm>
            <a:off x="1523999" y="2023353"/>
            <a:ext cx="3009089" cy="3693319"/>
          </a:xfrm>
          <a:prstGeom prst="rect">
            <a:avLst/>
          </a:prstGeom>
          <a:noFill/>
        </p:spPr>
        <p:txBody>
          <a:bodyPr wrap="square" rtlCol="0">
            <a:spAutoFit/>
          </a:bodyPr>
          <a:lstStyle/>
          <a:p>
            <a:r>
              <a:rPr lang="en-GB" dirty="0" smtClean="0">
                <a:latin typeface="Comic Sans MS" panose="030F0702030302020204" pitchFamily="66" charset="0"/>
              </a:rPr>
              <a:t>Considerations </a:t>
            </a:r>
            <a:r>
              <a:rPr lang="en-GB" dirty="0" smtClean="0">
                <a:latin typeface="Comic Sans MS" panose="030F0702030302020204" pitchFamily="66" charset="0"/>
              </a:rPr>
              <a:t>when </a:t>
            </a:r>
            <a:r>
              <a:rPr lang="en-GB" sz="2000" dirty="0" smtClean="0">
                <a:solidFill>
                  <a:srgbClr val="7030A0"/>
                </a:solidFill>
                <a:latin typeface="Comic Sans MS" panose="030F0702030302020204" pitchFamily="66" charset="0"/>
              </a:rPr>
              <a:t>receiving</a:t>
            </a:r>
            <a:r>
              <a:rPr lang="en-GB" dirty="0" smtClean="0">
                <a:solidFill>
                  <a:srgbClr val="7030A0"/>
                </a:solidFill>
                <a:latin typeface="Comic Sans MS" panose="030F0702030302020204" pitchFamily="66" charset="0"/>
              </a:rPr>
              <a:t> </a:t>
            </a:r>
            <a:r>
              <a:rPr lang="en-GB" dirty="0" smtClean="0">
                <a:latin typeface="Comic Sans MS" panose="030F0702030302020204" pitchFamily="66" charset="0"/>
              </a:rPr>
              <a:t>feedback </a:t>
            </a:r>
          </a:p>
          <a:p>
            <a:endParaRPr lang="en-GB" dirty="0" smtClean="0">
              <a:latin typeface="Comic Sans MS" panose="030F0702030302020204" pitchFamily="66" charset="0"/>
            </a:endParaRPr>
          </a:p>
          <a:p>
            <a:pPr marL="285750" indent="-285750">
              <a:buFont typeface="Wingdings" panose="05000000000000000000" pitchFamily="2" charset="2"/>
              <a:buChar char="q"/>
            </a:pPr>
            <a:r>
              <a:rPr lang="en-GB" dirty="0" smtClean="0">
                <a:latin typeface="Comic Sans MS" panose="030F0702030302020204" pitchFamily="66" charset="0"/>
              </a:rPr>
              <a:t>Do I understand the feedback – what it is about? Should I ask more questions ?</a:t>
            </a:r>
          </a:p>
          <a:p>
            <a:pPr marL="285750" indent="-285750">
              <a:buFont typeface="Wingdings" panose="05000000000000000000" pitchFamily="2" charset="2"/>
              <a:buChar char="q"/>
            </a:pPr>
            <a:r>
              <a:rPr lang="en-GB" dirty="0" smtClean="0">
                <a:latin typeface="Comic Sans MS" panose="030F0702030302020204" pitchFamily="66" charset="0"/>
              </a:rPr>
              <a:t>Could I have done better?</a:t>
            </a:r>
          </a:p>
          <a:p>
            <a:pPr marL="285750" indent="-285750">
              <a:buFont typeface="Wingdings" panose="05000000000000000000" pitchFamily="2" charset="2"/>
              <a:buChar char="q"/>
            </a:pPr>
            <a:r>
              <a:rPr lang="en-GB" dirty="0" smtClean="0">
                <a:latin typeface="Comic Sans MS" panose="030F0702030302020204" pitchFamily="66" charset="0"/>
              </a:rPr>
              <a:t>Am I being defensive ?</a:t>
            </a:r>
          </a:p>
          <a:p>
            <a:pPr marL="285750" indent="-285750">
              <a:buFont typeface="Wingdings" panose="05000000000000000000" pitchFamily="2" charset="2"/>
              <a:buChar char="q"/>
            </a:pPr>
            <a:r>
              <a:rPr lang="en-GB" dirty="0" smtClean="0">
                <a:latin typeface="Comic Sans MS" panose="030F0702030302020204" pitchFamily="66" charset="0"/>
              </a:rPr>
              <a:t>What will I do with it now? How can I use it?</a:t>
            </a:r>
          </a:p>
          <a:p>
            <a:pPr marL="285750" indent="-285750">
              <a:buFont typeface="Wingdings" panose="05000000000000000000" pitchFamily="2" charset="2"/>
              <a:buChar char="Ø"/>
            </a:pPr>
            <a:endParaRPr lang="en-GB" dirty="0"/>
          </a:p>
        </p:txBody>
      </p:sp>
      <p:sp>
        <p:nvSpPr>
          <p:cNvPr id="8" name="TextBox 7"/>
          <p:cNvSpPr txBox="1"/>
          <p:nvPr/>
        </p:nvSpPr>
        <p:spPr>
          <a:xfrm>
            <a:off x="5840627" y="1770426"/>
            <a:ext cx="4283675" cy="4001095"/>
          </a:xfrm>
          <a:prstGeom prst="rect">
            <a:avLst/>
          </a:prstGeom>
          <a:noFill/>
        </p:spPr>
        <p:txBody>
          <a:bodyPr wrap="square" rtlCol="0">
            <a:spAutoFit/>
          </a:bodyPr>
          <a:lstStyle/>
          <a:p>
            <a:r>
              <a:rPr lang="en-GB" dirty="0" smtClean="0">
                <a:latin typeface="Comic Sans MS" panose="030F0702030302020204" pitchFamily="66" charset="0"/>
              </a:rPr>
              <a:t>Considerations </a:t>
            </a:r>
            <a:r>
              <a:rPr lang="en-GB" dirty="0" smtClean="0">
                <a:latin typeface="Comic Sans MS" panose="030F0702030302020204" pitchFamily="66" charset="0"/>
              </a:rPr>
              <a:t>when </a:t>
            </a:r>
            <a:r>
              <a:rPr lang="en-GB" sz="2000" dirty="0" smtClean="0">
                <a:solidFill>
                  <a:srgbClr val="7030A0"/>
                </a:solidFill>
                <a:latin typeface="Comic Sans MS" panose="030F0702030302020204" pitchFamily="66" charset="0"/>
              </a:rPr>
              <a:t>giving </a:t>
            </a:r>
            <a:r>
              <a:rPr lang="en-GB" dirty="0" smtClean="0">
                <a:latin typeface="Comic Sans MS" panose="030F0702030302020204" pitchFamily="66" charset="0"/>
              </a:rPr>
              <a:t>feedback</a:t>
            </a:r>
          </a:p>
          <a:p>
            <a:endParaRPr lang="en-GB" dirty="0">
              <a:latin typeface="Comic Sans MS" panose="030F0702030302020204" pitchFamily="66" charset="0"/>
            </a:endParaRPr>
          </a:p>
          <a:p>
            <a:pPr marL="285750" indent="-285750">
              <a:buFont typeface="Wingdings" panose="05000000000000000000" pitchFamily="2" charset="2"/>
              <a:buChar char="q"/>
            </a:pPr>
            <a:r>
              <a:rPr lang="en-GB" dirty="0" smtClean="0">
                <a:latin typeface="Comic Sans MS" panose="030F0702030302020204" pitchFamily="66" charset="0"/>
              </a:rPr>
              <a:t>What is the purpose of my feedback?</a:t>
            </a:r>
          </a:p>
          <a:p>
            <a:pPr marL="285750" indent="-285750">
              <a:buFont typeface="Wingdings" panose="05000000000000000000" pitchFamily="2" charset="2"/>
              <a:buChar char="q"/>
            </a:pPr>
            <a:r>
              <a:rPr lang="en-GB" dirty="0" smtClean="0">
                <a:latin typeface="Comic Sans MS" panose="030F0702030302020204" pitchFamily="66" charset="0"/>
              </a:rPr>
              <a:t>Is it constructive &amp; helpful?</a:t>
            </a:r>
          </a:p>
          <a:p>
            <a:pPr marL="285750" indent="-285750">
              <a:buFont typeface="Wingdings" panose="05000000000000000000" pitchFamily="2" charset="2"/>
              <a:buChar char="q"/>
            </a:pPr>
            <a:r>
              <a:rPr lang="en-GB" dirty="0" smtClean="0">
                <a:latin typeface="Comic Sans MS" panose="030F0702030302020204" pitchFamily="66" charset="0"/>
              </a:rPr>
              <a:t>Am I providing clear, specific information &amp; examples to support my feedback? </a:t>
            </a:r>
          </a:p>
          <a:p>
            <a:pPr marL="285750" indent="-285750">
              <a:buFont typeface="Wingdings" panose="05000000000000000000" pitchFamily="2" charset="2"/>
              <a:buChar char="q"/>
            </a:pPr>
            <a:r>
              <a:rPr lang="en-GB" dirty="0" smtClean="0">
                <a:latin typeface="Comic Sans MS" panose="030F0702030302020204" pitchFamily="66" charset="0"/>
              </a:rPr>
              <a:t>Am I  telling the employee what I saw - observations?</a:t>
            </a:r>
          </a:p>
          <a:p>
            <a:pPr marL="285750" indent="-285750">
              <a:buFont typeface="Wingdings" panose="05000000000000000000" pitchFamily="2" charset="2"/>
              <a:buChar char="q"/>
            </a:pPr>
            <a:r>
              <a:rPr lang="en-GB" dirty="0" smtClean="0">
                <a:latin typeface="Comic Sans MS" panose="030F0702030302020204" pitchFamily="66" charset="0"/>
              </a:rPr>
              <a:t>Remember -Say it like you would want it said to you.</a:t>
            </a:r>
          </a:p>
          <a:p>
            <a:pPr marL="285750" indent="-285750">
              <a:buFont typeface="Wingdings" panose="05000000000000000000" pitchFamily="2" charset="2"/>
              <a:buChar char="q"/>
            </a:pPr>
            <a:endParaRPr lang="en-GB" dirty="0" smtClean="0"/>
          </a:p>
          <a:p>
            <a:endParaRPr lang="en-GB" dirty="0"/>
          </a:p>
        </p:txBody>
      </p:sp>
      <p:pic>
        <p:nvPicPr>
          <p:cNvPr id="11" name="Picture 10" descr="http://www.tradeitstores.com/wp-content/uploads/2015/10/Feedbac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0293" y="177442"/>
            <a:ext cx="1238250" cy="550545"/>
          </a:xfrm>
          <a:prstGeom prst="rect">
            <a:avLst/>
          </a:prstGeom>
          <a:noFill/>
          <a:ln>
            <a:noFill/>
          </a:ln>
        </p:spPr>
      </p:pic>
    </p:spTree>
    <p:extLst>
      <p:ext uri="{BB962C8B-B14F-4D97-AF65-F5344CB8AC3E}">
        <p14:creationId xmlns:p14="http://schemas.microsoft.com/office/powerpoint/2010/main" val="644369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F8E08ACC15149987F27117DD23089" ma:contentTypeVersion="94" ma:contentTypeDescription="Create a new document." ma:contentTypeScope="" ma:versionID="0ca8d1e0dd22d111a7782c4ebdecef70">
  <xsd:schema xmlns:xsd="http://www.w3.org/2001/XMLSchema" xmlns:xs="http://www.w3.org/2001/XMLSchema" xmlns:p="http://schemas.microsoft.com/office/2006/metadata/properties" xmlns:ns1="http://schemas.microsoft.com/sharepoint/v3" xmlns:ns2="034498f0-af88-4ead-8ff8-8771186303f3" targetNamespace="http://schemas.microsoft.com/office/2006/metadata/properties" ma:root="true" ma:fieldsID="d78bdaa633c2daa314a07a34caa8c900" ns1:_="" ns2:_="">
    <xsd:import namespace="http://schemas.microsoft.com/sharepoint/v3"/>
    <xsd:import namespace="034498f0-af88-4ead-8ff8-8771186303f3"/>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4498f0-af88-4ead-8ff8-8771186303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15D358FA-4CE5-4354-8043-250D10BF406E}"/>
</file>

<file path=customXml/itemProps2.xml><?xml version="1.0" encoding="utf-8"?>
<ds:datastoreItem xmlns:ds="http://schemas.openxmlformats.org/officeDocument/2006/customXml" ds:itemID="{008BAA35-13EE-488E-AC88-DC8F1F057607}"/>
</file>

<file path=customXml/itemProps3.xml><?xml version="1.0" encoding="utf-8"?>
<ds:datastoreItem xmlns:ds="http://schemas.openxmlformats.org/officeDocument/2006/customXml" ds:itemID="{E441EC9C-158C-4E78-A3C6-8116386DD1BE}"/>
</file>

<file path=docProps/app.xml><?xml version="1.0" encoding="utf-8"?>
<Properties xmlns="http://schemas.openxmlformats.org/officeDocument/2006/extended-properties" xmlns:vt="http://schemas.openxmlformats.org/officeDocument/2006/docPropsVTypes">
  <TotalTime>343</TotalTime>
  <Words>572</Words>
  <Application>Microsoft Office PowerPoint</Application>
  <PresentationFormat>Widescreen</PresentationFormat>
  <Paragraphs>52</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Comic Sans MS</vt:lpstr>
      <vt:lpstr>Tahoma</vt:lpstr>
      <vt:lpstr>Times New Roman</vt:lpstr>
      <vt:lpstr>Wingdings</vt:lpstr>
      <vt:lpstr>Office Theme</vt:lpstr>
      <vt:lpstr>  GIVING FEEDBACK ON PERFORMANCE CONCERNS IN A 1:1 MEETING -     PLANNING TOOL FOR MANAGERS</vt:lpstr>
      <vt:lpstr>  FEEDBACK TECHNIQUE – PLANNING TOOL FOR MANAGER    A simple but yet powerful constructive feedback technique is DEAR (Describe, Explain, Ask, Request):</vt:lpstr>
      <vt:lpstr>FEEDBACK TIPS –  PLANNING TOOL FOR MANAGERS</vt:lpstr>
    </vt:vector>
  </TitlesOfParts>
  <Company>Edinburgh 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Giving Feedback on Performance Concerns  Planning Tool for Managers</dc:title>
  <dc:creator>Stone, Janette</dc:creator>
  <cp:lastModifiedBy>Stone, Janette</cp:lastModifiedBy>
  <cp:revision>39</cp:revision>
  <cp:lastPrinted>2016-09-13T11:49:37Z</cp:lastPrinted>
  <dcterms:created xsi:type="dcterms:W3CDTF">2016-06-21T20:57:06Z</dcterms:created>
  <dcterms:modified xsi:type="dcterms:W3CDTF">2016-09-28T09:13:38Z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0x0101004E2F8E08ACC15149987F27117DD23089</vt:lpwstr>
  </property>
  <property fmtid="{D5CDD505-2E9C-101B-9397-08002B2CF9AE}" pid="3" name="MetaDesc">
    <vt:lpwstr/>
  </property>
  <property fmtid="{D5CDD505-2E9C-101B-9397-08002B2CF9AE}" pid="4" name="CssOptions">
    <vt:lpwstr/>
  </property>
  <property fmtid="{D5CDD505-2E9C-101B-9397-08002B2CF9AE}" pid="5" name="PublishingRollupImage">
    <vt:lpwstr/>
  </property>
  <property fmtid="{D5CDD505-2E9C-101B-9397-08002B2CF9AE}" pid="6" name="PublishingContactEmail">
    <vt:lpwstr/>
  </property>
  <property fmtid="{D5CDD505-2E9C-101B-9397-08002B2CF9AE}" pid="7" name="ImageNames">
    <vt:lpwstr/>
  </property>
  <property fmtid="{D5CDD505-2E9C-101B-9397-08002B2CF9AE}" pid="9" name="PublishingContactName">
    <vt:lpwstr/>
  </property>
  <property fmtid="{D5CDD505-2E9C-101B-9397-08002B2CF9AE}" pid="10" name="PublishingPageLayout">
    <vt:lpwstr/>
  </property>
  <property fmtid="{D5CDD505-2E9C-101B-9397-08002B2CF9AE}" pid="11" name="Comments">
    <vt:lpwstr/>
  </property>
  <property fmtid="{D5CDD505-2E9C-101B-9397-08002B2CF9AE}" pid="12" name="Audience">
    <vt:lpwstr/>
  </property>
  <property fmtid="{D5CDD505-2E9C-101B-9397-08002B2CF9AE}" pid="13" name="keyword">
    <vt:lpwstr/>
  </property>
  <property fmtid="{D5CDD505-2E9C-101B-9397-08002B2CF9AE}" pid="14" name="PublishingContactPicture">
    <vt:lpwstr/>
  </property>
  <property fmtid="{D5CDD505-2E9C-101B-9397-08002B2CF9AE}" pid="16" name="Document Keywords">
    <vt:lpwstr/>
  </property>
  <property fmtid="{D5CDD505-2E9C-101B-9397-08002B2CF9AE}" pid="17" name="Document Description">
    <vt:lpwstr/>
  </property>
</Properties>
</file>