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6" r:id="rId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96" y="10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56099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82556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93858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59970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74474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48651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425610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38663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42903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349001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378092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50FB2-4F8D-46BD-B03E-3DBC71F73C0D}" type="datetimeFigureOut">
              <a:rPr lang="en-GB" smtClean="0"/>
              <a:t>28/09/2016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45F7-060D-4D71-B29F-A29DB3A08B67}" type="slidenum">
              <a:rPr lang="en-GB" smtClean="0"/>
              <a:t>‹#›</a:t>
            </a:fld>
            <a:endParaRPr lang="en-GB" dirty="0"/>
          </a:p>
        </p:txBody>
      </p:sp>
    </p:spTree>
    <p:extLst>
      <p:ext uri="{BB962C8B-B14F-4D97-AF65-F5344CB8AC3E}">
        <p14:creationId xmlns:p14="http://schemas.microsoft.com/office/powerpoint/2010/main" val="200140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0"/>
            <a:ext cx="12623800" cy="922337"/>
          </a:xfrm>
        </p:spPr>
        <p:txBody>
          <a:bodyPr>
            <a:normAutofit fontScale="90000"/>
          </a:bodyPr>
          <a:lstStyle/>
          <a:p>
            <a:pPr algn="ctr"/>
            <a:r>
              <a:rPr lang="en-GB" sz="1800" b="1" dirty="0" smtClean="0">
                <a:latin typeface="Calibri" panose="020F0502020204030204" pitchFamily="34" charset="0"/>
              </a:rPr>
              <a:t/>
            </a:r>
            <a:br>
              <a:rPr lang="en-GB" sz="1800" b="1" dirty="0" smtClean="0">
                <a:latin typeface="Calibri" panose="020F0502020204030204" pitchFamily="34" charset="0"/>
              </a:rPr>
            </a:br>
            <a:r>
              <a:rPr lang="en-GB" sz="1800" b="1" dirty="0" smtClean="0">
                <a:latin typeface="Calibri" panose="020F0502020204030204" pitchFamily="34" charset="0"/>
              </a:rPr>
              <a:t/>
            </a:r>
            <a:br>
              <a:rPr lang="en-GB" sz="1800" b="1" dirty="0" smtClean="0">
                <a:latin typeface="Calibri" panose="020F0502020204030204" pitchFamily="34" charset="0"/>
              </a:rPr>
            </a:br>
            <a:r>
              <a:rPr lang="en-GB" sz="1800" b="1" dirty="0" smtClean="0">
                <a:latin typeface="Calibri" panose="020F0502020204030204" pitchFamily="34" charset="0"/>
              </a:rPr>
              <a:t>FEEDBACK </a:t>
            </a:r>
            <a:r>
              <a:rPr lang="en-GB" sz="1800" b="1" dirty="0" smtClean="0">
                <a:latin typeface="Calibri" panose="020F0502020204030204" pitchFamily="34" charset="0"/>
              </a:rPr>
              <a:t>TIPS - PLANNING TOOL FOR MANAGERS</a:t>
            </a:r>
            <a:br>
              <a:rPr lang="en-GB" sz="1800" b="1" dirty="0" smtClean="0">
                <a:latin typeface="Calibri" panose="020F0502020204030204" pitchFamily="34" charset="0"/>
              </a:rPr>
            </a:br>
            <a:r>
              <a:rPr lang="en-GB" sz="1600" dirty="0">
                <a:latin typeface="Calibri" panose="020F0502020204030204" pitchFamily="34" charset="0"/>
              </a:rPr>
              <a:t>For performance management to be effective, it needs to be an ongoing discussion. </a:t>
            </a:r>
            <a:r>
              <a:rPr lang="en-GB" sz="1600" dirty="0" smtClean="0">
                <a:latin typeface="Calibri" panose="020F0502020204030204" pitchFamily="34" charset="0"/>
              </a:rPr>
              <a:t>Feedback </a:t>
            </a:r>
            <a:r>
              <a:rPr lang="en-GB" sz="1600" dirty="0">
                <a:latin typeface="Calibri" panose="020F0502020204030204" pitchFamily="34" charset="0"/>
              </a:rPr>
              <a:t>is key to performance management discussions. </a:t>
            </a:r>
            <a:r>
              <a:rPr lang="en-GB" sz="1600" dirty="0" smtClean="0">
                <a:latin typeface="Calibri" panose="020F0502020204030204" pitchFamily="34" charset="0"/>
              </a:rPr>
              <a:t> </a:t>
            </a:r>
            <a:br>
              <a:rPr lang="en-GB" sz="1600" dirty="0" smtClean="0">
                <a:latin typeface="Calibri" panose="020F0502020204030204" pitchFamily="34" charset="0"/>
              </a:rPr>
            </a:br>
            <a:r>
              <a:rPr lang="en-GB" sz="1600" dirty="0" smtClean="0">
                <a:latin typeface="Calibri" panose="020F0502020204030204" pitchFamily="34" charset="0"/>
              </a:rPr>
              <a:t>Discuss </a:t>
            </a:r>
            <a:r>
              <a:rPr lang="en-GB" sz="1600" dirty="0">
                <a:latin typeface="Calibri" panose="020F0502020204030204" pitchFamily="34" charset="0"/>
              </a:rPr>
              <a:t>with your team practical ways they can get more feedback on their performance.  </a:t>
            </a:r>
            <a:r>
              <a:rPr lang="en-GB" sz="1600" dirty="0" smtClean="0">
                <a:latin typeface="Calibri" panose="020F0502020204030204" pitchFamily="34" charset="0"/>
              </a:rPr>
              <a:t/>
            </a:r>
            <a:br>
              <a:rPr lang="en-GB" sz="1600" dirty="0" smtClean="0">
                <a:latin typeface="Calibri" panose="020F0502020204030204" pitchFamily="34" charset="0"/>
              </a:rPr>
            </a:br>
            <a:r>
              <a:rPr lang="en-GB" sz="1600" dirty="0" smtClean="0">
                <a:latin typeface="Calibri" panose="020F0502020204030204" pitchFamily="34" charset="0"/>
              </a:rPr>
              <a:t>What's </a:t>
            </a:r>
            <a:r>
              <a:rPr lang="en-GB" sz="1600" dirty="0">
                <a:latin typeface="Calibri" panose="020F0502020204030204" pitchFamily="34" charset="0"/>
              </a:rPr>
              <a:t>important is that staff also take responsibility for gathering it regular &amp;</a:t>
            </a:r>
            <a:r>
              <a:rPr lang="en-GB" sz="1600" dirty="0" smtClean="0">
                <a:latin typeface="Calibri" panose="020F0502020204030204" pitchFamily="34" charset="0"/>
              </a:rPr>
              <a:t> </a:t>
            </a:r>
            <a:r>
              <a:rPr lang="en-GB" sz="1600" dirty="0">
                <a:latin typeface="Calibri" panose="020F0502020204030204" pitchFamily="34" charset="0"/>
              </a:rPr>
              <a:t>then using it to determine what they are doing well and what areas you need to improve on.</a:t>
            </a:r>
            <a:r>
              <a:rPr lang="en-GB" sz="1600" i="1" dirty="0" smtClean="0">
                <a:latin typeface="Calibri" panose="020F0502020204030204" pitchFamily="34" charset="0"/>
              </a:rPr>
              <a:t/>
            </a:r>
            <a:br>
              <a:rPr lang="en-GB" sz="1600" i="1" dirty="0" smtClean="0">
                <a:latin typeface="Calibri" panose="020F0502020204030204" pitchFamily="34" charset="0"/>
              </a:rPr>
            </a:br>
            <a:r>
              <a:rPr lang="en-GB" sz="1600" b="1" dirty="0" smtClean="0">
                <a:latin typeface="Calibri" panose="020F0502020204030204" pitchFamily="34" charset="0"/>
              </a:rPr>
              <a:t/>
            </a:r>
            <a:br>
              <a:rPr lang="en-GB" sz="1600" b="1" dirty="0" smtClean="0">
                <a:latin typeface="Calibri" panose="020F0502020204030204" pitchFamily="34" charset="0"/>
              </a:rPr>
            </a:br>
            <a:r>
              <a:rPr lang="en-GB" sz="1800" b="1" dirty="0">
                <a:latin typeface="Calibri" panose="020F0502020204030204" pitchFamily="34" charset="0"/>
              </a:rPr>
              <a:t/>
            </a:r>
            <a:br>
              <a:rPr lang="en-GB" sz="1800" b="1" dirty="0">
                <a:latin typeface="Calibri" panose="020F0502020204030204" pitchFamily="34" charset="0"/>
              </a:rPr>
            </a:br>
            <a:endParaRPr lang="en-GB" sz="1800"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779211"/>
              </p:ext>
            </p:extLst>
          </p:nvPr>
        </p:nvGraphicFramePr>
        <p:xfrm>
          <a:off x="1" y="787400"/>
          <a:ext cx="12191999" cy="6217920"/>
        </p:xfrm>
        <a:graphic>
          <a:graphicData uri="http://schemas.openxmlformats.org/drawingml/2006/table">
            <a:tbl>
              <a:tblPr firstRow="1" bandRow="1">
                <a:tableStyleId>{5C22544A-7EE6-4342-B048-85BDC9FD1C3A}</a:tableStyleId>
              </a:tblPr>
              <a:tblGrid>
                <a:gridCol w="4197390"/>
                <a:gridCol w="3790623"/>
                <a:gridCol w="4203986"/>
              </a:tblGrid>
              <a:tr h="348876">
                <a:tc>
                  <a:txBody>
                    <a:bodyPr/>
                    <a:lstStyle/>
                    <a:p>
                      <a:r>
                        <a:rPr lang="en-GB" dirty="0" smtClean="0">
                          <a:solidFill>
                            <a:srgbClr val="7030A0"/>
                          </a:solidFill>
                          <a:latin typeface="Calibri" panose="020F0502020204030204" pitchFamily="34" charset="0"/>
                        </a:rPr>
                        <a:t>GIVING</a:t>
                      </a:r>
                      <a:r>
                        <a:rPr lang="en-GB" baseline="0" dirty="0" smtClean="0">
                          <a:solidFill>
                            <a:srgbClr val="7030A0"/>
                          </a:solidFill>
                          <a:latin typeface="Calibri" panose="020F0502020204030204" pitchFamily="34" charset="0"/>
                        </a:rPr>
                        <a:t> Feedback </a:t>
                      </a:r>
                      <a:endParaRPr lang="en-GB" dirty="0">
                        <a:solidFill>
                          <a:srgbClr val="7030A0"/>
                        </a:solidFill>
                        <a:latin typeface="Calibri" panose="020F0502020204030204" pitchFamily="34" charset="0"/>
                      </a:endParaRPr>
                    </a:p>
                  </a:txBody>
                  <a:tcPr/>
                </a:tc>
                <a:tc>
                  <a:txBody>
                    <a:bodyPr/>
                    <a:lstStyle/>
                    <a:p>
                      <a:r>
                        <a:rPr lang="en-GB" dirty="0" smtClean="0">
                          <a:solidFill>
                            <a:srgbClr val="7030A0"/>
                          </a:solidFill>
                          <a:latin typeface="Calibri" panose="020F0502020204030204" pitchFamily="34" charset="0"/>
                        </a:rPr>
                        <a:t>SEEKING Feedback </a:t>
                      </a:r>
                      <a:endParaRPr lang="en-GB" dirty="0">
                        <a:solidFill>
                          <a:srgbClr val="7030A0"/>
                        </a:solidFill>
                        <a:latin typeface="Calibri" panose="020F0502020204030204" pitchFamily="34" charset="0"/>
                      </a:endParaRPr>
                    </a:p>
                  </a:txBody>
                  <a:tcPr/>
                </a:tc>
                <a:tc>
                  <a:txBody>
                    <a:bodyPr/>
                    <a:lstStyle/>
                    <a:p>
                      <a:r>
                        <a:rPr lang="en-GB" dirty="0" smtClean="0">
                          <a:solidFill>
                            <a:srgbClr val="7030A0"/>
                          </a:solidFill>
                          <a:latin typeface="Calibri" panose="020F0502020204030204" pitchFamily="34" charset="0"/>
                        </a:rPr>
                        <a:t>RECEIVING</a:t>
                      </a:r>
                      <a:r>
                        <a:rPr lang="en-GB" baseline="0" dirty="0" smtClean="0">
                          <a:solidFill>
                            <a:srgbClr val="7030A0"/>
                          </a:solidFill>
                          <a:latin typeface="Calibri" panose="020F0502020204030204" pitchFamily="34" charset="0"/>
                        </a:rPr>
                        <a:t> Feedback </a:t>
                      </a:r>
                      <a:endParaRPr lang="en-GB" dirty="0">
                        <a:solidFill>
                          <a:srgbClr val="7030A0"/>
                        </a:solidFill>
                        <a:latin typeface="Calibri" panose="020F0502020204030204" pitchFamily="34" charset="0"/>
                      </a:endParaRPr>
                    </a:p>
                  </a:txBody>
                  <a:tcPr/>
                </a:tc>
              </a:tr>
              <a:tr h="5582024">
                <a:tc>
                  <a:txBody>
                    <a:bodyPr/>
                    <a:lstStyle/>
                    <a:p>
                      <a:pPr marL="285750" indent="-285750">
                        <a:buFont typeface="Arial" panose="020B0604020202020204" pitchFamily="34" charset="0"/>
                        <a:buChar char="•"/>
                      </a:pPr>
                      <a:r>
                        <a:rPr lang="en-GB" dirty="0" smtClean="0">
                          <a:latin typeface="Calibri" panose="020F0502020204030204" pitchFamily="34" charset="0"/>
                        </a:rPr>
                        <a:t>It works – feedback is used to help encourage, support your peers and</a:t>
                      </a:r>
                      <a:r>
                        <a:rPr lang="en-GB" baseline="0" dirty="0" smtClean="0">
                          <a:latin typeface="Calibri" panose="020F0502020204030204" pitchFamily="34" charset="0"/>
                        </a:rPr>
                        <a:t> team members to be better at what they do.</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Don’t wait to give it – its more valuable when given at time you see it and in a trusted atmosphere. </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Tell them what you saw – using an example. Explain what you liked or caused you concern and then what they should start, stop or continue doing.</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Be  sincere. Say it like you would want to be said to you </a:t>
                      </a:r>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txBody>
                  <a:tcPr/>
                </a:tc>
                <a:tc>
                  <a:txBody>
                    <a:bodyPr/>
                    <a:lstStyle/>
                    <a:p>
                      <a:pPr marL="285750" indent="-285750">
                        <a:buFont typeface="Arial" panose="020B0604020202020204" pitchFamily="34" charset="0"/>
                        <a:buChar char="•"/>
                      </a:pPr>
                      <a:r>
                        <a:rPr lang="en-GB" dirty="0" smtClean="0">
                          <a:latin typeface="Calibri" panose="020F0502020204030204" pitchFamily="34" charset="0"/>
                        </a:rPr>
                        <a:t>Don't’ wait – Seek</a:t>
                      </a:r>
                      <a:r>
                        <a:rPr lang="en-GB" baseline="0" dirty="0" smtClean="0">
                          <a:latin typeface="Calibri" panose="020F0502020204030204" pitchFamily="34" charset="0"/>
                        </a:rPr>
                        <a:t> it out - a</a:t>
                      </a:r>
                      <a:r>
                        <a:rPr lang="en-GB" dirty="0" smtClean="0">
                          <a:latin typeface="Calibri" panose="020F0502020204030204" pitchFamily="34" charset="0"/>
                        </a:rPr>
                        <a:t>sk for it?</a:t>
                      </a:r>
                    </a:p>
                    <a:p>
                      <a:pPr marL="0" indent="0">
                        <a:buFont typeface="Arial" panose="020B0604020202020204" pitchFamily="34" charset="0"/>
                        <a:buNone/>
                      </a:pPr>
                      <a:endParaRPr lang="en-GB" dirty="0" smtClean="0">
                        <a:latin typeface="Calibri" panose="020F0502020204030204" pitchFamily="34" charset="0"/>
                      </a:endParaRPr>
                    </a:p>
                    <a:p>
                      <a:pPr marL="285750" indent="-285750">
                        <a:buFont typeface="Arial" panose="020B0604020202020204" pitchFamily="34" charset="0"/>
                        <a:buChar char="•"/>
                      </a:pPr>
                      <a:r>
                        <a:rPr lang="en-GB" dirty="0" smtClean="0">
                          <a:latin typeface="Calibri" panose="020F0502020204030204" pitchFamily="34" charset="0"/>
                        </a:rPr>
                        <a:t>There are lots of opportunity</a:t>
                      </a:r>
                      <a:r>
                        <a:rPr lang="en-GB" baseline="0" dirty="0" smtClean="0">
                          <a:latin typeface="Calibri" panose="020F0502020204030204" pitchFamily="34" charset="0"/>
                        </a:rPr>
                        <a:t> to ask for it – after a meeting, after a milestone, after &amp;  during a project, participate in peer teaching review arrangements. </a:t>
                      </a:r>
                    </a:p>
                    <a:p>
                      <a:pPr marL="285750" indent="-285750">
                        <a:buFont typeface="Arial" panose="020B0604020202020204" pitchFamily="34" charset="0"/>
                        <a:buChar char="•"/>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Ask for it via email, chat or face to face? </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Be specific about what you are looking for feedback on.</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Say thank you and decide how to use it to improve your performance.</a:t>
                      </a:r>
                    </a:p>
                  </a:txBody>
                  <a:tcPr/>
                </a:tc>
                <a:tc>
                  <a:txBody>
                    <a:bodyPr/>
                    <a:lstStyle/>
                    <a:p>
                      <a:pPr marL="285750" indent="-285750">
                        <a:buFont typeface="Arial" panose="020B0604020202020204" pitchFamily="34" charset="0"/>
                        <a:buChar char="•"/>
                      </a:pPr>
                      <a:r>
                        <a:rPr lang="en-GB" dirty="0" smtClean="0">
                          <a:latin typeface="Calibri" panose="020F0502020204030204" pitchFamily="34" charset="0"/>
                        </a:rPr>
                        <a:t>Welcome it!</a:t>
                      </a:r>
                    </a:p>
                    <a:p>
                      <a:pPr marL="285750" indent="-285750">
                        <a:buFont typeface="Arial" panose="020B0604020202020204" pitchFamily="34" charset="0"/>
                        <a:buChar char="•"/>
                      </a:pPr>
                      <a:r>
                        <a:rPr lang="en-GB" dirty="0" smtClean="0">
                          <a:latin typeface="Calibri" panose="020F0502020204030204" pitchFamily="34" charset="0"/>
                        </a:rPr>
                        <a:t>Listen and consider how your actions are perceived and understood by others and try not to take it personally. </a:t>
                      </a:r>
                    </a:p>
                    <a:p>
                      <a:pPr marL="285750" indent="-285750">
                        <a:buFont typeface="Arial" panose="020B0604020202020204" pitchFamily="34" charset="0"/>
                        <a:buChar char="•"/>
                      </a:pPr>
                      <a:endParaRPr lang="en-GB" dirty="0" smtClean="0">
                        <a:latin typeface="Calibri" panose="020F0502020204030204" pitchFamily="34" charset="0"/>
                      </a:endParaRPr>
                    </a:p>
                    <a:p>
                      <a:pPr marL="285750" indent="-285750">
                        <a:buFont typeface="Arial" panose="020B0604020202020204" pitchFamily="34" charset="0"/>
                        <a:buChar char="•"/>
                      </a:pPr>
                      <a:r>
                        <a:rPr lang="en-GB" dirty="0" smtClean="0">
                          <a:latin typeface="Calibri" panose="020F0502020204030204" pitchFamily="34" charset="0"/>
                        </a:rPr>
                        <a:t>Take a self reflective approach when</a:t>
                      </a:r>
                      <a:r>
                        <a:rPr lang="en-GB" baseline="0" dirty="0" smtClean="0">
                          <a:latin typeface="Calibri" panose="020F0502020204030204" pitchFamily="34" charset="0"/>
                        </a:rPr>
                        <a:t> considering feedback.</a:t>
                      </a:r>
                    </a:p>
                    <a:p>
                      <a:pPr marL="0" indent="0">
                        <a:buFont typeface="Arial" panose="020B0604020202020204" pitchFamily="34" charset="0"/>
                        <a:buNone/>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dirty="0" smtClean="0">
                          <a:latin typeface="Calibri" panose="020F0502020204030204" pitchFamily="34" charset="0"/>
                        </a:rPr>
                        <a:t>Ask</a:t>
                      </a:r>
                      <a:r>
                        <a:rPr lang="en-GB" baseline="0" dirty="0" smtClean="0">
                          <a:latin typeface="Calibri" panose="020F0502020204030204" pitchFamily="34" charset="0"/>
                        </a:rPr>
                        <a:t> questions to understand better the feedback.</a:t>
                      </a:r>
                    </a:p>
                    <a:p>
                      <a:pPr marL="285750" indent="-285750">
                        <a:buFont typeface="Arial" panose="020B0604020202020204" pitchFamily="34" charset="0"/>
                        <a:buChar char="•"/>
                      </a:pPr>
                      <a:endParaRPr lang="en-GB" baseline="0" dirty="0" smtClean="0">
                        <a:latin typeface="Calibri" panose="020F0502020204030204" pitchFamily="34" charset="0"/>
                      </a:endParaRPr>
                    </a:p>
                    <a:p>
                      <a:pPr marL="285750" indent="-285750">
                        <a:buFont typeface="Arial" panose="020B0604020202020204" pitchFamily="34" charset="0"/>
                        <a:buChar char="•"/>
                      </a:pPr>
                      <a:r>
                        <a:rPr lang="en-GB" baseline="0" dirty="0" smtClean="0">
                          <a:latin typeface="Calibri" panose="020F0502020204030204" pitchFamily="34" charset="0"/>
                        </a:rPr>
                        <a:t>Say thank you without it you would have never have known. </a:t>
                      </a:r>
                      <a:endParaRPr lang="en-GB" dirty="0">
                        <a:latin typeface="Calibri" panose="020F0502020204030204" pitchFamily="34" charset="0"/>
                      </a:endParaRPr>
                    </a:p>
                  </a:txBody>
                  <a:tcPr/>
                </a:tc>
              </a:tr>
            </a:tbl>
          </a:graphicData>
        </a:graphic>
      </p:graphicFrame>
      <p:pic>
        <p:nvPicPr>
          <p:cNvPr id="6" name="Picture 5" descr="http://www.tradeitstores.com/wp-content/uploads/2015/10/Feedbac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58895"/>
            <a:ext cx="685799" cy="402273"/>
          </a:xfrm>
          <a:prstGeom prst="rect">
            <a:avLst/>
          </a:prstGeom>
          <a:noFill/>
          <a:ln>
            <a:noFill/>
          </a:ln>
        </p:spPr>
      </p:pic>
    </p:spTree>
    <p:extLst>
      <p:ext uri="{BB962C8B-B14F-4D97-AF65-F5344CB8AC3E}">
        <p14:creationId xmlns:p14="http://schemas.microsoft.com/office/powerpoint/2010/main" val="364956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558800"/>
            <a:ext cx="10515600" cy="2249490"/>
          </a:xfrm>
        </p:spPr>
        <p:txBody>
          <a:bodyPr>
            <a:normAutofit/>
          </a:bodyPr>
          <a:lstStyle/>
          <a:p>
            <a:pPr algn="ctr"/>
            <a:r>
              <a:rPr lang="en-GB" sz="1800" b="1" dirty="0" smtClean="0">
                <a:latin typeface="Calibri" panose="020F0502020204030204" pitchFamily="34" charset="0"/>
              </a:rPr>
              <a:t>FEEDBACK TIPS –  PLANNING TOOL FOR MANAGERS</a:t>
            </a:r>
            <a:endParaRPr lang="en-GB" sz="1800" dirty="0">
              <a:latin typeface="Calibri" panose="020F0502020204030204" pitchFamily="34" charset="0"/>
            </a:endParaRPr>
          </a:p>
        </p:txBody>
      </p:sp>
      <p:sp>
        <p:nvSpPr>
          <p:cNvPr id="10" name="Content Placeholder 9"/>
          <p:cNvSpPr>
            <a:spLocks noGrp="1"/>
          </p:cNvSpPr>
          <p:nvPr>
            <p:ph idx="1"/>
          </p:nvPr>
        </p:nvSpPr>
        <p:spPr/>
        <p:txBody>
          <a:bodyPr/>
          <a:lstStyle/>
          <a:p>
            <a:endParaRPr lang="en-GB" dirty="0"/>
          </a:p>
        </p:txBody>
      </p:sp>
      <p:pic>
        <p:nvPicPr>
          <p:cNvPr id="4" name="Picture 3" descr="Considerations when receving feedback ?&#10; &#10;&gt; Do I understand what the feedback is about  - should I ask more questons." title="inse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921" y="826851"/>
            <a:ext cx="4889332" cy="5773849"/>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3849" y="877007"/>
            <a:ext cx="5782784" cy="5673536"/>
          </a:xfrm>
          <a:prstGeom prst="rect">
            <a:avLst/>
          </a:prstGeom>
        </p:spPr>
      </p:pic>
      <p:sp>
        <p:nvSpPr>
          <p:cNvPr id="7" name="TextBox 6"/>
          <p:cNvSpPr txBox="1"/>
          <p:nvPr/>
        </p:nvSpPr>
        <p:spPr>
          <a:xfrm>
            <a:off x="1523999" y="2023353"/>
            <a:ext cx="3009089" cy="3693319"/>
          </a:xfrm>
          <a:prstGeom prst="rect">
            <a:avLst/>
          </a:prstGeom>
          <a:noFill/>
        </p:spPr>
        <p:txBody>
          <a:bodyPr wrap="square" rtlCol="0">
            <a:spAutoFit/>
          </a:bodyPr>
          <a:lstStyle/>
          <a:p>
            <a:r>
              <a:rPr lang="en-GB" dirty="0" smtClean="0">
                <a:latin typeface="Comic Sans MS" panose="030F0702030302020204" pitchFamily="66" charset="0"/>
              </a:rPr>
              <a:t>Considerations when </a:t>
            </a:r>
            <a:r>
              <a:rPr lang="en-GB" sz="2000" dirty="0" smtClean="0">
                <a:solidFill>
                  <a:srgbClr val="7030A0"/>
                </a:solidFill>
                <a:latin typeface="Comic Sans MS" panose="030F0702030302020204" pitchFamily="66" charset="0"/>
              </a:rPr>
              <a:t>receiving</a:t>
            </a:r>
            <a:r>
              <a:rPr lang="en-GB" dirty="0" smtClean="0">
                <a:solidFill>
                  <a:srgbClr val="7030A0"/>
                </a:solidFill>
                <a:latin typeface="Comic Sans MS" panose="030F0702030302020204" pitchFamily="66" charset="0"/>
              </a:rPr>
              <a:t> </a:t>
            </a:r>
            <a:r>
              <a:rPr lang="en-GB" dirty="0" smtClean="0">
                <a:latin typeface="Comic Sans MS" panose="030F0702030302020204" pitchFamily="66" charset="0"/>
              </a:rPr>
              <a:t>feedback </a:t>
            </a:r>
          </a:p>
          <a:p>
            <a:endParaRPr lang="en-GB" dirty="0" smtClean="0">
              <a:latin typeface="Comic Sans MS" panose="030F0702030302020204" pitchFamily="66" charset="0"/>
            </a:endParaRPr>
          </a:p>
          <a:p>
            <a:pPr marL="285750" indent="-285750">
              <a:buFont typeface="Wingdings" panose="05000000000000000000" pitchFamily="2" charset="2"/>
              <a:buChar char="q"/>
            </a:pPr>
            <a:r>
              <a:rPr lang="en-GB" dirty="0" smtClean="0">
                <a:latin typeface="Comic Sans MS" panose="030F0702030302020204" pitchFamily="66" charset="0"/>
              </a:rPr>
              <a:t>Do I understand the feedback – what it is about? Should I ask more questions ?</a:t>
            </a:r>
          </a:p>
          <a:p>
            <a:pPr marL="285750" indent="-285750">
              <a:buFont typeface="Wingdings" panose="05000000000000000000" pitchFamily="2" charset="2"/>
              <a:buChar char="q"/>
            </a:pPr>
            <a:r>
              <a:rPr lang="en-GB" dirty="0" smtClean="0">
                <a:latin typeface="Comic Sans MS" panose="030F0702030302020204" pitchFamily="66" charset="0"/>
              </a:rPr>
              <a:t>Could I have done better?</a:t>
            </a:r>
          </a:p>
          <a:p>
            <a:pPr marL="285750" indent="-285750">
              <a:buFont typeface="Wingdings" panose="05000000000000000000" pitchFamily="2" charset="2"/>
              <a:buChar char="q"/>
            </a:pPr>
            <a:r>
              <a:rPr lang="en-GB" dirty="0" smtClean="0">
                <a:latin typeface="Comic Sans MS" panose="030F0702030302020204" pitchFamily="66" charset="0"/>
              </a:rPr>
              <a:t>Am I being defensive ?</a:t>
            </a:r>
          </a:p>
          <a:p>
            <a:pPr marL="285750" indent="-285750">
              <a:buFont typeface="Wingdings" panose="05000000000000000000" pitchFamily="2" charset="2"/>
              <a:buChar char="q"/>
            </a:pPr>
            <a:r>
              <a:rPr lang="en-GB" dirty="0" smtClean="0">
                <a:latin typeface="Comic Sans MS" panose="030F0702030302020204" pitchFamily="66" charset="0"/>
              </a:rPr>
              <a:t>What will I do with it now? How can I use it?</a:t>
            </a:r>
          </a:p>
          <a:p>
            <a:pPr marL="285750" indent="-285750">
              <a:buFont typeface="Wingdings" panose="05000000000000000000" pitchFamily="2" charset="2"/>
              <a:buChar char="Ø"/>
            </a:pPr>
            <a:endParaRPr lang="en-GB" dirty="0"/>
          </a:p>
        </p:txBody>
      </p:sp>
      <p:sp>
        <p:nvSpPr>
          <p:cNvPr id="8" name="TextBox 7"/>
          <p:cNvSpPr txBox="1"/>
          <p:nvPr/>
        </p:nvSpPr>
        <p:spPr>
          <a:xfrm>
            <a:off x="5840627" y="1770426"/>
            <a:ext cx="4283675" cy="4001095"/>
          </a:xfrm>
          <a:prstGeom prst="rect">
            <a:avLst/>
          </a:prstGeom>
          <a:noFill/>
        </p:spPr>
        <p:txBody>
          <a:bodyPr wrap="square" rtlCol="0">
            <a:spAutoFit/>
          </a:bodyPr>
          <a:lstStyle/>
          <a:p>
            <a:r>
              <a:rPr lang="en-GB" dirty="0" smtClean="0">
                <a:latin typeface="Comic Sans MS" panose="030F0702030302020204" pitchFamily="66" charset="0"/>
              </a:rPr>
              <a:t>Considerations when </a:t>
            </a:r>
            <a:r>
              <a:rPr lang="en-GB" sz="2000" dirty="0" smtClean="0">
                <a:solidFill>
                  <a:srgbClr val="7030A0"/>
                </a:solidFill>
                <a:latin typeface="Comic Sans MS" panose="030F0702030302020204" pitchFamily="66" charset="0"/>
              </a:rPr>
              <a:t>giving </a:t>
            </a:r>
            <a:r>
              <a:rPr lang="en-GB" dirty="0" smtClean="0">
                <a:latin typeface="Comic Sans MS" panose="030F0702030302020204" pitchFamily="66" charset="0"/>
              </a:rPr>
              <a:t>feedback</a:t>
            </a:r>
          </a:p>
          <a:p>
            <a:endParaRPr lang="en-GB" dirty="0">
              <a:latin typeface="Comic Sans MS" panose="030F0702030302020204" pitchFamily="66" charset="0"/>
            </a:endParaRPr>
          </a:p>
          <a:p>
            <a:pPr marL="285750" indent="-285750">
              <a:buFont typeface="Wingdings" panose="05000000000000000000" pitchFamily="2" charset="2"/>
              <a:buChar char="q"/>
            </a:pPr>
            <a:r>
              <a:rPr lang="en-GB" dirty="0" smtClean="0">
                <a:latin typeface="Comic Sans MS" panose="030F0702030302020204" pitchFamily="66" charset="0"/>
              </a:rPr>
              <a:t>What is the purpose of my feedback?</a:t>
            </a:r>
          </a:p>
          <a:p>
            <a:pPr marL="285750" indent="-285750">
              <a:buFont typeface="Wingdings" panose="05000000000000000000" pitchFamily="2" charset="2"/>
              <a:buChar char="q"/>
            </a:pPr>
            <a:r>
              <a:rPr lang="en-GB" dirty="0" smtClean="0">
                <a:latin typeface="Comic Sans MS" panose="030F0702030302020204" pitchFamily="66" charset="0"/>
              </a:rPr>
              <a:t>Is it constructive &amp; helpful?</a:t>
            </a:r>
          </a:p>
          <a:p>
            <a:pPr marL="285750" indent="-285750">
              <a:buFont typeface="Wingdings" panose="05000000000000000000" pitchFamily="2" charset="2"/>
              <a:buChar char="q"/>
            </a:pPr>
            <a:r>
              <a:rPr lang="en-GB" dirty="0" smtClean="0">
                <a:latin typeface="Comic Sans MS" panose="030F0702030302020204" pitchFamily="66" charset="0"/>
              </a:rPr>
              <a:t>Am I providing clear, specific information &amp; examples to support my feedback? </a:t>
            </a:r>
          </a:p>
          <a:p>
            <a:pPr marL="285750" indent="-285750">
              <a:buFont typeface="Wingdings" panose="05000000000000000000" pitchFamily="2" charset="2"/>
              <a:buChar char="q"/>
            </a:pPr>
            <a:r>
              <a:rPr lang="en-GB" dirty="0" smtClean="0">
                <a:latin typeface="Comic Sans MS" panose="030F0702030302020204" pitchFamily="66" charset="0"/>
              </a:rPr>
              <a:t>Am I  telling the employee what I saw - observations?</a:t>
            </a:r>
          </a:p>
          <a:p>
            <a:pPr marL="285750" indent="-285750">
              <a:buFont typeface="Wingdings" panose="05000000000000000000" pitchFamily="2" charset="2"/>
              <a:buChar char="q"/>
            </a:pPr>
            <a:r>
              <a:rPr lang="en-GB" dirty="0" smtClean="0">
                <a:latin typeface="Comic Sans MS" panose="030F0702030302020204" pitchFamily="66" charset="0"/>
              </a:rPr>
              <a:t>Remember -Say it like you would want it said to you.</a:t>
            </a:r>
          </a:p>
          <a:p>
            <a:pPr marL="285750" indent="-285750">
              <a:buFont typeface="Wingdings" panose="05000000000000000000" pitchFamily="2" charset="2"/>
              <a:buChar char="q"/>
            </a:pPr>
            <a:endParaRPr lang="en-GB" dirty="0" smtClean="0"/>
          </a:p>
          <a:p>
            <a:endParaRPr lang="en-GB" dirty="0"/>
          </a:p>
        </p:txBody>
      </p:sp>
      <p:pic>
        <p:nvPicPr>
          <p:cNvPr id="11" name="Picture 10" descr="http://www.tradeitstores.com/wp-content/uploads/2015/10/Feedbac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0293" y="177442"/>
            <a:ext cx="1238250" cy="550545"/>
          </a:xfrm>
          <a:prstGeom prst="rect">
            <a:avLst/>
          </a:prstGeom>
          <a:noFill/>
          <a:ln>
            <a:noFill/>
          </a:ln>
        </p:spPr>
      </p:pic>
    </p:spTree>
    <p:extLst>
      <p:ext uri="{BB962C8B-B14F-4D97-AF65-F5344CB8AC3E}">
        <p14:creationId xmlns:p14="http://schemas.microsoft.com/office/powerpoint/2010/main" val="3420438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F8E08ACC15149987F27117DD23089" ma:contentTypeVersion="94" ma:contentTypeDescription="Create a new document." ma:contentTypeScope="" ma:versionID="0ca8d1e0dd22d111a7782c4ebdecef70">
  <xsd:schema xmlns:xsd="http://www.w3.org/2001/XMLSchema" xmlns:xs="http://www.w3.org/2001/XMLSchema" xmlns:p="http://schemas.microsoft.com/office/2006/metadata/properties" xmlns:ns1="http://schemas.microsoft.com/sharepoint/v3" xmlns:ns2="034498f0-af88-4ead-8ff8-8771186303f3" targetNamespace="http://schemas.microsoft.com/office/2006/metadata/properties" ma:root="true" ma:fieldsID="d78bdaa633c2daa314a07a34caa8c900" ns1:_="" ns2:_="">
    <xsd:import namespace="http://schemas.microsoft.com/sharepoint/v3"/>
    <xsd:import namespace="034498f0-af88-4ead-8ff8-8771186303f3"/>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4498f0-af88-4ead-8ff8-8771186303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92AE2A-6F9D-43F9-B648-BD5B20A0067B}"/>
</file>

<file path=customXml/itemProps2.xml><?xml version="1.0" encoding="utf-8"?>
<ds:datastoreItem xmlns:ds="http://schemas.openxmlformats.org/officeDocument/2006/customXml" ds:itemID="{11E12D90-288E-4A32-BF7E-B7B3D5C5B3D7}"/>
</file>

<file path=customXml/itemProps3.xml><?xml version="1.0" encoding="utf-8"?>
<ds:datastoreItem xmlns:ds="http://schemas.openxmlformats.org/officeDocument/2006/customXml" ds:itemID="{DEC60D1D-0129-47AB-9D2F-AE9097386BB2}"/>
</file>

<file path=docProps/app.xml><?xml version="1.0" encoding="utf-8"?>
<Properties xmlns="http://schemas.openxmlformats.org/officeDocument/2006/extended-properties" xmlns:vt="http://schemas.openxmlformats.org/officeDocument/2006/docPropsVTypes">
  <TotalTime>223</TotalTime>
  <Words>337</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Wingdings</vt:lpstr>
      <vt:lpstr>Office Theme</vt:lpstr>
      <vt:lpstr>  FEEDBACK TIPS - PLANNING TOOL FOR MANAGERS For performance management to be effective, it needs to be an ongoing discussion. Feedback is key to performance management discussions.   Discuss with your team practical ways they can get more feedback on their performance.   What's important is that staff also take responsibility for gathering it regular &amp; then using it to determine what they are doing well and what areas you need to improve on.   </vt:lpstr>
      <vt:lpstr>FEEDBACK TIPS –  PLANNING TOOL FOR MANAGERS</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Feedback Tips  - Planning Tool for Managers</dc:title>
  <dc:creator>Stone, Janette</dc:creator>
  <cp:lastModifiedBy>Stone, Janette</cp:lastModifiedBy>
  <cp:revision>24</cp:revision>
  <cp:lastPrinted>2016-09-12T17:24:31Z</cp:lastPrinted>
  <dcterms:created xsi:type="dcterms:W3CDTF">2016-06-21T20:57:06Z</dcterms:created>
  <dcterms:modified xsi:type="dcterms:W3CDTF">2016-09-28T09:18:16Z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0x0101004E2F8E08ACC15149987F27117DD23089</vt:lpwstr>
  </property>
  <property fmtid="{D5CDD505-2E9C-101B-9397-08002B2CF9AE}" pid="3" name="MetaDesc">
    <vt:lpwstr/>
  </property>
  <property fmtid="{D5CDD505-2E9C-101B-9397-08002B2CF9AE}" pid="4" name="CssOptions">
    <vt:lpwstr/>
  </property>
  <property fmtid="{D5CDD505-2E9C-101B-9397-08002B2CF9AE}" pid="5" name="PublishingRollupImage">
    <vt:lpwstr/>
  </property>
  <property fmtid="{D5CDD505-2E9C-101B-9397-08002B2CF9AE}" pid="6" name="PublishingContactEmail">
    <vt:lpwstr/>
  </property>
  <property fmtid="{D5CDD505-2E9C-101B-9397-08002B2CF9AE}" pid="7" name="ImageNames">
    <vt:lpwstr/>
  </property>
  <property fmtid="{D5CDD505-2E9C-101B-9397-08002B2CF9AE}" pid="9" name="PublishingContactName">
    <vt:lpwstr/>
  </property>
  <property fmtid="{D5CDD505-2E9C-101B-9397-08002B2CF9AE}" pid="10" name="PublishingPageLayout">
    <vt:lpwstr/>
  </property>
  <property fmtid="{D5CDD505-2E9C-101B-9397-08002B2CF9AE}" pid="11" name="Comments">
    <vt:lpwstr/>
  </property>
  <property fmtid="{D5CDD505-2E9C-101B-9397-08002B2CF9AE}" pid="12" name="Audience">
    <vt:lpwstr/>
  </property>
  <property fmtid="{D5CDD505-2E9C-101B-9397-08002B2CF9AE}" pid="13" name="keyword">
    <vt:lpwstr/>
  </property>
  <property fmtid="{D5CDD505-2E9C-101B-9397-08002B2CF9AE}" pid="14" name="PublishingContactPicture">
    <vt:lpwstr/>
  </property>
  <property fmtid="{D5CDD505-2E9C-101B-9397-08002B2CF9AE}" pid="16" name="Document Keywords">
    <vt:lpwstr/>
  </property>
  <property fmtid="{D5CDD505-2E9C-101B-9397-08002B2CF9AE}" pid="17" name="Document Description">
    <vt:lpwstr/>
  </property>
</Properties>
</file>