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s/slide27.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5.xml" ContentType="application/vnd.openxmlformats-officedocument.presentationml.slide+xml"/>
  <Override PartName="/ppt/slides/slide26.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slideLayouts/slideLayout12.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1"/>
  </p:sldMasterIdLst>
  <p:notesMasterIdLst>
    <p:notesMasterId r:id="rId37"/>
  </p:notesMasterIdLst>
  <p:handoutMasterIdLst>
    <p:handoutMasterId r:id="rId38"/>
  </p:handoutMasterIdLst>
  <p:sldIdLst>
    <p:sldId id="569" r:id="rId2"/>
    <p:sldId id="470" r:id="rId3"/>
    <p:sldId id="408" r:id="rId4"/>
    <p:sldId id="575" r:id="rId5"/>
    <p:sldId id="600" r:id="rId6"/>
    <p:sldId id="628" r:id="rId7"/>
    <p:sldId id="585" r:id="rId8"/>
    <p:sldId id="694" r:id="rId9"/>
    <p:sldId id="691" r:id="rId10"/>
    <p:sldId id="695" r:id="rId11"/>
    <p:sldId id="690" r:id="rId12"/>
    <p:sldId id="696" r:id="rId13"/>
    <p:sldId id="697" r:id="rId14"/>
    <p:sldId id="689" r:id="rId15"/>
    <p:sldId id="698" r:id="rId16"/>
    <p:sldId id="699" r:id="rId17"/>
    <p:sldId id="688" r:id="rId18"/>
    <p:sldId id="700" r:id="rId19"/>
    <p:sldId id="701" r:id="rId20"/>
    <p:sldId id="644" r:id="rId21"/>
    <p:sldId id="702" r:id="rId22"/>
    <p:sldId id="703" r:id="rId23"/>
    <p:sldId id="704" r:id="rId24"/>
    <p:sldId id="678" r:id="rId25"/>
    <p:sldId id="706" r:id="rId26"/>
    <p:sldId id="707" r:id="rId27"/>
    <p:sldId id="708" r:id="rId28"/>
    <p:sldId id="491" r:id="rId29"/>
    <p:sldId id="574" r:id="rId30"/>
    <p:sldId id="588" r:id="rId31"/>
    <p:sldId id="589" r:id="rId32"/>
    <p:sldId id="590" r:id="rId33"/>
    <p:sldId id="591" r:id="rId34"/>
    <p:sldId id="592" r:id="rId35"/>
    <p:sldId id="612" r:id="rId36"/>
  </p:sldIdLst>
  <p:sldSz cx="10058400" cy="7772400"/>
  <p:notesSz cx="6797675" cy="9926638"/>
  <p:embeddedFontLst>
    <p:embeddedFont>
      <p:font typeface="Monotype Sorts" panose="020B0604020202020204"/>
      <p:regular r:id="rId39"/>
    </p:embeddedFont>
    <p:embeddedFont>
      <p:font typeface="Arial Narrow" panose="020B0606020202030204" pitchFamily="34" charset="0"/>
      <p:regular r:id="rId40"/>
      <p:bold r:id="rId41"/>
      <p:italic r:id="rId42"/>
      <p:boldItalic r:id="rId43"/>
    </p:embeddedFont>
  </p:embeddedFontLst>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50000"/>
      </a:spcBef>
      <a:spcAft>
        <a:spcPct val="0"/>
      </a:spcAft>
      <a:defRPr sz="1600" kern="1200">
        <a:solidFill>
          <a:schemeClr val="tx1"/>
        </a:solidFill>
        <a:latin typeface="Arial" charset="0"/>
        <a:ea typeface="+mn-ea"/>
        <a:cs typeface="+mn-cs"/>
      </a:defRPr>
    </a:lvl1pPr>
    <a:lvl2pPr marL="457200" algn="ctr" rtl="0" eaLnBrk="0" fontAlgn="base" hangingPunct="0">
      <a:spcBef>
        <a:spcPct val="50000"/>
      </a:spcBef>
      <a:spcAft>
        <a:spcPct val="0"/>
      </a:spcAft>
      <a:defRPr sz="1600" kern="1200">
        <a:solidFill>
          <a:schemeClr val="tx1"/>
        </a:solidFill>
        <a:latin typeface="Arial" charset="0"/>
        <a:ea typeface="+mn-ea"/>
        <a:cs typeface="+mn-cs"/>
      </a:defRPr>
    </a:lvl2pPr>
    <a:lvl3pPr marL="914400" algn="ctr" rtl="0" eaLnBrk="0" fontAlgn="base" hangingPunct="0">
      <a:spcBef>
        <a:spcPct val="50000"/>
      </a:spcBef>
      <a:spcAft>
        <a:spcPct val="0"/>
      </a:spcAft>
      <a:defRPr sz="1600" kern="1200">
        <a:solidFill>
          <a:schemeClr val="tx1"/>
        </a:solidFill>
        <a:latin typeface="Arial" charset="0"/>
        <a:ea typeface="+mn-ea"/>
        <a:cs typeface="+mn-cs"/>
      </a:defRPr>
    </a:lvl3pPr>
    <a:lvl4pPr marL="1371600" algn="ctr" rtl="0" eaLnBrk="0" fontAlgn="base" hangingPunct="0">
      <a:spcBef>
        <a:spcPct val="50000"/>
      </a:spcBef>
      <a:spcAft>
        <a:spcPct val="0"/>
      </a:spcAft>
      <a:defRPr sz="1600" kern="1200">
        <a:solidFill>
          <a:schemeClr val="tx1"/>
        </a:solidFill>
        <a:latin typeface="Arial" charset="0"/>
        <a:ea typeface="+mn-ea"/>
        <a:cs typeface="+mn-cs"/>
      </a:defRPr>
    </a:lvl4pPr>
    <a:lvl5pPr marL="1828800" algn="ctr" rtl="0" eaLnBrk="0" fontAlgn="base" hangingPunct="0">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99"/>
    <a:srgbClr val="FF7171"/>
    <a:srgbClr val="FF6161"/>
    <a:srgbClr val="FF9999"/>
    <a:srgbClr val="FF3B3B"/>
    <a:srgbClr val="C40000"/>
    <a:srgbClr val="CC0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81" autoAdjust="0"/>
    <p:restoredTop sz="88457" autoAdjust="0"/>
  </p:normalViewPr>
  <p:slideViewPr>
    <p:cSldViewPr snapToObjects="1">
      <p:cViewPr>
        <p:scale>
          <a:sx n="87" d="100"/>
          <a:sy n="87" d="100"/>
        </p:scale>
        <p:origin x="-450" y="-60"/>
      </p:cViewPr>
      <p:guideLst>
        <p:guide orient="horz" pos="4771"/>
        <p:guide orient="horz" pos="4882"/>
        <p:guide orient="horz" pos="4396"/>
        <p:guide orient="horz" pos="4381"/>
        <p:guide orient="horz"/>
        <p:guide pos="6239"/>
        <p:guide pos="4580"/>
        <p:guide pos="47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p:scale>
          <a:sx n="100" d="100"/>
          <a:sy n="100" d="100"/>
        </p:scale>
        <p:origin x="-708" y="1368"/>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3001545" y="9457090"/>
            <a:ext cx="814597" cy="268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859" tIns="43708" rIns="85859" bIns="43708">
            <a:spAutoFit/>
          </a:bodyPr>
          <a:lstStyle/>
          <a:p>
            <a:pPr defTabSz="852488">
              <a:lnSpc>
                <a:spcPct val="90000"/>
              </a:lnSpc>
              <a:spcBef>
                <a:spcPct val="0"/>
              </a:spcBef>
            </a:pPr>
            <a:r>
              <a:rPr lang="en-US" sz="1300"/>
              <a:t>Page </a:t>
            </a:r>
            <a:fld id="{2DFA9F2A-84AF-4C73-AB0E-3185E2BA488F}" type="slidenum">
              <a:rPr lang="en-US" sz="1300"/>
              <a:pPr defTabSz="852488">
                <a:lnSpc>
                  <a:spcPct val="90000"/>
                </a:lnSpc>
                <a:spcBef>
                  <a:spcPct val="0"/>
                </a:spcBef>
              </a:pPr>
              <a:t>‹#›</a:t>
            </a:fld>
            <a:endParaRPr lang="en-US" sz="1300"/>
          </a:p>
        </p:txBody>
      </p:sp>
    </p:spTree>
    <p:extLst>
      <p:ext uri="{BB962C8B-B14F-4D97-AF65-F5344CB8AC3E}">
        <p14:creationId xmlns:p14="http://schemas.microsoft.com/office/powerpoint/2010/main" val="11131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3000006" y="9457090"/>
            <a:ext cx="814597" cy="268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859" tIns="43708" rIns="85859" bIns="43708">
            <a:spAutoFit/>
          </a:bodyPr>
          <a:lstStyle/>
          <a:p>
            <a:pPr defTabSz="852488">
              <a:lnSpc>
                <a:spcPct val="90000"/>
              </a:lnSpc>
              <a:spcBef>
                <a:spcPct val="0"/>
              </a:spcBef>
            </a:pPr>
            <a:r>
              <a:rPr lang="en-US" sz="1300"/>
              <a:t>Page </a:t>
            </a:r>
            <a:fld id="{4601FB23-41CA-44BB-AEDB-CAB053BB18BD}" type="slidenum">
              <a:rPr lang="en-US" sz="1300"/>
              <a:pPr defTabSz="852488">
                <a:lnSpc>
                  <a:spcPct val="90000"/>
                </a:lnSpc>
                <a:spcBef>
                  <a:spcPct val="0"/>
                </a:spcBef>
              </a:pPr>
              <a:t>‹#›</a:t>
            </a:fld>
            <a:endParaRPr lang="en-US" sz="1300"/>
          </a:p>
        </p:txBody>
      </p:sp>
      <p:sp>
        <p:nvSpPr>
          <p:cNvPr id="44035" name="Rectangle 3"/>
          <p:cNvSpPr>
            <a:spLocks noGrp="1" noRot="1" noChangeAspect="1" noChangeArrowheads="1" noTextEdit="1"/>
          </p:cNvSpPr>
          <p:nvPr>
            <p:ph type="sldImg" idx="2"/>
          </p:nvPr>
        </p:nvSpPr>
        <p:spPr bwMode="auto">
          <a:xfrm>
            <a:off x="677863" y="495300"/>
            <a:ext cx="5451475" cy="42148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p:cNvSpPr>
            <a:spLocks noGrp="1" noChangeArrowheads="1"/>
          </p:cNvSpPr>
          <p:nvPr>
            <p:ph type="body" sz="quarter" idx="3"/>
          </p:nvPr>
        </p:nvSpPr>
        <p:spPr bwMode="auto">
          <a:xfrm>
            <a:off x="906666" y="4712441"/>
            <a:ext cx="4982806" cy="4468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979" tIns="43708" rIns="88979" bIns="43708"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1836282622"/>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noFill/>
        </p:spPr>
        <p:txBody>
          <a:bodyPr/>
          <a:lstStyle/>
          <a:p>
            <a:endParaRPr lang="en-GB" smtClean="0"/>
          </a:p>
        </p:txBody>
      </p:sp>
      <p:sp>
        <p:nvSpPr>
          <p:cNvPr id="45059" name="Rectangle 3"/>
          <p:cNvSpPr>
            <a:spLocks noGrp="1" noRot="1" noChangeAspect="1" noChangeArrowheads="1" noTextEdit="1"/>
          </p:cNvSpPr>
          <p:nvPr>
            <p:ph type="sldImg"/>
          </p:nvPr>
        </p:nvSpPr>
        <p:spPr>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xfrm>
            <a:off x="906666" y="4712441"/>
            <a:ext cx="4982806" cy="4464953"/>
          </a:xfrm>
          <a:noFill/>
        </p:spPr>
        <p:txBody>
          <a:bodyPr lIns="88452" tIns="43451" rIns="88452" bIns="43451"/>
          <a:lstStyle/>
          <a:p>
            <a:pPr marL="225425" indent="-225425" defTabSz="1084263">
              <a:lnSpc>
                <a:spcPct val="125000"/>
              </a:lnSpc>
            </a:pPr>
            <a:endParaRPr lang="en-GB" sz="1600" smtClean="0"/>
          </a:p>
        </p:txBody>
      </p:sp>
      <p:sp>
        <p:nvSpPr>
          <p:cNvPr id="46083" name="Rectangle 3"/>
          <p:cNvSpPr>
            <a:spLocks noGrp="1" noRot="1" noChangeAspect="1" noChangeArrowheads="1" noTextEdit="1"/>
          </p:cNvSpPr>
          <p:nvPr>
            <p:ph type="sldImg"/>
          </p:nvPr>
        </p:nvSpPr>
        <p:spPr>
          <a:xfrm>
            <a:off x="676275" y="495300"/>
            <a:ext cx="5451475" cy="4214813"/>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xfrm>
            <a:off x="906666" y="4712441"/>
            <a:ext cx="4982806" cy="4464953"/>
          </a:xfrm>
          <a:noFill/>
        </p:spPr>
        <p:txBody>
          <a:bodyPr lIns="88452" tIns="43451" rIns="88452" bIns="43451"/>
          <a:lstStyle/>
          <a:p>
            <a:endParaRPr lang="en-GB" smtClean="0"/>
          </a:p>
        </p:txBody>
      </p:sp>
      <p:sp>
        <p:nvSpPr>
          <p:cNvPr id="47107" name="Rectangle 3"/>
          <p:cNvSpPr>
            <a:spLocks noGrp="1" noRot="1" noChangeAspect="1" noChangeArrowheads="1" noTextEdit="1"/>
          </p:cNvSpPr>
          <p:nvPr>
            <p:ph type="sldImg"/>
          </p:nvPr>
        </p:nvSpPr>
        <p:spPr>
          <a:xfrm>
            <a:off x="676275" y="495300"/>
            <a:ext cx="5451475" cy="4214813"/>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noFill/>
        </p:spPr>
        <p:txBody>
          <a:bodyPr lIns="88459" tIns="43454" rIns="88459" bIns="43454"/>
          <a:lstStyle/>
          <a:p>
            <a:endParaRPr lang="en-US" smtClean="0"/>
          </a:p>
        </p:txBody>
      </p:sp>
      <p:sp>
        <p:nvSpPr>
          <p:cNvPr id="48131" name="Rectangle 3"/>
          <p:cNvSpPr>
            <a:spLocks noGrp="1" noRot="1" noChangeAspect="1" noChangeArrowheads="1" noTextEdit="1"/>
          </p:cNvSpPr>
          <p:nvPr>
            <p:ph type="sldImg"/>
          </p:nvPr>
        </p:nvSpPr>
        <p:spPr>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r>
              <a:rPr lang="en-US" smtClean="0"/>
              <a:t>Leadership – 39% vs 54%</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992188" y="746125"/>
            <a:ext cx="4814887" cy="3722688"/>
          </a:xfrm>
          <a:ln/>
        </p:spPr>
      </p:sp>
      <p:sp>
        <p:nvSpPr>
          <p:cNvPr id="51203" name="Rectangle 3"/>
          <p:cNvSpPr>
            <a:spLocks noGrp="1" noChangeArrowheads="1"/>
          </p:cNvSpPr>
          <p:nvPr>
            <p:ph type="body" idx="1"/>
          </p:nvPr>
        </p:nvSpPr>
        <p:spPr>
          <a:xfrm>
            <a:off x="908204" y="4714136"/>
            <a:ext cx="4981267" cy="4466648"/>
          </a:xfrm>
          <a:noFill/>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4171363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109169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3800" y="609600"/>
            <a:ext cx="2362200" cy="5734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934200" cy="5734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505282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9448800" cy="381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04900"/>
            <a:ext cx="4486275" cy="5238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95875" y="1104900"/>
            <a:ext cx="4486275" cy="5238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059282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9448800" cy="381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04900"/>
            <a:ext cx="9124950" cy="5238750"/>
          </a:xfrm>
        </p:spPr>
        <p:txBody>
          <a:bodyPr/>
          <a:lstStyle/>
          <a:p>
            <a:pPr lvl="0"/>
            <a:endParaRPr lang="en-US" noProof="0" dirty="0" smtClean="0"/>
          </a:p>
        </p:txBody>
      </p:sp>
    </p:spTree>
    <p:extLst>
      <p:ext uri="{BB962C8B-B14F-4D97-AF65-F5344CB8AC3E}">
        <p14:creationId xmlns:p14="http://schemas.microsoft.com/office/powerpoint/2010/main" val="381834877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248324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7142649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04900"/>
            <a:ext cx="4486275" cy="5238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95875" y="1104900"/>
            <a:ext cx="4486275" cy="5238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649668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426793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195934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649594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640731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5873976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09600"/>
            <a:ext cx="9448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smtClean="0"/>
              <a:t>Title- 36pt. Bold</a:t>
            </a:r>
          </a:p>
        </p:txBody>
      </p:sp>
      <p:sp>
        <p:nvSpPr>
          <p:cNvPr id="1027" name="Rectangle 3"/>
          <p:cNvSpPr>
            <a:spLocks noGrp="1" noChangeArrowheads="1"/>
          </p:cNvSpPr>
          <p:nvPr>
            <p:ph type="body" idx="1"/>
          </p:nvPr>
        </p:nvSpPr>
        <p:spPr bwMode="auto">
          <a:xfrm>
            <a:off x="457200" y="1104900"/>
            <a:ext cx="9124950"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50800" rIns="0" bIns="50800" numCol="1" anchor="t" anchorCtr="0" compatLnSpc="1">
            <a:prstTxWarp prst="textNoShape">
              <a:avLst/>
            </a:prstTxWarp>
          </a:bodyPr>
          <a:lstStyle/>
          <a:p>
            <a:pPr lvl="0"/>
            <a:r>
              <a:rPr lang="en-US" smtClean="0"/>
              <a:t>subtitle</a:t>
            </a:r>
          </a:p>
          <a:p>
            <a:pPr lvl="1"/>
            <a:r>
              <a:rPr lang="en-US" smtClean="0"/>
              <a:t>body text</a:t>
            </a:r>
          </a:p>
          <a:p>
            <a:pPr lvl="2"/>
            <a:r>
              <a:rPr lang="en-US" smtClean="0"/>
              <a:t>1st bull</a:t>
            </a:r>
          </a:p>
          <a:p>
            <a:pPr lvl="3"/>
            <a:r>
              <a:rPr lang="en-US" smtClean="0"/>
              <a:t>2nd bull</a:t>
            </a:r>
          </a:p>
          <a:p>
            <a:pPr lvl="4"/>
            <a:r>
              <a:rPr lang="en-US" smtClean="0"/>
              <a:t>3d bull</a:t>
            </a:r>
          </a:p>
          <a:p>
            <a:pPr lvl="4"/>
            <a:endParaRPr lang="en-US" smtClean="0"/>
          </a:p>
          <a:p>
            <a:pPr lvl="4"/>
            <a:endParaRPr lang="en-US" smtClean="0"/>
          </a:p>
          <a:p>
            <a:pPr lvl="4"/>
            <a:endParaRPr lang="en-US" smtClean="0"/>
          </a:p>
        </p:txBody>
      </p:sp>
      <p:sp>
        <p:nvSpPr>
          <p:cNvPr id="1028" name="Line 4"/>
          <p:cNvSpPr>
            <a:spLocks noChangeShapeType="1"/>
          </p:cNvSpPr>
          <p:nvPr/>
        </p:nvSpPr>
        <p:spPr bwMode="auto">
          <a:xfrm>
            <a:off x="469900" y="7108825"/>
            <a:ext cx="9118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 name="Rectangle 5"/>
          <p:cNvSpPr>
            <a:spLocks noChangeArrowheads="1"/>
          </p:cNvSpPr>
          <p:nvPr/>
        </p:nvSpPr>
        <p:spPr bwMode="auto">
          <a:xfrm>
            <a:off x="8926513" y="7223125"/>
            <a:ext cx="738187"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600" tIns="50800" rIns="101600" bIns="50800">
            <a:spAutoFit/>
          </a:bodyPr>
          <a:lstStyle/>
          <a:p>
            <a:pPr algn="r" defTabSz="1006475">
              <a:lnSpc>
                <a:spcPct val="90000"/>
              </a:lnSpc>
              <a:spcBef>
                <a:spcPct val="0"/>
              </a:spcBef>
            </a:pPr>
            <a:r>
              <a:rPr lang="en-US" sz="1100"/>
              <a:t>Page </a:t>
            </a:r>
            <a:fld id="{7E0A16A4-BEF3-468F-AF11-6AAD805FBCB5}" type="slidenum">
              <a:rPr lang="en-US" sz="1100"/>
              <a:pPr algn="r" defTabSz="1006475">
                <a:lnSpc>
                  <a:spcPct val="90000"/>
                </a:lnSpc>
                <a:spcBef>
                  <a:spcPct val="0"/>
                </a:spcBef>
              </a:pPr>
              <a:t>‹#›</a:t>
            </a:fld>
            <a:endParaRPr lang="en-US" sz="1100"/>
          </a:p>
        </p:txBody>
      </p:sp>
      <p:sp>
        <p:nvSpPr>
          <p:cNvPr id="1030" name="Rectangle 6"/>
          <p:cNvSpPr>
            <a:spLocks noChangeArrowheads="1"/>
          </p:cNvSpPr>
          <p:nvPr/>
        </p:nvSpPr>
        <p:spPr bwMode="auto">
          <a:xfrm>
            <a:off x="457200" y="1009650"/>
            <a:ext cx="9525000" cy="76200"/>
          </a:xfrm>
          <a:prstGeom prst="rect">
            <a:avLst/>
          </a:prstGeom>
          <a:gradFill rotWithShape="0">
            <a:gsLst>
              <a:gs pos="0">
                <a:srgbClr val="002AF9"/>
              </a:gs>
              <a:gs pos="100000">
                <a:srgbClr val="7F94FC"/>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31" name="Picture 12" descr="EdNapUni_Logo_RGB"/>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229600" y="152400"/>
            <a:ext cx="14351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11138" y="7162800"/>
            <a:ext cx="1693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xStyles>
    <p:titleStyle>
      <a:lvl1pPr algn="l" defTabSz="1500188" rtl="0" eaLnBrk="0" fontAlgn="base" hangingPunct="0">
        <a:spcBef>
          <a:spcPct val="0"/>
        </a:spcBef>
        <a:spcAft>
          <a:spcPct val="0"/>
        </a:spcAft>
        <a:defRPr sz="3000" b="1" i="1">
          <a:solidFill>
            <a:schemeClr val="tx1"/>
          </a:solidFill>
          <a:latin typeface="+mj-lt"/>
          <a:ea typeface="+mj-ea"/>
          <a:cs typeface="+mj-cs"/>
        </a:defRPr>
      </a:lvl1pPr>
      <a:lvl2pPr algn="l" defTabSz="1500188" rtl="0" eaLnBrk="0" fontAlgn="base" hangingPunct="0">
        <a:spcBef>
          <a:spcPct val="0"/>
        </a:spcBef>
        <a:spcAft>
          <a:spcPct val="0"/>
        </a:spcAft>
        <a:defRPr sz="3000" b="1" i="1">
          <a:solidFill>
            <a:schemeClr val="tx1"/>
          </a:solidFill>
          <a:latin typeface="Arial" charset="0"/>
        </a:defRPr>
      </a:lvl2pPr>
      <a:lvl3pPr algn="l" defTabSz="1500188" rtl="0" eaLnBrk="0" fontAlgn="base" hangingPunct="0">
        <a:spcBef>
          <a:spcPct val="0"/>
        </a:spcBef>
        <a:spcAft>
          <a:spcPct val="0"/>
        </a:spcAft>
        <a:defRPr sz="3000" b="1" i="1">
          <a:solidFill>
            <a:schemeClr val="tx1"/>
          </a:solidFill>
          <a:latin typeface="Arial" charset="0"/>
        </a:defRPr>
      </a:lvl3pPr>
      <a:lvl4pPr algn="l" defTabSz="1500188" rtl="0" eaLnBrk="0" fontAlgn="base" hangingPunct="0">
        <a:spcBef>
          <a:spcPct val="0"/>
        </a:spcBef>
        <a:spcAft>
          <a:spcPct val="0"/>
        </a:spcAft>
        <a:defRPr sz="3000" b="1" i="1">
          <a:solidFill>
            <a:schemeClr val="tx1"/>
          </a:solidFill>
          <a:latin typeface="Arial" charset="0"/>
        </a:defRPr>
      </a:lvl4pPr>
      <a:lvl5pPr algn="l" defTabSz="1500188" rtl="0" eaLnBrk="0" fontAlgn="base" hangingPunct="0">
        <a:spcBef>
          <a:spcPct val="0"/>
        </a:spcBef>
        <a:spcAft>
          <a:spcPct val="0"/>
        </a:spcAft>
        <a:defRPr sz="3000" b="1" i="1">
          <a:solidFill>
            <a:schemeClr val="tx1"/>
          </a:solidFill>
          <a:latin typeface="Arial" charset="0"/>
        </a:defRPr>
      </a:lvl5pPr>
      <a:lvl6pPr marL="457200" algn="l" defTabSz="1500188" rtl="0" eaLnBrk="0" fontAlgn="base" hangingPunct="0">
        <a:spcBef>
          <a:spcPct val="0"/>
        </a:spcBef>
        <a:spcAft>
          <a:spcPct val="0"/>
        </a:spcAft>
        <a:defRPr sz="3000" b="1" i="1">
          <a:solidFill>
            <a:schemeClr val="tx1"/>
          </a:solidFill>
          <a:latin typeface="Arial" charset="0"/>
        </a:defRPr>
      </a:lvl6pPr>
      <a:lvl7pPr marL="914400" algn="l" defTabSz="1500188" rtl="0" eaLnBrk="0" fontAlgn="base" hangingPunct="0">
        <a:spcBef>
          <a:spcPct val="0"/>
        </a:spcBef>
        <a:spcAft>
          <a:spcPct val="0"/>
        </a:spcAft>
        <a:defRPr sz="3000" b="1" i="1">
          <a:solidFill>
            <a:schemeClr val="tx1"/>
          </a:solidFill>
          <a:latin typeface="Arial" charset="0"/>
        </a:defRPr>
      </a:lvl7pPr>
      <a:lvl8pPr marL="1371600" algn="l" defTabSz="1500188" rtl="0" eaLnBrk="0" fontAlgn="base" hangingPunct="0">
        <a:spcBef>
          <a:spcPct val="0"/>
        </a:spcBef>
        <a:spcAft>
          <a:spcPct val="0"/>
        </a:spcAft>
        <a:defRPr sz="3000" b="1" i="1">
          <a:solidFill>
            <a:schemeClr val="tx1"/>
          </a:solidFill>
          <a:latin typeface="Arial" charset="0"/>
        </a:defRPr>
      </a:lvl8pPr>
      <a:lvl9pPr marL="1828800" algn="l" defTabSz="1500188" rtl="0" eaLnBrk="0" fontAlgn="base" hangingPunct="0">
        <a:spcBef>
          <a:spcPct val="0"/>
        </a:spcBef>
        <a:spcAft>
          <a:spcPct val="0"/>
        </a:spcAft>
        <a:defRPr sz="3000" b="1" i="1">
          <a:solidFill>
            <a:schemeClr val="tx1"/>
          </a:solidFill>
          <a:latin typeface="Arial" charset="0"/>
        </a:defRPr>
      </a:lvl9pPr>
    </p:titleStyle>
    <p:bodyStyle>
      <a:lvl1pPr marL="342900" indent="-342900" algn="l" defTabSz="1006475" rtl="0" eaLnBrk="0" fontAlgn="base" hangingPunct="0">
        <a:spcBef>
          <a:spcPct val="25000"/>
        </a:spcBef>
        <a:spcAft>
          <a:spcPct val="50000"/>
        </a:spcAft>
        <a:tabLst>
          <a:tab pos="1479550" algn="l"/>
        </a:tabLst>
        <a:defRPr sz="2600" b="1" i="1">
          <a:solidFill>
            <a:schemeClr val="tx1"/>
          </a:solidFill>
          <a:latin typeface="+mn-lt"/>
          <a:ea typeface="+mn-ea"/>
          <a:cs typeface="+mn-cs"/>
        </a:defRPr>
      </a:lvl1pPr>
      <a:lvl2pPr marL="114300" indent="342900" algn="l" defTabSz="1006475" rtl="0" eaLnBrk="0" fontAlgn="base" hangingPunct="0">
        <a:lnSpc>
          <a:spcPct val="90000"/>
        </a:lnSpc>
        <a:spcBef>
          <a:spcPct val="60000"/>
        </a:spcBef>
        <a:spcAft>
          <a:spcPct val="0"/>
        </a:spcAft>
        <a:tabLst>
          <a:tab pos="1479550" algn="l"/>
        </a:tabLst>
        <a:defRPr sz="2200">
          <a:solidFill>
            <a:schemeClr val="tx1"/>
          </a:solidFill>
          <a:latin typeface="+mn-lt"/>
        </a:defRPr>
      </a:lvl2pPr>
      <a:lvl3pPr marL="530225" indent="-342900" algn="l" defTabSz="1006475" rtl="0" eaLnBrk="0" fontAlgn="base" hangingPunct="0">
        <a:lnSpc>
          <a:spcPct val="90000"/>
        </a:lnSpc>
        <a:spcBef>
          <a:spcPct val="50000"/>
        </a:spcBef>
        <a:spcAft>
          <a:spcPct val="0"/>
        </a:spcAft>
        <a:buClr>
          <a:srgbClr val="002AF9"/>
        </a:buClr>
        <a:buSzPct val="80000"/>
        <a:buFont typeface="Monotype Sorts" pitchFamily="2" charset="2"/>
        <a:buChar char="n"/>
        <a:tabLst>
          <a:tab pos="1479550" algn="l"/>
        </a:tabLst>
        <a:defRPr sz="2000">
          <a:solidFill>
            <a:schemeClr val="tx1"/>
          </a:solidFill>
          <a:latin typeface="+mn-lt"/>
        </a:defRPr>
      </a:lvl3pPr>
      <a:lvl4pPr marL="855663" indent="-323850" algn="l" defTabSz="1006475" rtl="0" eaLnBrk="0" fontAlgn="base" hangingPunct="0">
        <a:lnSpc>
          <a:spcPct val="90000"/>
        </a:lnSpc>
        <a:spcBef>
          <a:spcPct val="40000"/>
        </a:spcBef>
        <a:spcAft>
          <a:spcPct val="0"/>
        </a:spcAft>
        <a:buClr>
          <a:srgbClr val="002AF9"/>
        </a:buClr>
        <a:buSzPct val="60000"/>
        <a:buFont typeface="Monotype Sorts" pitchFamily="2" charset="2"/>
        <a:buChar char="l"/>
        <a:tabLst>
          <a:tab pos="1479550" algn="l"/>
        </a:tabLst>
        <a:defRPr sz="2000">
          <a:solidFill>
            <a:schemeClr val="tx1"/>
          </a:solidFill>
          <a:latin typeface="+mn-lt"/>
        </a:defRPr>
      </a:lvl4pPr>
      <a:lvl5pPr marL="1106488" indent="-249238" algn="l" defTabSz="1006475" rtl="0" eaLnBrk="0" fontAlgn="base" hangingPunct="0">
        <a:lnSpc>
          <a:spcPct val="90000"/>
        </a:lnSpc>
        <a:spcBef>
          <a:spcPct val="25000"/>
        </a:spcBef>
        <a:spcAft>
          <a:spcPct val="0"/>
        </a:spcAft>
        <a:buClr>
          <a:srgbClr val="002AF9"/>
        </a:buClr>
        <a:buSzPct val="60000"/>
        <a:buFont typeface="Monotype Sorts" pitchFamily="2" charset="2"/>
        <a:buChar char="l"/>
        <a:tabLst>
          <a:tab pos="1479550" algn="l"/>
        </a:tabLst>
        <a:defRPr sz="2000">
          <a:solidFill>
            <a:schemeClr val="tx1"/>
          </a:solidFill>
          <a:latin typeface="+mn-lt"/>
        </a:defRPr>
      </a:lvl5pPr>
      <a:lvl6pPr marL="1563688" indent="-249238" algn="l" defTabSz="1006475" rtl="0" eaLnBrk="0" fontAlgn="base" hangingPunct="0">
        <a:lnSpc>
          <a:spcPct val="90000"/>
        </a:lnSpc>
        <a:spcBef>
          <a:spcPct val="25000"/>
        </a:spcBef>
        <a:spcAft>
          <a:spcPct val="0"/>
        </a:spcAft>
        <a:buClr>
          <a:srgbClr val="002AF9"/>
        </a:buClr>
        <a:buSzPct val="60000"/>
        <a:buFont typeface="Monotype Sorts" pitchFamily="2" charset="2"/>
        <a:buChar char="l"/>
        <a:tabLst>
          <a:tab pos="1479550" algn="l"/>
        </a:tabLst>
        <a:defRPr sz="2000">
          <a:solidFill>
            <a:schemeClr val="tx1"/>
          </a:solidFill>
          <a:latin typeface="+mn-lt"/>
        </a:defRPr>
      </a:lvl6pPr>
      <a:lvl7pPr marL="2020888" indent="-249238" algn="l" defTabSz="1006475" rtl="0" eaLnBrk="0" fontAlgn="base" hangingPunct="0">
        <a:lnSpc>
          <a:spcPct val="90000"/>
        </a:lnSpc>
        <a:spcBef>
          <a:spcPct val="25000"/>
        </a:spcBef>
        <a:spcAft>
          <a:spcPct val="0"/>
        </a:spcAft>
        <a:buClr>
          <a:srgbClr val="002AF9"/>
        </a:buClr>
        <a:buSzPct val="60000"/>
        <a:buFont typeface="Monotype Sorts" pitchFamily="2" charset="2"/>
        <a:buChar char="l"/>
        <a:tabLst>
          <a:tab pos="1479550" algn="l"/>
        </a:tabLst>
        <a:defRPr sz="2000">
          <a:solidFill>
            <a:schemeClr val="tx1"/>
          </a:solidFill>
          <a:latin typeface="+mn-lt"/>
        </a:defRPr>
      </a:lvl7pPr>
      <a:lvl8pPr marL="2478088" indent="-249238" algn="l" defTabSz="1006475" rtl="0" eaLnBrk="0" fontAlgn="base" hangingPunct="0">
        <a:lnSpc>
          <a:spcPct val="90000"/>
        </a:lnSpc>
        <a:spcBef>
          <a:spcPct val="25000"/>
        </a:spcBef>
        <a:spcAft>
          <a:spcPct val="0"/>
        </a:spcAft>
        <a:buClr>
          <a:srgbClr val="002AF9"/>
        </a:buClr>
        <a:buSzPct val="60000"/>
        <a:buFont typeface="Monotype Sorts" pitchFamily="2" charset="2"/>
        <a:buChar char="l"/>
        <a:tabLst>
          <a:tab pos="1479550" algn="l"/>
        </a:tabLst>
        <a:defRPr sz="2000">
          <a:solidFill>
            <a:schemeClr val="tx1"/>
          </a:solidFill>
          <a:latin typeface="+mn-lt"/>
        </a:defRPr>
      </a:lvl8pPr>
      <a:lvl9pPr marL="2935288" indent="-249238" algn="l" defTabSz="1006475" rtl="0" eaLnBrk="0" fontAlgn="base" hangingPunct="0">
        <a:lnSpc>
          <a:spcPct val="90000"/>
        </a:lnSpc>
        <a:spcBef>
          <a:spcPct val="25000"/>
        </a:spcBef>
        <a:spcAft>
          <a:spcPct val="0"/>
        </a:spcAft>
        <a:buClr>
          <a:srgbClr val="002AF9"/>
        </a:buClr>
        <a:buSzPct val="60000"/>
        <a:buFont typeface="Monotype Sorts" pitchFamily="2" charset="2"/>
        <a:buChar char="l"/>
        <a:tabLst>
          <a:tab pos="1479550" algn="l"/>
        </a:tabLs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314450" y="3048000"/>
            <a:ext cx="7616825" cy="538163"/>
          </a:xfrm>
          <a:noFill/>
        </p:spPr>
        <p:txBody>
          <a:bodyPr anchor="ctr"/>
          <a:lstStyle/>
          <a:p>
            <a:r>
              <a:rPr lang="en-US" sz="3100" dirty="0" smtClean="0"/>
              <a:t>2013 Employee Engagement Survey</a:t>
            </a:r>
          </a:p>
        </p:txBody>
      </p:sp>
      <p:sp>
        <p:nvSpPr>
          <p:cNvPr id="2051" name="Rectangle 3"/>
          <p:cNvSpPr>
            <a:spLocks noGrp="1" noChangeArrowheads="1"/>
          </p:cNvSpPr>
          <p:nvPr>
            <p:ph type="subTitle" idx="1"/>
          </p:nvPr>
        </p:nvSpPr>
        <p:spPr>
          <a:xfrm>
            <a:off x="1343025" y="3924300"/>
            <a:ext cx="6324600" cy="1981200"/>
          </a:xfrm>
          <a:noFill/>
        </p:spPr>
        <p:txBody>
          <a:bodyPr/>
          <a:lstStyle/>
          <a:p>
            <a:pPr algn="l"/>
            <a:r>
              <a:rPr lang="en-US" dirty="0" smtClean="0"/>
              <a:t>Executive Summary</a:t>
            </a:r>
          </a:p>
          <a:p>
            <a:pPr algn="l"/>
            <a:endParaRPr lang="en-US" dirty="0" smtClean="0"/>
          </a:p>
          <a:p>
            <a:pPr marL="114300" lvl="1" algn="l"/>
            <a:endParaRPr lang="en-US" dirty="0" smtClean="0"/>
          </a:p>
          <a:p>
            <a:pPr marL="114300" lvl="1" algn="l"/>
            <a:r>
              <a:rPr lang="en-US" b="1" dirty="0" smtClean="0"/>
              <a:t>6 December 2013</a:t>
            </a:r>
          </a:p>
        </p:txBody>
      </p:sp>
      <p:sp>
        <p:nvSpPr>
          <p:cNvPr id="2052" name="Rectangle 4"/>
          <p:cNvSpPr>
            <a:spLocks noChangeArrowheads="1"/>
          </p:cNvSpPr>
          <p:nvPr/>
        </p:nvSpPr>
        <p:spPr bwMode="auto">
          <a:xfrm>
            <a:off x="1352550" y="3752850"/>
            <a:ext cx="8629650" cy="76200"/>
          </a:xfrm>
          <a:prstGeom prst="rect">
            <a:avLst/>
          </a:prstGeom>
          <a:gradFill rotWithShape="0">
            <a:gsLst>
              <a:gs pos="0">
                <a:srgbClr val="002AF9"/>
              </a:gs>
              <a:gs pos="100000">
                <a:srgbClr val="7F94FC"/>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53" name="Picture 9" descr="EdNapUni_Logo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90550"/>
            <a:ext cx="6472238"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6980238"/>
            <a:ext cx="2370138"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p:spPr>
        <p:txBody>
          <a:bodyPr/>
          <a:lstStyle/>
          <a:p>
            <a:r>
              <a:rPr lang="en-US" smtClean="0"/>
              <a:t>Overall Satisfaction</a:t>
            </a:r>
          </a:p>
        </p:txBody>
      </p:sp>
      <p:graphicFrame>
        <p:nvGraphicFramePr>
          <p:cNvPr id="4" name="Table 3"/>
          <p:cNvGraphicFramePr>
            <a:graphicFrameLocks noGrp="1"/>
          </p:cNvGraphicFramePr>
          <p:nvPr>
            <p:extLst>
              <p:ext uri="{D42A27DB-BD31-4B8C-83A1-F6EECF244321}">
                <p14:modId xmlns:p14="http://schemas.microsoft.com/office/powerpoint/2010/main" val="3620024571"/>
              </p:ext>
            </p:extLst>
          </p:nvPr>
        </p:nvGraphicFramePr>
        <p:xfrm>
          <a:off x="990600" y="1524000"/>
          <a:ext cx="7440246" cy="4303976"/>
        </p:xfrm>
        <a:graphic>
          <a:graphicData uri="http://schemas.openxmlformats.org/drawingml/2006/table">
            <a:tbl>
              <a:tblPr firstRow="1" bandRow="1">
                <a:tableStyleId>{1E171933-4619-4E11-9A3F-F7608DF75F80}</a:tableStyleId>
              </a:tblPr>
              <a:tblGrid>
                <a:gridCol w="3404858"/>
                <a:gridCol w="1008847"/>
                <a:gridCol w="1008847"/>
                <a:gridCol w="1008847"/>
                <a:gridCol w="1008847"/>
              </a:tblGrid>
              <a:tr h="555036">
                <a:tc>
                  <a:txBody>
                    <a:bodyPr/>
                    <a:lstStyle/>
                    <a:p>
                      <a:pPr algn="ctr"/>
                      <a:r>
                        <a:rPr lang="en-US" sz="1800" dirty="0" smtClean="0"/>
                        <a:t>Item</a:t>
                      </a:r>
                      <a:endParaRPr lang="en-US" sz="1800" dirty="0"/>
                    </a:p>
                  </a:txBody>
                  <a:tcPr marT="45710" marB="45710"/>
                </a:tc>
                <a:tc>
                  <a:txBody>
                    <a:bodyPr/>
                    <a:lstStyle/>
                    <a:p>
                      <a:pPr algn="ctr"/>
                      <a:r>
                        <a:rPr lang="en-US" sz="1800" dirty="0" smtClean="0"/>
                        <a:t>2010</a:t>
                      </a:r>
                      <a:endParaRPr lang="en-US" sz="1800" dirty="0"/>
                    </a:p>
                  </a:txBody>
                  <a:tcPr marT="45710" marB="45710"/>
                </a:tc>
                <a:tc>
                  <a:txBody>
                    <a:bodyPr/>
                    <a:lstStyle/>
                    <a:p>
                      <a:pPr algn="ctr"/>
                      <a:r>
                        <a:rPr lang="en-US" sz="1800" dirty="0" smtClean="0"/>
                        <a:t>2011</a:t>
                      </a:r>
                      <a:endParaRPr lang="en-US" sz="1800" dirty="0"/>
                    </a:p>
                  </a:txBody>
                  <a:tcPr marT="45710" marB="45710"/>
                </a:tc>
                <a:tc>
                  <a:txBody>
                    <a:bodyPr/>
                    <a:lstStyle/>
                    <a:p>
                      <a:pPr algn="ctr"/>
                      <a:r>
                        <a:rPr lang="en-US" sz="1800" dirty="0" smtClean="0"/>
                        <a:t>2013</a:t>
                      </a:r>
                      <a:endParaRPr lang="en-US" sz="1800" dirty="0"/>
                    </a:p>
                  </a:txBody>
                  <a:tcPr marT="45710" marB="45710"/>
                </a:tc>
                <a:tc>
                  <a:txBody>
                    <a:bodyPr/>
                    <a:lstStyle/>
                    <a:p>
                      <a:pPr algn="ctr"/>
                      <a:r>
                        <a:rPr lang="en-US" sz="1800" dirty="0" smtClean="0"/>
                        <a:t>Diff</a:t>
                      </a:r>
                      <a:endParaRPr lang="en-US" sz="1800" dirty="0"/>
                    </a:p>
                  </a:txBody>
                  <a:tcPr marT="45710" marB="45710"/>
                </a:tc>
              </a:tr>
              <a:tr h="640057">
                <a:tc>
                  <a:txBody>
                    <a:bodyPr/>
                    <a:lstStyle/>
                    <a:p>
                      <a:r>
                        <a:rPr lang="en-US" sz="1800" dirty="0" smtClean="0"/>
                        <a:t>How good a job is being</a:t>
                      </a:r>
                      <a:r>
                        <a:rPr lang="en-US" sz="1800" baseline="0" dirty="0" smtClean="0"/>
                        <a:t> </a:t>
                      </a:r>
                      <a:r>
                        <a:rPr lang="en-US" sz="1800" dirty="0" smtClean="0"/>
                        <a:t>done by your immediate line manager?</a:t>
                      </a:r>
                      <a:endParaRPr lang="en-US" sz="1800" dirty="0"/>
                    </a:p>
                  </a:txBody>
                  <a:tcPr marT="45710" marB="45710"/>
                </a:tc>
                <a:tc>
                  <a:txBody>
                    <a:bodyPr/>
                    <a:lstStyle/>
                    <a:p>
                      <a:pPr algn="ctr"/>
                      <a:r>
                        <a:rPr lang="en-US" sz="1800" dirty="0" smtClean="0"/>
                        <a:t>66%</a:t>
                      </a:r>
                      <a:endParaRPr lang="en-US" sz="1800" dirty="0"/>
                    </a:p>
                  </a:txBody>
                  <a:tcPr marT="45710" marB="45710"/>
                </a:tc>
                <a:tc>
                  <a:txBody>
                    <a:bodyPr/>
                    <a:lstStyle/>
                    <a:p>
                      <a:pPr algn="ctr"/>
                      <a:r>
                        <a:rPr lang="en-US" sz="1800" dirty="0" smtClean="0"/>
                        <a:t>62%</a:t>
                      </a:r>
                      <a:endParaRPr lang="en-US" sz="1800" dirty="0"/>
                    </a:p>
                  </a:txBody>
                  <a:tcPr marT="45710" marB="45710"/>
                </a:tc>
                <a:tc>
                  <a:txBody>
                    <a:bodyPr/>
                    <a:lstStyle/>
                    <a:p>
                      <a:pPr algn="ctr"/>
                      <a:r>
                        <a:rPr lang="en-US" sz="1800" dirty="0" smtClean="0"/>
                        <a:t>66%</a:t>
                      </a:r>
                      <a:endParaRPr lang="en-US" sz="1800" dirty="0"/>
                    </a:p>
                  </a:txBody>
                  <a:tcPr marT="45710" marB="45710"/>
                </a:tc>
                <a:tc>
                  <a:txBody>
                    <a:bodyPr/>
                    <a:lstStyle/>
                    <a:p>
                      <a:pPr algn="ctr"/>
                      <a:r>
                        <a:rPr lang="en-US" sz="1800" dirty="0" smtClean="0"/>
                        <a:t>+4%</a:t>
                      </a:r>
                      <a:endParaRPr lang="en-US" sz="1800" dirty="0"/>
                    </a:p>
                  </a:txBody>
                  <a:tcPr marT="45710" marB="45710"/>
                </a:tc>
              </a:tr>
              <a:tr h="555036">
                <a:tc>
                  <a:txBody>
                    <a:bodyPr/>
                    <a:lstStyle/>
                    <a:p>
                      <a:r>
                        <a:rPr lang="en-US" sz="1800" dirty="0" smtClean="0"/>
                        <a:t>How satisfied are you with your job?</a:t>
                      </a:r>
                      <a:endParaRPr lang="en-US" sz="1800" dirty="0"/>
                    </a:p>
                  </a:txBody>
                  <a:tcPr marT="45710" marB="45710"/>
                </a:tc>
                <a:tc>
                  <a:txBody>
                    <a:bodyPr/>
                    <a:lstStyle/>
                    <a:p>
                      <a:pPr algn="ctr"/>
                      <a:r>
                        <a:rPr lang="en-US" sz="1800" dirty="0" smtClean="0"/>
                        <a:t>64%</a:t>
                      </a:r>
                      <a:endParaRPr lang="en-US" sz="1800" dirty="0"/>
                    </a:p>
                  </a:txBody>
                  <a:tcPr marT="45710" marB="45710"/>
                </a:tc>
                <a:tc>
                  <a:txBody>
                    <a:bodyPr/>
                    <a:lstStyle/>
                    <a:p>
                      <a:pPr algn="ctr"/>
                      <a:r>
                        <a:rPr lang="en-US" sz="1800" dirty="0" smtClean="0"/>
                        <a:t>60%</a:t>
                      </a:r>
                      <a:endParaRPr lang="en-US" sz="1800" dirty="0"/>
                    </a:p>
                  </a:txBody>
                  <a:tcPr marT="45710" marB="4571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66%</a:t>
                      </a:r>
                    </a:p>
                    <a:p>
                      <a:pPr algn="ctr"/>
                      <a:endParaRPr lang="en-US" sz="1800" dirty="0"/>
                    </a:p>
                  </a:txBody>
                  <a:tcPr marT="45710" marB="45710"/>
                </a:tc>
                <a:tc>
                  <a:txBody>
                    <a:bodyPr/>
                    <a:lstStyle/>
                    <a:p>
                      <a:pPr algn="ctr"/>
                      <a:r>
                        <a:rPr lang="en-US" sz="1800" dirty="0" smtClean="0"/>
                        <a:t>+6%</a:t>
                      </a:r>
                      <a:endParaRPr lang="en-US" sz="1800" dirty="0"/>
                    </a:p>
                  </a:txBody>
                  <a:tcPr marT="45710" marB="45710"/>
                </a:tc>
              </a:tr>
              <a:tr h="640057">
                <a:tc>
                  <a:txBody>
                    <a:bodyPr/>
                    <a:lstStyle/>
                    <a:p>
                      <a:r>
                        <a:rPr lang="en-US" sz="1800" dirty="0" smtClean="0"/>
                        <a:t>I would</a:t>
                      </a:r>
                      <a:r>
                        <a:rPr lang="en-US" sz="1800" baseline="0" dirty="0" smtClean="0"/>
                        <a:t> r</a:t>
                      </a:r>
                      <a:r>
                        <a:rPr lang="en-US" sz="1800" dirty="0" smtClean="0"/>
                        <a:t>ecommend University to others</a:t>
                      </a:r>
                      <a:r>
                        <a:rPr lang="en-US" sz="1800" baseline="0" dirty="0" smtClean="0"/>
                        <a:t> </a:t>
                      </a:r>
                      <a:r>
                        <a:rPr lang="en-US" sz="1800" dirty="0" smtClean="0"/>
                        <a:t>as a place to work</a:t>
                      </a:r>
                      <a:endParaRPr lang="en-US" sz="1800" dirty="0"/>
                    </a:p>
                  </a:txBody>
                  <a:tcPr marT="45710" marB="45710"/>
                </a:tc>
                <a:tc>
                  <a:txBody>
                    <a:bodyPr/>
                    <a:lstStyle/>
                    <a:p>
                      <a:pPr algn="ctr"/>
                      <a:r>
                        <a:rPr lang="en-US" sz="1800" dirty="0" smtClean="0"/>
                        <a:t>47%</a:t>
                      </a:r>
                      <a:endParaRPr lang="en-US" sz="1800" dirty="0"/>
                    </a:p>
                  </a:txBody>
                  <a:tcPr marT="45710" marB="45710"/>
                </a:tc>
                <a:tc>
                  <a:txBody>
                    <a:bodyPr/>
                    <a:lstStyle/>
                    <a:p>
                      <a:pPr algn="ctr"/>
                      <a:r>
                        <a:rPr lang="en-US" sz="1800" dirty="0" smtClean="0"/>
                        <a:t>51%</a:t>
                      </a:r>
                      <a:endParaRPr lang="en-US" sz="1800" dirty="0"/>
                    </a:p>
                  </a:txBody>
                  <a:tcPr marT="45710" marB="45710"/>
                </a:tc>
                <a:tc>
                  <a:txBody>
                    <a:bodyPr/>
                    <a:lstStyle/>
                    <a:p>
                      <a:pPr algn="ctr"/>
                      <a:r>
                        <a:rPr lang="en-US" sz="1800" dirty="0" smtClean="0"/>
                        <a:t>61%</a:t>
                      </a:r>
                      <a:endParaRPr lang="en-US" sz="1800" dirty="0"/>
                    </a:p>
                  </a:txBody>
                  <a:tcPr marT="45710" marB="45710"/>
                </a:tc>
                <a:tc>
                  <a:txBody>
                    <a:bodyPr/>
                    <a:lstStyle/>
                    <a:p>
                      <a:pPr algn="ctr"/>
                      <a:r>
                        <a:rPr lang="en-US" sz="1800" dirty="0" smtClean="0"/>
                        <a:t>+10%</a:t>
                      </a:r>
                      <a:endParaRPr lang="en-US" sz="1800" dirty="0"/>
                    </a:p>
                  </a:txBody>
                  <a:tcPr marT="45710" marB="45710"/>
                </a:tc>
              </a:tr>
              <a:tr h="640057">
                <a:tc>
                  <a:txBody>
                    <a:bodyPr/>
                    <a:lstStyle/>
                    <a:p>
                      <a:r>
                        <a:rPr lang="en-US" sz="1800" dirty="0" smtClean="0"/>
                        <a:t>Will you still be working for the University 12 months from now?</a:t>
                      </a:r>
                      <a:endParaRPr lang="en-US" sz="1800" dirty="0"/>
                    </a:p>
                  </a:txBody>
                  <a:tcPr marT="45710" marB="45710"/>
                </a:tc>
                <a:tc>
                  <a:txBody>
                    <a:bodyPr/>
                    <a:lstStyle/>
                    <a:p>
                      <a:pPr algn="ctr"/>
                      <a:r>
                        <a:rPr lang="en-US" sz="1800" dirty="0" smtClean="0"/>
                        <a:t>69%</a:t>
                      </a:r>
                      <a:endParaRPr lang="en-US" sz="1800" dirty="0"/>
                    </a:p>
                  </a:txBody>
                  <a:tcPr marT="45710" marB="45710"/>
                </a:tc>
                <a:tc>
                  <a:txBody>
                    <a:bodyPr/>
                    <a:lstStyle/>
                    <a:p>
                      <a:pPr algn="ctr"/>
                      <a:r>
                        <a:rPr lang="en-US" sz="1800" dirty="0" smtClean="0"/>
                        <a:t>69%</a:t>
                      </a:r>
                      <a:endParaRPr lang="en-US" sz="1800" dirty="0"/>
                    </a:p>
                  </a:txBody>
                  <a:tcPr marT="45710" marB="45710"/>
                </a:tc>
                <a:tc>
                  <a:txBody>
                    <a:bodyPr/>
                    <a:lstStyle/>
                    <a:p>
                      <a:pPr algn="ctr"/>
                      <a:r>
                        <a:rPr lang="en-US" sz="1800" dirty="0" smtClean="0"/>
                        <a:t>73%</a:t>
                      </a:r>
                      <a:endParaRPr lang="en-US" sz="1800" dirty="0"/>
                    </a:p>
                  </a:txBody>
                  <a:tcPr marT="45710" marB="45710"/>
                </a:tc>
                <a:tc>
                  <a:txBody>
                    <a:bodyPr/>
                    <a:lstStyle/>
                    <a:p>
                      <a:pPr algn="ctr"/>
                      <a:r>
                        <a:rPr lang="en-US" sz="1800" dirty="0" smtClean="0"/>
                        <a:t>+4%</a:t>
                      </a:r>
                      <a:endParaRPr lang="en-US" sz="1800" dirty="0"/>
                    </a:p>
                  </a:txBody>
                  <a:tcPr marT="45710" marB="45710"/>
                </a:tc>
              </a:tr>
              <a:tr h="640057">
                <a:tc>
                  <a:txBody>
                    <a:bodyPr/>
                    <a:lstStyle/>
                    <a:p>
                      <a:r>
                        <a:rPr lang="en-US" sz="1800" baseline="0" dirty="0" smtClean="0"/>
                        <a:t>Rate your overall satisfaction with the University</a:t>
                      </a:r>
                      <a:endParaRPr lang="en-US" sz="1800" dirty="0"/>
                    </a:p>
                  </a:txBody>
                  <a:tcPr marT="45710" marB="45710"/>
                </a:tc>
                <a:tc>
                  <a:txBody>
                    <a:bodyPr/>
                    <a:lstStyle/>
                    <a:p>
                      <a:pPr algn="ctr"/>
                      <a:r>
                        <a:rPr lang="en-US" sz="1800" dirty="0" smtClean="0"/>
                        <a:t>56%</a:t>
                      </a:r>
                      <a:endParaRPr lang="en-US" sz="1800" dirty="0"/>
                    </a:p>
                  </a:txBody>
                  <a:tcPr marT="45710" marB="45710"/>
                </a:tc>
                <a:tc>
                  <a:txBody>
                    <a:bodyPr/>
                    <a:lstStyle/>
                    <a:p>
                      <a:pPr algn="ctr"/>
                      <a:r>
                        <a:rPr lang="en-US" sz="1800" dirty="0" smtClean="0"/>
                        <a:t>54%</a:t>
                      </a:r>
                      <a:endParaRPr lang="en-US" sz="1800" dirty="0"/>
                    </a:p>
                  </a:txBody>
                  <a:tcPr marT="45710" marB="45710"/>
                </a:tc>
                <a:tc>
                  <a:txBody>
                    <a:bodyPr/>
                    <a:lstStyle/>
                    <a:p>
                      <a:pPr algn="ctr"/>
                      <a:r>
                        <a:rPr lang="en-US" sz="1800" dirty="0" smtClean="0"/>
                        <a:t>64%</a:t>
                      </a:r>
                      <a:endParaRPr lang="en-US" sz="1800" dirty="0"/>
                    </a:p>
                  </a:txBody>
                  <a:tcPr marT="45710" marB="45710"/>
                </a:tc>
                <a:tc>
                  <a:txBody>
                    <a:bodyPr/>
                    <a:lstStyle/>
                    <a:p>
                      <a:pPr algn="ctr"/>
                      <a:r>
                        <a:rPr lang="en-US" sz="1800" dirty="0" smtClean="0"/>
                        <a:t>+10%</a:t>
                      </a:r>
                      <a:endParaRPr lang="en-US" sz="1800" dirty="0"/>
                    </a:p>
                  </a:txBody>
                  <a:tcPr marT="45710" marB="45710"/>
                </a:tc>
              </a:tr>
            </a:tbl>
          </a:graphicData>
        </a:graphic>
      </p:graphicFrame>
      <p:sp>
        <p:nvSpPr>
          <p:cNvPr id="13350" name="TextBox 4"/>
          <p:cNvSpPr txBox="1">
            <a:spLocks noChangeArrowheads="1"/>
          </p:cNvSpPr>
          <p:nvPr/>
        </p:nvSpPr>
        <p:spPr bwMode="auto">
          <a:xfrm>
            <a:off x="1143000" y="6553200"/>
            <a:ext cx="3276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50000"/>
              </a:spcBef>
              <a:spcAft>
                <a:spcPct val="0"/>
              </a:spcAft>
              <a:defRPr sz="1600">
                <a:solidFill>
                  <a:schemeClr val="tx1"/>
                </a:solidFill>
                <a:latin typeface="Arial" charset="0"/>
              </a:defRPr>
            </a:lvl6pPr>
            <a:lvl7pPr marL="2971800" indent="-228600" algn="ctr" eaLnBrk="0" fontAlgn="base" hangingPunct="0">
              <a:spcBef>
                <a:spcPct val="50000"/>
              </a:spcBef>
              <a:spcAft>
                <a:spcPct val="0"/>
              </a:spcAft>
              <a:defRPr sz="1600">
                <a:solidFill>
                  <a:schemeClr val="tx1"/>
                </a:solidFill>
                <a:latin typeface="Arial" charset="0"/>
              </a:defRPr>
            </a:lvl7pPr>
            <a:lvl8pPr marL="3429000" indent="-228600" algn="ctr" eaLnBrk="0" fontAlgn="base" hangingPunct="0">
              <a:spcBef>
                <a:spcPct val="50000"/>
              </a:spcBef>
              <a:spcAft>
                <a:spcPct val="0"/>
              </a:spcAft>
              <a:defRPr sz="1600">
                <a:solidFill>
                  <a:schemeClr val="tx1"/>
                </a:solidFill>
                <a:latin typeface="Arial" charset="0"/>
              </a:defRPr>
            </a:lvl8pPr>
            <a:lvl9pPr marL="3886200" indent="-228600" algn="ctr" eaLnBrk="0" fontAlgn="base" hangingPunct="0">
              <a:spcBef>
                <a:spcPct val="50000"/>
              </a:spcBef>
              <a:spcAft>
                <a:spcPct val="0"/>
              </a:spcAft>
              <a:defRPr sz="1600">
                <a:solidFill>
                  <a:schemeClr val="tx1"/>
                </a:solidFill>
                <a:latin typeface="Arial" charset="0"/>
              </a:defRPr>
            </a:lvl9pPr>
          </a:lstStyle>
          <a:p>
            <a:pPr algn="l"/>
            <a:r>
              <a:rPr lang="en-US"/>
              <a:t>*Percent Favourable</a:t>
            </a:r>
          </a:p>
        </p:txBody>
      </p:sp>
    </p:spTree>
    <p:extLst>
      <p:ext uri="{BB962C8B-B14F-4D97-AF65-F5344CB8AC3E}">
        <p14:creationId xmlns:p14="http://schemas.microsoft.com/office/powerpoint/2010/main" val="81627387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p:spPr>
        <p:txBody>
          <a:bodyPr/>
          <a:lstStyle/>
          <a:p>
            <a:r>
              <a:rPr lang="en-US" smtClean="0"/>
              <a:t>Leadership</a:t>
            </a:r>
          </a:p>
        </p:txBody>
      </p:sp>
      <p:sp>
        <p:nvSpPr>
          <p:cNvPr id="14339" name="Rectangle 3"/>
          <p:cNvSpPr>
            <a:spLocks noGrp="1" noChangeArrowheads="1"/>
          </p:cNvSpPr>
          <p:nvPr>
            <p:ph type="body" idx="1"/>
          </p:nvPr>
        </p:nvSpPr>
        <p:spPr>
          <a:xfrm>
            <a:off x="457200" y="1371600"/>
            <a:ext cx="8915400" cy="6229350"/>
          </a:xfrm>
          <a:noFill/>
        </p:spPr>
        <p:txBody>
          <a:bodyPr/>
          <a:lstStyle/>
          <a:p>
            <a:pPr lvl="2">
              <a:lnSpc>
                <a:spcPct val="80000"/>
              </a:lnSpc>
              <a:tabLst>
                <a:tab pos="457200" algn="l"/>
                <a:tab pos="1655763" algn="l"/>
                <a:tab pos="1714500" algn="l"/>
                <a:tab pos="5029200" algn="l"/>
              </a:tabLst>
            </a:pPr>
            <a:r>
              <a:rPr lang="en-US" sz="2400" b="1" i="1" dirty="0" smtClean="0"/>
              <a:t>Leadership dimension increased by 9% since 2011 to 49% </a:t>
            </a:r>
            <a:r>
              <a:rPr lang="en-US" sz="2400" b="1" i="1" dirty="0" err="1" smtClean="0"/>
              <a:t>favourable</a:t>
            </a:r>
            <a:endParaRPr lang="en-US" sz="2400" b="1" i="1" dirty="0" smtClean="0"/>
          </a:p>
          <a:p>
            <a:pPr lvl="2">
              <a:lnSpc>
                <a:spcPct val="80000"/>
              </a:lnSpc>
              <a:tabLst>
                <a:tab pos="457200" algn="l"/>
                <a:tab pos="1655763" algn="l"/>
                <a:tab pos="1714500" algn="l"/>
                <a:tab pos="5029200" algn="l"/>
              </a:tabLst>
            </a:pPr>
            <a:r>
              <a:rPr lang="en-US" sz="2400" b="1" i="1" dirty="0" smtClean="0"/>
              <a:t>Notable increases in </a:t>
            </a:r>
            <a:r>
              <a:rPr lang="en-US" sz="2400" b="1" i="1" dirty="0" err="1" smtClean="0"/>
              <a:t>favourability</a:t>
            </a:r>
            <a:r>
              <a:rPr lang="en-US" sz="2400" b="1" i="1" dirty="0" smtClean="0"/>
              <a:t> since 2011, many of them significant:</a:t>
            </a:r>
          </a:p>
          <a:p>
            <a:pPr lvl="3">
              <a:lnSpc>
                <a:spcPct val="80000"/>
              </a:lnSpc>
              <a:tabLst>
                <a:tab pos="457200" algn="l"/>
                <a:tab pos="1655763" algn="l"/>
                <a:tab pos="1714500" algn="l"/>
                <a:tab pos="5029200" algn="l"/>
              </a:tabLst>
            </a:pPr>
            <a:r>
              <a:rPr lang="en-US" sz="2400" b="1" i="1" dirty="0" smtClean="0"/>
              <a:t>Confidence in senior management decisions, up 12% (44% </a:t>
            </a:r>
            <a:r>
              <a:rPr lang="en-US" sz="2400" b="1" i="1" dirty="0" err="1" smtClean="0"/>
              <a:t>fav</a:t>
            </a:r>
            <a:r>
              <a:rPr lang="en-US" sz="2400" b="1" i="1" dirty="0" smtClean="0"/>
              <a:t>)</a:t>
            </a:r>
          </a:p>
          <a:p>
            <a:pPr lvl="3">
              <a:lnSpc>
                <a:spcPct val="80000"/>
              </a:lnSpc>
              <a:tabLst>
                <a:tab pos="457200" algn="l"/>
                <a:tab pos="1655763" algn="l"/>
                <a:tab pos="1714500" algn="l"/>
                <a:tab pos="5029200" algn="l"/>
              </a:tabLst>
            </a:pPr>
            <a:r>
              <a:rPr lang="en-US" sz="2400" b="1" i="1" dirty="0" smtClean="0"/>
              <a:t>Effort to get people’s input</a:t>
            </a:r>
            <a:r>
              <a:rPr lang="en-US" sz="2400" b="1" i="1" dirty="0"/>
              <a:t> </a:t>
            </a:r>
            <a:r>
              <a:rPr lang="en-US" sz="2400" b="1" i="1" dirty="0" smtClean="0"/>
              <a:t>, up 13% (41% </a:t>
            </a:r>
            <a:r>
              <a:rPr lang="en-US" sz="2400" b="1" i="1" dirty="0" err="1" smtClean="0"/>
              <a:t>fav</a:t>
            </a:r>
            <a:r>
              <a:rPr lang="en-US" sz="2400" b="1" i="1" dirty="0" smtClean="0"/>
              <a:t>)</a:t>
            </a:r>
          </a:p>
          <a:p>
            <a:pPr lvl="3">
              <a:lnSpc>
                <a:spcPct val="80000"/>
              </a:lnSpc>
              <a:tabLst>
                <a:tab pos="457200" algn="l"/>
                <a:tab pos="1655763" algn="l"/>
                <a:tab pos="1714500" algn="l"/>
                <a:tab pos="5029200" algn="l"/>
              </a:tabLst>
            </a:pPr>
            <a:r>
              <a:rPr lang="en-US" sz="2400" b="1" i="1" dirty="0" smtClean="0"/>
              <a:t>Satisfaction with information from senior </a:t>
            </a:r>
            <a:r>
              <a:rPr lang="en-US" sz="2400" b="1" i="1" dirty="0" err="1" smtClean="0"/>
              <a:t>mgt</a:t>
            </a:r>
            <a:r>
              <a:rPr lang="en-US" sz="2400" b="1" i="1" dirty="0" smtClean="0"/>
              <a:t>, up 11% (43% </a:t>
            </a:r>
            <a:r>
              <a:rPr lang="en-US" sz="2400" b="1" i="1" dirty="0" err="1" smtClean="0"/>
              <a:t>fav</a:t>
            </a:r>
            <a:r>
              <a:rPr lang="en-US" sz="2400" b="1" i="1" dirty="0" smtClean="0"/>
              <a:t>)</a:t>
            </a:r>
          </a:p>
          <a:p>
            <a:pPr lvl="3">
              <a:lnSpc>
                <a:spcPct val="80000"/>
              </a:lnSpc>
              <a:tabLst>
                <a:tab pos="457200" algn="l"/>
                <a:tab pos="1655763" algn="l"/>
                <a:tab pos="1714500" algn="l"/>
                <a:tab pos="5029200" algn="l"/>
              </a:tabLst>
            </a:pPr>
            <a:r>
              <a:rPr lang="en-US" sz="2400" b="1" i="1" dirty="0" smtClean="0"/>
              <a:t>Job security, up 24% (68% </a:t>
            </a:r>
            <a:r>
              <a:rPr lang="en-US" sz="2400" b="1" i="1" dirty="0" err="1" smtClean="0"/>
              <a:t>fav</a:t>
            </a:r>
            <a:r>
              <a:rPr lang="en-US" sz="2400" b="1" i="1" dirty="0" smtClean="0"/>
              <a:t>)</a:t>
            </a:r>
          </a:p>
          <a:p>
            <a:pPr lvl="2">
              <a:lnSpc>
                <a:spcPct val="80000"/>
              </a:lnSpc>
              <a:tabLst>
                <a:tab pos="457200" algn="l"/>
                <a:tab pos="1655763" algn="l"/>
                <a:tab pos="1714500" algn="l"/>
                <a:tab pos="5029200" algn="l"/>
              </a:tabLst>
            </a:pPr>
            <a:endParaRPr lang="en-US" sz="2400" b="1" i="1"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p:spPr>
        <p:txBody>
          <a:bodyPr/>
          <a:lstStyle/>
          <a:p>
            <a:r>
              <a:rPr lang="en-US" smtClean="0"/>
              <a:t>Leadership</a:t>
            </a:r>
          </a:p>
        </p:txBody>
      </p:sp>
      <p:graphicFrame>
        <p:nvGraphicFramePr>
          <p:cNvPr id="4" name="Table 3"/>
          <p:cNvGraphicFramePr>
            <a:graphicFrameLocks noGrp="1"/>
          </p:cNvGraphicFramePr>
          <p:nvPr>
            <p:extLst>
              <p:ext uri="{D42A27DB-BD31-4B8C-83A1-F6EECF244321}">
                <p14:modId xmlns:p14="http://schemas.microsoft.com/office/powerpoint/2010/main" val="3120112775"/>
              </p:ext>
            </p:extLst>
          </p:nvPr>
        </p:nvGraphicFramePr>
        <p:xfrm>
          <a:off x="961293" y="1600200"/>
          <a:ext cx="7573107" cy="4669654"/>
        </p:xfrm>
        <a:graphic>
          <a:graphicData uri="http://schemas.openxmlformats.org/drawingml/2006/table">
            <a:tbl>
              <a:tblPr firstRow="1" bandRow="1">
                <a:tableStyleId>{1E171933-4619-4E11-9A3F-F7608DF75F80}</a:tableStyleId>
              </a:tblPr>
              <a:tblGrid>
                <a:gridCol w="3465659"/>
                <a:gridCol w="1026862"/>
                <a:gridCol w="1026862"/>
                <a:gridCol w="1026862"/>
                <a:gridCol w="1026862"/>
              </a:tblGrid>
              <a:tr h="555010">
                <a:tc>
                  <a:txBody>
                    <a:bodyPr/>
                    <a:lstStyle/>
                    <a:p>
                      <a:pPr algn="ctr"/>
                      <a:r>
                        <a:rPr lang="en-US" sz="1800" dirty="0" smtClean="0"/>
                        <a:t>Item</a:t>
                      </a:r>
                      <a:endParaRPr lang="en-US" sz="1800" dirty="0"/>
                    </a:p>
                  </a:txBody>
                  <a:tcPr marT="45707" marB="45707"/>
                </a:tc>
                <a:tc>
                  <a:txBody>
                    <a:bodyPr/>
                    <a:lstStyle/>
                    <a:p>
                      <a:pPr algn="ctr"/>
                      <a:r>
                        <a:rPr lang="en-US" sz="1800" dirty="0" smtClean="0"/>
                        <a:t>2010</a:t>
                      </a:r>
                      <a:endParaRPr lang="en-US" sz="1800" dirty="0"/>
                    </a:p>
                  </a:txBody>
                  <a:tcPr marT="45707" marB="45707"/>
                </a:tc>
                <a:tc>
                  <a:txBody>
                    <a:bodyPr/>
                    <a:lstStyle/>
                    <a:p>
                      <a:pPr algn="ctr"/>
                      <a:r>
                        <a:rPr lang="en-US" sz="1800" dirty="0" smtClean="0"/>
                        <a:t>2011</a:t>
                      </a:r>
                      <a:endParaRPr lang="en-US" sz="1800" dirty="0"/>
                    </a:p>
                  </a:txBody>
                  <a:tcPr marT="45707" marB="45707"/>
                </a:tc>
                <a:tc>
                  <a:txBody>
                    <a:bodyPr/>
                    <a:lstStyle/>
                    <a:p>
                      <a:pPr algn="ctr"/>
                      <a:r>
                        <a:rPr lang="en-US" sz="1800" dirty="0" smtClean="0"/>
                        <a:t>2013</a:t>
                      </a:r>
                      <a:endParaRPr lang="en-US" sz="1800" dirty="0"/>
                    </a:p>
                  </a:txBody>
                  <a:tcPr marT="45707" marB="45707"/>
                </a:tc>
                <a:tc>
                  <a:txBody>
                    <a:bodyPr/>
                    <a:lstStyle/>
                    <a:p>
                      <a:pPr algn="ctr"/>
                      <a:r>
                        <a:rPr lang="en-US" sz="1800" dirty="0" smtClean="0"/>
                        <a:t>Diff</a:t>
                      </a:r>
                      <a:endParaRPr lang="en-US" sz="1800" dirty="0"/>
                    </a:p>
                  </a:txBody>
                  <a:tcPr marT="45707" marB="45707"/>
                </a:tc>
              </a:tr>
              <a:tr h="555010">
                <a:tc>
                  <a:txBody>
                    <a:bodyPr/>
                    <a:lstStyle/>
                    <a:p>
                      <a:r>
                        <a:rPr lang="en-US" sz="1800" dirty="0" smtClean="0"/>
                        <a:t>I understand University’s strategy</a:t>
                      </a:r>
                      <a:endParaRPr lang="en-US" sz="1800" dirty="0"/>
                    </a:p>
                  </a:txBody>
                  <a:tcPr marT="45707" marB="45707"/>
                </a:tc>
                <a:tc>
                  <a:txBody>
                    <a:bodyPr/>
                    <a:lstStyle/>
                    <a:p>
                      <a:pPr algn="ctr"/>
                      <a:r>
                        <a:rPr lang="en-US" sz="1800" dirty="0" smtClean="0"/>
                        <a:t>65%</a:t>
                      </a:r>
                      <a:endParaRPr lang="en-US" sz="1800" dirty="0"/>
                    </a:p>
                  </a:txBody>
                  <a:tcPr marT="45707" marB="45707"/>
                </a:tc>
                <a:tc>
                  <a:txBody>
                    <a:bodyPr/>
                    <a:lstStyle/>
                    <a:p>
                      <a:pPr algn="ctr"/>
                      <a:r>
                        <a:rPr lang="en-US" sz="1800" dirty="0" smtClean="0"/>
                        <a:t>61%</a:t>
                      </a:r>
                      <a:endParaRPr lang="en-US" sz="1800" dirty="0"/>
                    </a:p>
                  </a:txBody>
                  <a:tcPr marT="45707" marB="45707"/>
                </a:tc>
                <a:tc>
                  <a:txBody>
                    <a:bodyPr/>
                    <a:lstStyle/>
                    <a:p>
                      <a:pPr algn="ctr"/>
                      <a:r>
                        <a:rPr lang="en-US" sz="1800" dirty="0" smtClean="0"/>
                        <a:t>64%</a:t>
                      </a:r>
                      <a:endParaRPr lang="en-US" sz="1800" dirty="0"/>
                    </a:p>
                  </a:txBody>
                  <a:tcPr marT="45707" marB="45707"/>
                </a:tc>
                <a:tc>
                  <a:txBody>
                    <a:bodyPr/>
                    <a:lstStyle/>
                    <a:p>
                      <a:pPr algn="ctr"/>
                      <a:r>
                        <a:rPr lang="en-US" sz="1800" dirty="0" smtClean="0"/>
                        <a:t>+3%</a:t>
                      </a:r>
                      <a:endParaRPr lang="en-US" sz="1800" dirty="0"/>
                    </a:p>
                  </a:txBody>
                  <a:tcPr marT="45707" marB="45707"/>
                </a:tc>
              </a:tr>
              <a:tr h="555010">
                <a:tc>
                  <a:txBody>
                    <a:bodyPr/>
                    <a:lstStyle/>
                    <a:p>
                      <a:r>
                        <a:rPr lang="en-US" sz="1800" dirty="0" smtClean="0"/>
                        <a:t>I am confident strategy will succeed</a:t>
                      </a:r>
                      <a:endParaRPr lang="en-US" sz="1800" dirty="0"/>
                    </a:p>
                  </a:txBody>
                  <a:tcPr marT="45707" marB="45707"/>
                </a:tc>
                <a:tc>
                  <a:txBody>
                    <a:bodyPr/>
                    <a:lstStyle/>
                    <a:p>
                      <a:pPr algn="ctr"/>
                      <a:r>
                        <a:rPr lang="en-US" sz="1800" dirty="0" smtClean="0"/>
                        <a:t>36%</a:t>
                      </a:r>
                      <a:endParaRPr lang="en-US" sz="1800" dirty="0"/>
                    </a:p>
                  </a:txBody>
                  <a:tcPr marT="45707" marB="45707"/>
                </a:tc>
                <a:tc>
                  <a:txBody>
                    <a:bodyPr/>
                    <a:lstStyle/>
                    <a:p>
                      <a:pPr algn="ctr"/>
                      <a:r>
                        <a:rPr lang="en-US" sz="1800" dirty="0" smtClean="0"/>
                        <a:t>39%</a:t>
                      </a:r>
                      <a:endParaRPr lang="en-US" sz="1800" dirty="0"/>
                    </a:p>
                  </a:txBody>
                  <a:tcPr marT="45707" marB="45707"/>
                </a:tc>
                <a:tc>
                  <a:txBody>
                    <a:bodyPr/>
                    <a:lstStyle/>
                    <a:p>
                      <a:pPr algn="ctr"/>
                      <a:r>
                        <a:rPr lang="en-US" sz="1800" dirty="0" smtClean="0"/>
                        <a:t>44%</a:t>
                      </a:r>
                      <a:endParaRPr lang="en-US" sz="1800" dirty="0"/>
                    </a:p>
                  </a:txBody>
                  <a:tcPr marT="45707" marB="45707"/>
                </a:tc>
                <a:tc>
                  <a:txBody>
                    <a:bodyPr/>
                    <a:lstStyle/>
                    <a:p>
                      <a:pPr algn="ctr"/>
                      <a:r>
                        <a:rPr lang="en-US" sz="1800" dirty="0" smtClean="0"/>
                        <a:t>+5%</a:t>
                      </a:r>
                      <a:endParaRPr lang="en-US" sz="1800" dirty="0"/>
                    </a:p>
                  </a:txBody>
                  <a:tcPr marT="45707" marB="45707"/>
                </a:tc>
              </a:tr>
              <a:tr h="640053">
                <a:tc>
                  <a:txBody>
                    <a:bodyPr/>
                    <a:lstStyle/>
                    <a:p>
                      <a:r>
                        <a:rPr lang="en-US" sz="1800" dirty="0" smtClean="0"/>
                        <a:t>University</a:t>
                      </a:r>
                      <a:r>
                        <a:rPr lang="en-US" sz="1800" baseline="0" dirty="0" smtClean="0"/>
                        <a:t> is making changes necessary to succeed</a:t>
                      </a:r>
                      <a:endParaRPr lang="en-US" sz="1800" dirty="0"/>
                    </a:p>
                  </a:txBody>
                  <a:tcPr marT="45707" marB="45707"/>
                </a:tc>
                <a:tc>
                  <a:txBody>
                    <a:bodyPr/>
                    <a:lstStyle/>
                    <a:p>
                      <a:pPr algn="ctr"/>
                      <a:r>
                        <a:rPr lang="en-US" sz="1800" dirty="0" smtClean="0"/>
                        <a:t>42%</a:t>
                      </a:r>
                      <a:endParaRPr lang="en-US" sz="1800" dirty="0"/>
                    </a:p>
                  </a:txBody>
                  <a:tcPr marT="45707" marB="45707"/>
                </a:tc>
                <a:tc>
                  <a:txBody>
                    <a:bodyPr/>
                    <a:lstStyle/>
                    <a:p>
                      <a:pPr algn="ctr"/>
                      <a:r>
                        <a:rPr lang="en-US" sz="1800" dirty="0" smtClean="0"/>
                        <a:t>44%</a:t>
                      </a:r>
                      <a:endParaRPr lang="en-US" sz="1800" dirty="0"/>
                    </a:p>
                  </a:txBody>
                  <a:tcPr marT="45707" marB="45707"/>
                </a:tc>
                <a:tc>
                  <a:txBody>
                    <a:bodyPr/>
                    <a:lstStyle/>
                    <a:p>
                      <a:pPr algn="ctr"/>
                      <a:r>
                        <a:rPr lang="en-US" sz="1800" dirty="0" smtClean="0"/>
                        <a:t>52%</a:t>
                      </a:r>
                      <a:endParaRPr lang="en-US" sz="1800" dirty="0"/>
                    </a:p>
                  </a:txBody>
                  <a:tcPr marT="45707" marB="45707"/>
                </a:tc>
                <a:tc>
                  <a:txBody>
                    <a:bodyPr/>
                    <a:lstStyle/>
                    <a:p>
                      <a:pPr algn="ctr"/>
                      <a:r>
                        <a:rPr lang="en-US" sz="1800" dirty="0" smtClean="0"/>
                        <a:t>+8%</a:t>
                      </a:r>
                      <a:endParaRPr lang="en-US" sz="1800" dirty="0"/>
                    </a:p>
                  </a:txBody>
                  <a:tcPr marT="45707" marB="45707"/>
                </a:tc>
              </a:tr>
              <a:tr h="555010">
                <a:tc>
                  <a:txBody>
                    <a:bodyPr/>
                    <a:lstStyle/>
                    <a:p>
                      <a:r>
                        <a:rPr lang="en-US" sz="1800" dirty="0" smtClean="0"/>
                        <a:t>I understand what is expected of me</a:t>
                      </a:r>
                      <a:endParaRPr lang="en-US" sz="1800" dirty="0"/>
                    </a:p>
                  </a:txBody>
                  <a:tcPr marT="45707" marB="45707"/>
                </a:tc>
                <a:tc>
                  <a:txBody>
                    <a:bodyPr/>
                    <a:lstStyle/>
                    <a:p>
                      <a:pPr algn="ctr"/>
                      <a:r>
                        <a:rPr lang="en-US" sz="1800" dirty="0" smtClean="0"/>
                        <a:t>79%</a:t>
                      </a:r>
                      <a:endParaRPr lang="en-US" sz="1800" dirty="0"/>
                    </a:p>
                  </a:txBody>
                  <a:tcPr marT="45707" marB="45707"/>
                </a:tc>
                <a:tc>
                  <a:txBody>
                    <a:bodyPr/>
                    <a:lstStyle/>
                    <a:p>
                      <a:pPr algn="ctr"/>
                      <a:r>
                        <a:rPr lang="en-US" sz="1800" dirty="0" smtClean="0"/>
                        <a:t>76%</a:t>
                      </a:r>
                      <a:endParaRPr lang="en-US" sz="1800" dirty="0"/>
                    </a:p>
                  </a:txBody>
                  <a:tcPr marT="45707" marB="45707"/>
                </a:tc>
                <a:tc>
                  <a:txBody>
                    <a:bodyPr/>
                    <a:lstStyle/>
                    <a:p>
                      <a:pPr algn="ctr"/>
                      <a:r>
                        <a:rPr lang="en-US" sz="1800" dirty="0" smtClean="0"/>
                        <a:t>81%</a:t>
                      </a:r>
                      <a:endParaRPr lang="en-US" sz="1800" dirty="0"/>
                    </a:p>
                  </a:txBody>
                  <a:tcPr marT="45707" marB="45707"/>
                </a:tc>
                <a:tc>
                  <a:txBody>
                    <a:bodyPr/>
                    <a:lstStyle/>
                    <a:p>
                      <a:pPr algn="ctr"/>
                      <a:r>
                        <a:rPr lang="en-US" sz="1800" dirty="0" smtClean="0"/>
                        <a:t>+5%</a:t>
                      </a:r>
                      <a:endParaRPr lang="en-US" sz="1800" dirty="0"/>
                    </a:p>
                  </a:txBody>
                  <a:tcPr marT="45707" marB="45707"/>
                </a:tc>
              </a:tr>
              <a:tr h="640053">
                <a:tc>
                  <a:txBody>
                    <a:bodyPr/>
                    <a:lstStyle/>
                    <a:p>
                      <a:r>
                        <a:rPr lang="en-US" sz="1800" dirty="0" smtClean="0"/>
                        <a:t>Senior Management communicates effectively</a:t>
                      </a:r>
                      <a:endParaRPr lang="en-US" sz="1800" dirty="0"/>
                    </a:p>
                  </a:txBody>
                  <a:tcPr marT="45707" marB="45707"/>
                </a:tc>
                <a:tc>
                  <a:txBody>
                    <a:bodyPr/>
                    <a:lstStyle/>
                    <a:p>
                      <a:pPr algn="ctr"/>
                      <a:r>
                        <a:rPr lang="en-US" sz="1800" dirty="0" smtClean="0"/>
                        <a:t>32%</a:t>
                      </a:r>
                      <a:endParaRPr lang="en-US" sz="1800" dirty="0"/>
                    </a:p>
                  </a:txBody>
                  <a:tcPr marT="45707" marB="45707"/>
                </a:tc>
                <a:tc>
                  <a:txBody>
                    <a:bodyPr/>
                    <a:lstStyle/>
                    <a:p>
                      <a:pPr algn="ctr"/>
                      <a:r>
                        <a:rPr lang="en-US" sz="1800" dirty="0" smtClean="0"/>
                        <a:t>34%</a:t>
                      </a:r>
                      <a:endParaRPr lang="en-US" sz="1800" dirty="0"/>
                    </a:p>
                  </a:txBody>
                  <a:tcPr marT="45707" marB="45707"/>
                </a:tc>
                <a:tc>
                  <a:txBody>
                    <a:bodyPr/>
                    <a:lstStyle/>
                    <a:p>
                      <a:pPr algn="ctr"/>
                      <a:r>
                        <a:rPr lang="en-US" sz="1800" dirty="0" smtClean="0"/>
                        <a:t>43%</a:t>
                      </a:r>
                      <a:endParaRPr lang="en-US" sz="1800" dirty="0"/>
                    </a:p>
                  </a:txBody>
                  <a:tcPr marT="45707" marB="45707"/>
                </a:tc>
                <a:tc>
                  <a:txBody>
                    <a:bodyPr/>
                    <a:lstStyle/>
                    <a:p>
                      <a:pPr algn="ctr"/>
                      <a:r>
                        <a:rPr lang="en-US" sz="1800" dirty="0" smtClean="0"/>
                        <a:t>+9%</a:t>
                      </a:r>
                      <a:endParaRPr lang="en-US" sz="1800" dirty="0"/>
                    </a:p>
                  </a:txBody>
                  <a:tcPr marT="45707" marB="45707"/>
                </a:tc>
              </a:tr>
              <a:tr h="640053">
                <a:tc>
                  <a:txBody>
                    <a:bodyPr/>
                    <a:lstStyle/>
                    <a:p>
                      <a:r>
                        <a:rPr lang="en-US" sz="1800" dirty="0" smtClean="0"/>
                        <a:t>Confident in ability of senior mgmt</a:t>
                      </a:r>
                      <a:r>
                        <a:rPr lang="en-US" sz="1800" baseline="0" dirty="0" smtClean="0"/>
                        <a:t> to make decisions to ensure success</a:t>
                      </a:r>
                      <a:endParaRPr lang="en-US" sz="1800" dirty="0"/>
                    </a:p>
                  </a:txBody>
                  <a:tcPr marT="45707" marB="45707"/>
                </a:tc>
                <a:tc>
                  <a:txBody>
                    <a:bodyPr/>
                    <a:lstStyle/>
                    <a:p>
                      <a:pPr algn="ctr"/>
                      <a:r>
                        <a:rPr lang="en-US" sz="1800" dirty="0" smtClean="0"/>
                        <a:t>27%</a:t>
                      </a:r>
                      <a:endParaRPr lang="en-US" sz="1800" dirty="0"/>
                    </a:p>
                  </a:txBody>
                  <a:tcPr marT="45707" marB="45707"/>
                </a:tc>
                <a:tc>
                  <a:txBody>
                    <a:bodyPr/>
                    <a:lstStyle/>
                    <a:p>
                      <a:pPr algn="ctr"/>
                      <a:r>
                        <a:rPr lang="en-US" sz="1800" dirty="0" smtClean="0"/>
                        <a:t>32%</a:t>
                      </a:r>
                      <a:endParaRPr lang="en-US" sz="1800" dirty="0"/>
                    </a:p>
                  </a:txBody>
                  <a:tcPr marT="45707" marB="45707"/>
                </a:tc>
                <a:tc>
                  <a:txBody>
                    <a:bodyPr/>
                    <a:lstStyle/>
                    <a:p>
                      <a:pPr algn="ctr"/>
                      <a:r>
                        <a:rPr lang="en-US" sz="1800" dirty="0" smtClean="0"/>
                        <a:t>44%</a:t>
                      </a:r>
                      <a:endParaRPr lang="en-US" sz="1800" dirty="0"/>
                    </a:p>
                  </a:txBody>
                  <a:tcPr marT="45707" marB="45707"/>
                </a:tc>
                <a:tc>
                  <a:txBody>
                    <a:bodyPr/>
                    <a:lstStyle/>
                    <a:p>
                      <a:pPr algn="ctr"/>
                      <a:r>
                        <a:rPr lang="en-US" sz="1800" dirty="0" smtClean="0"/>
                        <a:t>+12%</a:t>
                      </a:r>
                      <a:endParaRPr lang="en-US" sz="1800" dirty="0"/>
                    </a:p>
                  </a:txBody>
                  <a:tcPr marT="45707" marB="45707"/>
                </a:tc>
              </a:tr>
            </a:tbl>
          </a:graphicData>
        </a:graphic>
      </p:graphicFrame>
      <p:sp>
        <p:nvSpPr>
          <p:cNvPr id="16427" name="TextBox 4"/>
          <p:cNvSpPr txBox="1">
            <a:spLocks noChangeArrowheads="1"/>
          </p:cNvSpPr>
          <p:nvPr/>
        </p:nvSpPr>
        <p:spPr bwMode="auto">
          <a:xfrm>
            <a:off x="1066800" y="6672263"/>
            <a:ext cx="3276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50000"/>
              </a:spcBef>
              <a:spcAft>
                <a:spcPct val="0"/>
              </a:spcAft>
              <a:defRPr sz="1600">
                <a:solidFill>
                  <a:schemeClr val="tx1"/>
                </a:solidFill>
                <a:latin typeface="Arial" charset="0"/>
              </a:defRPr>
            </a:lvl6pPr>
            <a:lvl7pPr marL="2971800" indent="-228600" algn="ctr" eaLnBrk="0" fontAlgn="base" hangingPunct="0">
              <a:spcBef>
                <a:spcPct val="50000"/>
              </a:spcBef>
              <a:spcAft>
                <a:spcPct val="0"/>
              </a:spcAft>
              <a:defRPr sz="1600">
                <a:solidFill>
                  <a:schemeClr val="tx1"/>
                </a:solidFill>
                <a:latin typeface="Arial" charset="0"/>
              </a:defRPr>
            </a:lvl7pPr>
            <a:lvl8pPr marL="3429000" indent="-228600" algn="ctr" eaLnBrk="0" fontAlgn="base" hangingPunct="0">
              <a:spcBef>
                <a:spcPct val="50000"/>
              </a:spcBef>
              <a:spcAft>
                <a:spcPct val="0"/>
              </a:spcAft>
              <a:defRPr sz="1600">
                <a:solidFill>
                  <a:schemeClr val="tx1"/>
                </a:solidFill>
                <a:latin typeface="Arial" charset="0"/>
              </a:defRPr>
            </a:lvl8pPr>
            <a:lvl9pPr marL="3886200" indent="-228600" algn="ctr" eaLnBrk="0" fontAlgn="base" hangingPunct="0">
              <a:spcBef>
                <a:spcPct val="50000"/>
              </a:spcBef>
              <a:spcAft>
                <a:spcPct val="0"/>
              </a:spcAft>
              <a:defRPr sz="1600">
                <a:solidFill>
                  <a:schemeClr val="tx1"/>
                </a:solidFill>
                <a:latin typeface="Arial" charset="0"/>
              </a:defRPr>
            </a:lvl9pPr>
          </a:lstStyle>
          <a:p>
            <a:pPr algn="l"/>
            <a:r>
              <a:rPr lang="en-US"/>
              <a:t>*Percent Favourable</a:t>
            </a:r>
          </a:p>
        </p:txBody>
      </p:sp>
    </p:spTree>
    <p:extLst>
      <p:ext uri="{BB962C8B-B14F-4D97-AF65-F5344CB8AC3E}">
        <p14:creationId xmlns:p14="http://schemas.microsoft.com/office/powerpoint/2010/main" val="368831124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p:spPr>
        <p:txBody>
          <a:bodyPr/>
          <a:lstStyle/>
          <a:p>
            <a:r>
              <a:rPr lang="en-US" smtClean="0"/>
              <a:t>Leadership</a:t>
            </a:r>
          </a:p>
        </p:txBody>
      </p:sp>
      <p:graphicFrame>
        <p:nvGraphicFramePr>
          <p:cNvPr id="4" name="Table 3"/>
          <p:cNvGraphicFramePr>
            <a:graphicFrameLocks noGrp="1"/>
          </p:cNvGraphicFramePr>
          <p:nvPr>
            <p:extLst>
              <p:ext uri="{D42A27DB-BD31-4B8C-83A1-F6EECF244321}">
                <p14:modId xmlns:p14="http://schemas.microsoft.com/office/powerpoint/2010/main" val="2353482119"/>
              </p:ext>
            </p:extLst>
          </p:nvPr>
        </p:nvGraphicFramePr>
        <p:xfrm>
          <a:off x="971060" y="1676400"/>
          <a:ext cx="7639540" cy="4304533"/>
        </p:xfrm>
        <a:graphic>
          <a:graphicData uri="http://schemas.openxmlformats.org/drawingml/2006/table">
            <a:tbl>
              <a:tblPr firstRow="1" bandRow="1">
                <a:tableStyleId>{1E171933-4619-4E11-9A3F-F7608DF75F80}</a:tableStyleId>
              </a:tblPr>
              <a:tblGrid>
                <a:gridCol w="3496060"/>
                <a:gridCol w="1035870"/>
                <a:gridCol w="1035870"/>
                <a:gridCol w="1035870"/>
                <a:gridCol w="1035870"/>
              </a:tblGrid>
              <a:tr h="555238">
                <a:tc>
                  <a:txBody>
                    <a:bodyPr/>
                    <a:lstStyle/>
                    <a:p>
                      <a:pPr algn="ctr"/>
                      <a:r>
                        <a:rPr lang="en-US" sz="1800" dirty="0" smtClean="0"/>
                        <a:t>Item</a:t>
                      </a:r>
                      <a:endParaRPr lang="en-US" sz="1800" dirty="0"/>
                    </a:p>
                  </a:txBody>
                  <a:tcPr marT="45726" marB="45726"/>
                </a:tc>
                <a:tc>
                  <a:txBody>
                    <a:bodyPr/>
                    <a:lstStyle/>
                    <a:p>
                      <a:pPr algn="ctr"/>
                      <a:r>
                        <a:rPr lang="en-US" sz="1800" dirty="0" smtClean="0"/>
                        <a:t>2010</a:t>
                      </a:r>
                      <a:endParaRPr lang="en-US" sz="1800" dirty="0"/>
                    </a:p>
                  </a:txBody>
                  <a:tcPr marT="45726" marB="45726"/>
                </a:tc>
                <a:tc>
                  <a:txBody>
                    <a:bodyPr/>
                    <a:lstStyle/>
                    <a:p>
                      <a:pPr algn="ctr"/>
                      <a:r>
                        <a:rPr lang="en-US" sz="1800" dirty="0" smtClean="0"/>
                        <a:t>2011</a:t>
                      </a:r>
                      <a:endParaRPr lang="en-US" sz="1800" dirty="0"/>
                    </a:p>
                  </a:txBody>
                  <a:tcPr marT="45726" marB="45726"/>
                </a:tc>
                <a:tc>
                  <a:txBody>
                    <a:bodyPr/>
                    <a:lstStyle/>
                    <a:p>
                      <a:pPr algn="ctr"/>
                      <a:r>
                        <a:rPr lang="en-US" sz="1800" dirty="0" smtClean="0"/>
                        <a:t>2013</a:t>
                      </a:r>
                      <a:endParaRPr lang="en-US" sz="1800" dirty="0"/>
                    </a:p>
                  </a:txBody>
                  <a:tcPr marT="45726" marB="45726"/>
                </a:tc>
                <a:tc>
                  <a:txBody>
                    <a:bodyPr/>
                    <a:lstStyle/>
                    <a:p>
                      <a:pPr algn="ctr"/>
                      <a:r>
                        <a:rPr lang="en-US" sz="1800" dirty="0" smtClean="0"/>
                        <a:t>Diff</a:t>
                      </a:r>
                      <a:endParaRPr lang="en-US" sz="1800" dirty="0"/>
                    </a:p>
                  </a:txBody>
                  <a:tcPr marT="45726" marB="45726"/>
                </a:tc>
              </a:tr>
              <a:tr h="640157">
                <a:tc>
                  <a:txBody>
                    <a:bodyPr/>
                    <a:lstStyle/>
                    <a:p>
                      <a:r>
                        <a:rPr lang="en-US" sz="1800" dirty="0" smtClean="0"/>
                        <a:t>Sufficient effort to get people’s opinions</a:t>
                      </a:r>
                      <a:r>
                        <a:rPr lang="en-US" sz="1800" baseline="0" dirty="0" smtClean="0"/>
                        <a:t> and ideas</a:t>
                      </a:r>
                      <a:endParaRPr lang="en-US" sz="1800" dirty="0"/>
                    </a:p>
                  </a:txBody>
                  <a:tcPr marT="45726" marB="45726"/>
                </a:tc>
                <a:tc>
                  <a:txBody>
                    <a:bodyPr/>
                    <a:lstStyle/>
                    <a:p>
                      <a:pPr algn="ctr"/>
                      <a:r>
                        <a:rPr lang="en-US" sz="1800" dirty="0" smtClean="0"/>
                        <a:t>30%</a:t>
                      </a:r>
                      <a:endParaRPr lang="en-US" sz="1800" dirty="0"/>
                    </a:p>
                  </a:txBody>
                  <a:tcPr marT="45726" marB="45726"/>
                </a:tc>
                <a:tc>
                  <a:txBody>
                    <a:bodyPr/>
                    <a:lstStyle/>
                    <a:p>
                      <a:pPr algn="ctr"/>
                      <a:r>
                        <a:rPr lang="en-US" sz="1800" dirty="0" smtClean="0"/>
                        <a:t>28%</a:t>
                      </a:r>
                      <a:endParaRPr lang="en-US" sz="1800" dirty="0"/>
                    </a:p>
                  </a:txBody>
                  <a:tcPr marT="45726" marB="45726"/>
                </a:tc>
                <a:tc>
                  <a:txBody>
                    <a:bodyPr/>
                    <a:lstStyle/>
                    <a:p>
                      <a:pPr algn="ctr"/>
                      <a:r>
                        <a:rPr lang="en-US" sz="1800" dirty="0" smtClean="0"/>
                        <a:t>41%</a:t>
                      </a:r>
                      <a:endParaRPr lang="en-US" sz="1800" dirty="0"/>
                    </a:p>
                  </a:txBody>
                  <a:tcPr marT="45726" marB="45726"/>
                </a:tc>
                <a:tc>
                  <a:txBody>
                    <a:bodyPr/>
                    <a:lstStyle/>
                    <a:p>
                      <a:pPr algn="ctr"/>
                      <a:r>
                        <a:rPr lang="en-US" sz="1800" dirty="0" smtClean="0"/>
                        <a:t>+13%</a:t>
                      </a:r>
                      <a:endParaRPr lang="en-US" sz="1800" dirty="0"/>
                    </a:p>
                  </a:txBody>
                  <a:tcPr marT="45726" marB="45726"/>
                </a:tc>
              </a:tr>
              <a:tr h="640157">
                <a:tc>
                  <a:txBody>
                    <a:bodyPr/>
                    <a:lstStyle/>
                    <a:p>
                      <a:r>
                        <a:rPr lang="en-US" sz="1800" dirty="0" smtClean="0"/>
                        <a:t>Senior management understands issues faced at my level</a:t>
                      </a:r>
                      <a:endParaRPr lang="en-US" sz="1800" dirty="0"/>
                    </a:p>
                  </a:txBody>
                  <a:tcPr marT="45726" marB="45726"/>
                </a:tc>
                <a:tc>
                  <a:txBody>
                    <a:bodyPr/>
                    <a:lstStyle/>
                    <a:p>
                      <a:pPr algn="ctr"/>
                      <a:r>
                        <a:rPr lang="en-US" sz="1800" dirty="0" smtClean="0"/>
                        <a:t>16%</a:t>
                      </a:r>
                      <a:endParaRPr lang="en-US" sz="1800" dirty="0"/>
                    </a:p>
                  </a:txBody>
                  <a:tcPr marT="45726" marB="45726"/>
                </a:tc>
                <a:tc>
                  <a:txBody>
                    <a:bodyPr/>
                    <a:lstStyle/>
                    <a:p>
                      <a:pPr algn="ctr"/>
                      <a:r>
                        <a:rPr lang="en-US" sz="1800" dirty="0" smtClean="0"/>
                        <a:t>17%</a:t>
                      </a:r>
                      <a:endParaRPr lang="en-US" sz="1800" dirty="0"/>
                    </a:p>
                  </a:txBody>
                  <a:tcPr marT="45726" marB="45726"/>
                </a:tc>
                <a:tc>
                  <a:txBody>
                    <a:bodyPr/>
                    <a:lstStyle/>
                    <a:p>
                      <a:pPr algn="ctr"/>
                      <a:r>
                        <a:rPr lang="en-US" sz="1800" dirty="0" smtClean="0"/>
                        <a:t>22%</a:t>
                      </a:r>
                      <a:endParaRPr lang="en-US" sz="1800" dirty="0"/>
                    </a:p>
                  </a:txBody>
                  <a:tcPr marT="45726" marB="45726"/>
                </a:tc>
                <a:tc>
                  <a:txBody>
                    <a:bodyPr/>
                    <a:lstStyle/>
                    <a:p>
                      <a:pPr algn="ctr"/>
                      <a:r>
                        <a:rPr lang="en-US" sz="1800" dirty="0" smtClean="0"/>
                        <a:t>+5%</a:t>
                      </a:r>
                      <a:endParaRPr lang="en-US" sz="1800" dirty="0"/>
                    </a:p>
                  </a:txBody>
                  <a:tcPr marT="45726" marB="45726"/>
                </a:tc>
              </a:tr>
              <a:tr h="640157">
                <a:tc>
                  <a:txBody>
                    <a:bodyPr/>
                    <a:lstStyle/>
                    <a:p>
                      <a:r>
                        <a:rPr lang="en-US" sz="1800" dirty="0" smtClean="0"/>
                        <a:t>Satisfaction with information received from senior</a:t>
                      </a:r>
                      <a:r>
                        <a:rPr lang="en-US" sz="1800" baseline="0" dirty="0" smtClean="0"/>
                        <a:t> management</a:t>
                      </a:r>
                      <a:endParaRPr lang="en-US" sz="1800" dirty="0"/>
                    </a:p>
                  </a:txBody>
                  <a:tcPr marT="45726" marB="45726"/>
                </a:tc>
                <a:tc>
                  <a:txBody>
                    <a:bodyPr/>
                    <a:lstStyle/>
                    <a:p>
                      <a:pPr algn="ctr"/>
                      <a:r>
                        <a:rPr lang="en-US" sz="1800" dirty="0" smtClean="0"/>
                        <a:t>32%</a:t>
                      </a:r>
                      <a:endParaRPr lang="en-US" sz="1800" dirty="0"/>
                    </a:p>
                  </a:txBody>
                  <a:tcPr marT="45726" marB="45726"/>
                </a:tc>
                <a:tc>
                  <a:txBody>
                    <a:bodyPr/>
                    <a:lstStyle/>
                    <a:p>
                      <a:pPr algn="ctr"/>
                      <a:r>
                        <a:rPr lang="en-US" sz="1800" dirty="0" smtClean="0"/>
                        <a:t>32%</a:t>
                      </a:r>
                      <a:endParaRPr lang="en-US" sz="1800" dirty="0"/>
                    </a:p>
                  </a:txBody>
                  <a:tcPr marT="45726" marB="45726"/>
                </a:tc>
                <a:tc>
                  <a:txBody>
                    <a:bodyPr/>
                    <a:lstStyle/>
                    <a:p>
                      <a:pPr algn="ctr"/>
                      <a:r>
                        <a:rPr lang="en-US" sz="1800" dirty="0" smtClean="0"/>
                        <a:t>43%</a:t>
                      </a:r>
                      <a:endParaRPr lang="en-US" sz="1800" dirty="0"/>
                    </a:p>
                  </a:txBody>
                  <a:tcPr marT="45726" marB="45726"/>
                </a:tc>
                <a:tc>
                  <a:txBody>
                    <a:bodyPr/>
                    <a:lstStyle/>
                    <a:p>
                      <a:pPr algn="ctr"/>
                      <a:r>
                        <a:rPr lang="en-US" sz="1800" dirty="0" smtClean="0"/>
                        <a:t>+11%</a:t>
                      </a:r>
                      <a:endParaRPr lang="en-US" sz="1800" dirty="0"/>
                    </a:p>
                  </a:txBody>
                  <a:tcPr marT="45726" marB="45726"/>
                </a:tc>
              </a:tr>
              <a:tr h="640157">
                <a:tc>
                  <a:txBody>
                    <a:bodyPr/>
                    <a:lstStyle/>
                    <a:p>
                      <a:r>
                        <a:rPr lang="en-US" sz="1800" dirty="0" smtClean="0"/>
                        <a:t>Actions of senior management are consistent with stated values</a:t>
                      </a:r>
                      <a:endParaRPr lang="en-US" sz="1800" dirty="0"/>
                    </a:p>
                  </a:txBody>
                  <a:tcPr marT="45726" marB="45726"/>
                </a:tc>
                <a:tc>
                  <a:txBody>
                    <a:bodyPr/>
                    <a:lstStyle/>
                    <a:p>
                      <a:pPr algn="ctr"/>
                      <a:r>
                        <a:rPr lang="en-US" sz="1800" dirty="0" smtClean="0"/>
                        <a:t>30%</a:t>
                      </a:r>
                      <a:endParaRPr lang="en-US" sz="1800" dirty="0"/>
                    </a:p>
                  </a:txBody>
                  <a:tcPr marT="45726" marB="45726"/>
                </a:tc>
                <a:tc>
                  <a:txBody>
                    <a:bodyPr/>
                    <a:lstStyle/>
                    <a:p>
                      <a:pPr algn="ctr"/>
                      <a:r>
                        <a:rPr lang="en-US" sz="1800" dirty="0" smtClean="0"/>
                        <a:t>30%</a:t>
                      </a:r>
                      <a:endParaRPr lang="en-US" sz="1800" dirty="0"/>
                    </a:p>
                  </a:txBody>
                  <a:tcPr marT="45726" marB="45726"/>
                </a:tc>
                <a:tc>
                  <a:txBody>
                    <a:bodyPr/>
                    <a:lstStyle/>
                    <a:p>
                      <a:pPr algn="ctr"/>
                      <a:r>
                        <a:rPr lang="en-US" sz="1800" dirty="0" smtClean="0"/>
                        <a:t>38%</a:t>
                      </a:r>
                      <a:endParaRPr lang="en-US" sz="1800" dirty="0"/>
                    </a:p>
                  </a:txBody>
                  <a:tcPr marT="45726" marB="45726"/>
                </a:tc>
                <a:tc>
                  <a:txBody>
                    <a:bodyPr/>
                    <a:lstStyle/>
                    <a:p>
                      <a:pPr algn="ctr"/>
                      <a:r>
                        <a:rPr lang="en-US" sz="1800" dirty="0" smtClean="0"/>
                        <a:t>+8%</a:t>
                      </a:r>
                      <a:endParaRPr lang="en-US" sz="1800" dirty="0"/>
                    </a:p>
                  </a:txBody>
                  <a:tcPr marT="45726" marB="45726"/>
                </a:tc>
              </a:tr>
              <a:tr h="640157">
                <a:tc>
                  <a:txBody>
                    <a:bodyPr/>
                    <a:lstStyle/>
                    <a:p>
                      <a:r>
                        <a:rPr lang="en-US" sz="1800" dirty="0" smtClean="0"/>
                        <a:t>Rate University in providing job security</a:t>
                      </a:r>
                      <a:endParaRPr lang="en-US" sz="1800" dirty="0"/>
                    </a:p>
                  </a:txBody>
                  <a:tcPr marT="45726" marB="45726"/>
                </a:tc>
                <a:tc>
                  <a:txBody>
                    <a:bodyPr/>
                    <a:lstStyle/>
                    <a:p>
                      <a:pPr algn="ctr"/>
                      <a:r>
                        <a:rPr lang="en-US" sz="1800" dirty="0" smtClean="0"/>
                        <a:t>37%</a:t>
                      </a:r>
                      <a:endParaRPr lang="en-US" sz="1800" dirty="0"/>
                    </a:p>
                  </a:txBody>
                  <a:tcPr marT="45726" marB="45726"/>
                </a:tc>
                <a:tc>
                  <a:txBody>
                    <a:bodyPr/>
                    <a:lstStyle/>
                    <a:p>
                      <a:pPr algn="ctr"/>
                      <a:r>
                        <a:rPr lang="en-US" sz="1800" dirty="0" smtClean="0"/>
                        <a:t>44%</a:t>
                      </a:r>
                      <a:endParaRPr lang="en-US" sz="1800" dirty="0"/>
                    </a:p>
                  </a:txBody>
                  <a:tcPr marT="45726" marB="45726"/>
                </a:tc>
                <a:tc>
                  <a:txBody>
                    <a:bodyPr/>
                    <a:lstStyle/>
                    <a:p>
                      <a:pPr algn="ctr"/>
                      <a:r>
                        <a:rPr lang="en-US" sz="1800" dirty="0" smtClean="0"/>
                        <a:t>68%</a:t>
                      </a:r>
                      <a:endParaRPr lang="en-US" sz="1800" dirty="0"/>
                    </a:p>
                  </a:txBody>
                  <a:tcPr marT="45726" marB="45726"/>
                </a:tc>
                <a:tc>
                  <a:txBody>
                    <a:bodyPr/>
                    <a:lstStyle/>
                    <a:p>
                      <a:pPr algn="ctr"/>
                      <a:r>
                        <a:rPr lang="en-US" sz="1800" dirty="0" smtClean="0"/>
                        <a:t>+24%</a:t>
                      </a:r>
                      <a:endParaRPr lang="en-US" sz="1800" dirty="0"/>
                    </a:p>
                  </a:txBody>
                  <a:tcPr marT="45726" marB="45726"/>
                </a:tc>
              </a:tr>
            </a:tbl>
          </a:graphicData>
        </a:graphic>
      </p:graphicFrame>
      <p:sp>
        <p:nvSpPr>
          <p:cNvPr id="17446" name="TextBox 4"/>
          <p:cNvSpPr txBox="1">
            <a:spLocks noChangeArrowheads="1"/>
          </p:cNvSpPr>
          <p:nvPr/>
        </p:nvSpPr>
        <p:spPr bwMode="auto">
          <a:xfrm>
            <a:off x="1066800" y="6672263"/>
            <a:ext cx="3276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50000"/>
              </a:spcBef>
              <a:spcAft>
                <a:spcPct val="0"/>
              </a:spcAft>
              <a:defRPr sz="1600">
                <a:solidFill>
                  <a:schemeClr val="tx1"/>
                </a:solidFill>
                <a:latin typeface="Arial" charset="0"/>
              </a:defRPr>
            </a:lvl6pPr>
            <a:lvl7pPr marL="2971800" indent="-228600" algn="ctr" eaLnBrk="0" fontAlgn="base" hangingPunct="0">
              <a:spcBef>
                <a:spcPct val="50000"/>
              </a:spcBef>
              <a:spcAft>
                <a:spcPct val="0"/>
              </a:spcAft>
              <a:defRPr sz="1600">
                <a:solidFill>
                  <a:schemeClr val="tx1"/>
                </a:solidFill>
                <a:latin typeface="Arial" charset="0"/>
              </a:defRPr>
            </a:lvl7pPr>
            <a:lvl8pPr marL="3429000" indent="-228600" algn="ctr" eaLnBrk="0" fontAlgn="base" hangingPunct="0">
              <a:spcBef>
                <a:spcPct val="50000"/>
              </a:spcBef>
              <a:spcAft>
                <a:spcPct val="0"/>
              </a:spcAft>
              <a:defRPr sz="1600">
                <a:solidFill>
                  <a:schemeClr val="tx1"/>
                </a:solidFill>
                <a:latin typeface="Arial" charset="0"/>
              </a:defRPr>
            </a:lvl8pPr>
            <a:lvl9pPr marL="3886200" indent="-228600" algn="ctr" eaLnBrk="0" fontAlgn="base" hangingPunct="0">
              <a:spcBef>
                <a:spcPct val="50000"/>
              </a:spcBef>
              <a:spcAft>
                <a:spcPct val="0"/>
              </a:spcAft>
              <a:defRPr sz="1600">
                <a:solidFill>
                  <a:schemeClr val="tx1"/>
                </a:solidFill>
                <a:latin typeface="Arial" charset="0"/>
              </a:defRPr>
            </a:lvl9pPr>
          </a:lstStyle>
          <a:p>
            <a:pPr algn="l"/>
            <a:r>
              <a:rPr lang="en-US"/>
              <a:t>*Percent Favourable</a:t>
            </a:r>
          </a:p>
        </p:txBody>
      </p:sp>
    </p:spTree>
    <p:extLst>
      <p:ext uri="{BB962C8B-B14F-4D97-AF65-F5344CB8AC3E}">
        <p14:creationId xmlns:p14="http://schemas.microsoft.com/office/powerpoint/2010/main" val="202177759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p:spPr>
        <p:txBody>
          <a:bodyPr/>
          <a:lstStyle/>
          <a:p>
            <a:r>
              <a:rPr lang="en-US" smtClean="0"/>
              <a:t>Atmosphere of Cooperation</a:t>
            </a:r>
          </a:p>
        </p:txBody>
      </p:sp>
      <p:sp>
        <p:nvSpPr>
          <p:cNvPr id="18435" name="Rectangle 3"/>
          <p:cNvSpPr>
            <a:spLocks noGrp="1" noChangeArrowheads="1"/>
          </p:cNvSpPr>
          <p:nvPr>
            <p:ph type="body" idx="1"/>
          </p:nvPr>
        </p:nvSpPr>
        <p:spPr>
          <a:xfrm>
            <a:off x="457200" y="1371600"/>
            <a:ext cx="8915400" cy="6229350"/>
          </a:xfrm>
          <a:noFill/>
        </p:spPr>
        <p:txBody>
          <a:bodyPr/>
          <a:lstStyle/>
          <a:p>
            <a:pPr lvl="2">
              <a:tabLst>
                <a:tab pos="457200" algn="l"/>
                <a:tab pos="1655763" algn="l"/>
                <a:tab pos="1714500" algn="l"/>
                <a:tab pos="5029200" algn="l"/>
              </a:tabLst>
            </a:pPr>
            <a:r>
              <a:rPr lang="en-US" altLang="en-US" sz="2400" b="1" i="1" dirty="0" smtClean="0"/>
              <a:t>Increased 6</a:t>
            </a:r>
            <a:r>
              <a:rPr lang="en-US" altLang="en-US" sz="2400" b="1" i="1" dirty="0"/>
              <a:t>% to 59% </a:t>
            </a:r>
            <a:r>
              <a:rPr lang="en-US" altLang="en-US" sz="2400" b="1" i="1" dirty="0" err="1"/>
              <a:t>favourable</a:t>
            </a:r>
            <a:endParaRPr lang="en-US" sz="2400" b="1" i="1" dirty="0" smtClean="0">
              <a:solidFill>
                <a:srgbClr val="FF0000"/>
              </a:solidFill>
            </a:endParaRPr>
          </a:p>
          <a:p>
            <a:pPr lvl="2">
              <a:tabLst>
                <a:tab pos="457200" algn="l"/>
                <a:tab pos="1655763" algn="l"/>
                <a:tab pos="1714500" algn="l"/>
                <a:tab pos="5029200" algn="l"/>
              </a:tabLst>
            </a:pPr>
            <a:r>
              <a:rPr lang="en-US" altLang="en-US" sz="2400" b="1" i="1" dirty="0"/>
              <a:t>Largest </a:t>
            </a:r>
            <a:r>
              <a:rPr lang="en-US" altLang="en-US" sz="2400" b="1" i="1" dirty="0" smtClean="0"/>
              <a:t>gains</a:t>
            </a:r>
            <a:r>
              <a:rPr lang="en-US" sz="2400" b="1" i="1" dirty="0" smtClean="0"/>
              <a:t>:</a:t>
            </a:r>
          </a:p>
          <a:p>
            <a:pPr lvl="3">
              <a:tabLst>
                <a:tab pos="457200" algn="l"/>
                <a:tab pos="1655763" algn="l"/>
                <a:tab pos="1714500" algn="l"/>
                <a:tab pos="5029200" algn="l"/>
              </a:tabLst>
            </a:pPr>
            <a:r>
              <a:rPr lang="en-US" altLang="en-US" sz="2400" b="1" i="1" dirty="0" smtClean="0"/>
              <a:t>People treat </a:t>
            </a:r>
            <a:r>
              <a:rPr lang="en-US" altLang="en-US" sz="2400" b="1" i="1" dirty="0"/>
              <a:t>one another with trust and mutual </a:t>
            </a:r>
            <a:r>
              <a:rPr lang="en-US" altLang="en-US" sz="2400" b="1" i="1" dirty="0" smtClean="0"/>
              <a:t>respect, up 9% </a:t>
            </a:r>
            <a:r>
              <a:rPr lang="en-US" altLang="en-US" sz="2400" b="1" i="1" dirty="0"/>
              <a:t>(45% </a:t>
            </a:r>
            <a:r>
              <a:rPr lang="en-US" altLang="en-US" sz="2400" b="1" i="1" dirty="0" err="1"/>
              <a:t>fav</a:t>
            </a:r>
            <a:r>
              <a:rPr lang="en-US" altLang="en-US" sz="2400" b="1" i="1" dirty="0" smtClean="0"/>
              <a:t>)</a:t>
            </a:r>
          </a:p>
          <a:p>
            <a:pPr lvl="3">
              <a:tabLst>
                <a:tab pos="457200" algn="l"/>
                <a:tab pos="1655763" algn="l"/>
                <a:tab pos="1714500" algn="l"/>
                <a:tab pos="5029200" algn="l"/>
              </a:tabLst>
            </a:pPr>
            <a:r>
              <a:rPr lang="en-US" altLang="en-US" sz="2400" b="1" i="1" dirty="0"/>
              <a:t>Satisfaction with involvement in </a:t>
            </a:r>
            <a:r>
              <a:rPr lang="en-US" altLang="en-US" sz="2400" b="1" i="1" dirty="0" smtClean="0"/>
              <a:t>decisions, up 9%  </a:t>
            </a:r>
            <a:r>
              <a:rPr lang="en-US" altLang="en-US" sz="2400" b="1" i="1" dirty="0"/>
              <a:t>(53% </a:t>
            </a:r>
            <a:r>
              <a:rPr lang="en-US" altLang="en-US" sz="2400" b="1" i="1" dirty="0" err="1" smtClean="0"/>
              <a:t>fav</a:t>
            </a:r>
            <a:r>
              <a:rPr lang="en-US" altLang="en-US" sz="2400" b="1" i="1" dirty="0" smtClean="0"/>
              <a:t>)</a:t>
            </a:r>
            <a:endParaRPr lang="en-US" altLang="en-US" sz="2400" b="1" i="1" dirty="0"/>
          </a:p>
          <a:p>
            <a:pPr lvl="3">
              <a:tabLst>
                <a:tab pos="457200" algn="l"/>
                <a:tab pos="1655763" algn="l"/>
                <a:tab pos="1714500" algn="l"/>
                <a:tab pos="5029200" algn="l"/>
              </a:tabLst>
            </a:pPr>
            <a:r>
              <a:rPr lang="en-US" altLang="en-US" sz="2400" b="1" i="1" dirty="0" smtClean="0"/>
              <a:t>I am </a:t>
            </a:r>
            <a:r>
              <a:rPr lang="en-US" altLang="en-US" sz="2400" b="1" i="1" dirty="0"/>
              <a:t>proud to work </a:t>
            </a:r>
            <a:r>
              <a:rPr lang="en-US" altLang="en-US" sz="2400" b="1" i="1" dirty="0" smtClean="0"/>
              <a:t>here, up 9% </a:t>
            </a:r>
            <a:r>
              <a:rPr lang="en-US" altLang="en-US" sz="2400" b="1" i="1" dirty="0"/>
              <a:t>(65% </a:t>
            </a:r>
            <a:r>
              <a:rPr lang="en-US" altLang="en-US" sz="2400" b="1" i="1" dirty="0" err="1"/>
              <a:t>fav</a:t>
            </a:r>
            <a:r>
              <a:rPr lang="en-US" altLang="en-US" sz="2400" b="1" i="1" dirty="0" smtClean="0"/>
              <a:t>)</a:t>
            </a:r>
            <a:endParaRPr lang="en-US" altLang="en-US" sz="2400" b="1" i="1"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p:spPr>
        <p:txBody>
          <a:bodyPr/>
          <a:lstStyle/>
          <a:p>
            <a:r>
              <a:rPr lang="en-US" smtClean="0"/>
              <a:t>Atmosphere of Cooperation</a:t>
            </a:r>
          </a:p>
        </p:txBody>
      </p:sp>
      <p:graphicFrame>
        <p:nvGraphicFramePr>
          <p:cNvPr id="4" name="Table 3"/>
          <p:cNvGraphicFramePr>
            <a:graphicFrameLocks noGrp="1"/>
          </p:cNvGraphicFramePr>
          <p:nvPr>
            <p:extLst>
              <p:ext uri="{D42A27DB-BD31-4B8C-83A1-F6EECF244321}">
                <p14:modId xmlns:p14="http://schemas.microsoft.com/office/powerpoint/2010/main" val="3420249605"/>
              </p:ext>
            </p:extLst>
          </p:nvPr>
        </p:nvGraphicFramePr>
        <p:xfrm>
          <a:off x="1066800" y="1429407"/>
          <a:ext cx="7639540" cy="4944392"/>
        </p:xfrm>
        <a:graphic>
          <a:graphicData uri="http://schemas.openxmlformats.org/drawingml/2006/table">
            <a:tbl>
              <a:tblPr firstRow="1" bandRow="1">
                <a:tableStyleId>{1E171933-4619-4E11-9A3F-F7608DF75F80}</a:tableStyleId>
              </a:tblPr>
              <a:tblGrid>
                <a:gridCol w="3496060"/>
                <a:gridCol w="1035870"/>
                <a:gridCol w="1035870"/>
                <a:gridCol w="1035870"/>
                <a:gridCol w="1035870"/>
              </a:tblGrid>
              <a:tr h="555188">
                <a:tc>
                  <a:txBody>
                    <a:bodyPr/>
                    <a:lstStyle/>
                    <a:p>
                      <a:pPr algn="ctr"/>
                      <a:r>
                        <a:rPr lang="en-US" sz="1800" dirty="0" smtClean="0"/>
                        <a:t>Item</a:t>
                      </a:r>
                      <a:endParaRPr lang="en-US" sz="1800" dirty="0"/>
                    </a:p>
                  </a:txBody>
                  <a:tcPr marT="45721" marB="45721"/>
                </a:tc>
                <a:tc>
                  <a:txBody>
                    <a:bodyPr/>
                    <a:lstStyle/>
                    <a:p>
                      <a:pPr algn="ctr"/>
                      <a:r>
                        <a:rPr lang="en-US" sz="1800" dirty="0" smtClean="0"/>
                        <a:t>2010</a:t>
                      </a:r>
                      <a:endParaRPr lang="en-US" sz="1800" dirty="0"/>
                    </a:p>
                  </a:txBody>
                  <a:tcPr marT="45721" marB="45721"/>
                </a:tc>
                <a:tc>
                  <a:txBody>
                    <a:bodyPr/>
                    <a:lstStyle/>
                    <a:p>
                      <a:pPr algn="ctr"/>
                      <a:r>
                        <a:rPr lang="en-US" sz="1800" dirty="0" smtClean="0"/>
                        <a:t>2011</a:t>
                      </a:r>
                      <a:endParaRPr lang="en-US" sz="1800" dirty="0"/>
                    </a:p>
                  </a:txBody>
                  <a:tcPr marT="45721" marB="45721"/>
                </a:tc>
                <a:tc>
                  <a:txBody>
                    <a:bodyPr/>
                    <a:lstStyle/>
                    <a:p>
                      <a:pPr algn="ctr"/>
                      <a:r>
                        <a:rPr lang="en-US" sz="1800" dirty="0" smtClean="0"/>
                        <a:t>2013</a:t>
                      </a:r>
                      <a:endParaRPr lang="en-US" sz="1800" dirty="0"/>
                    </a:p>
                  </a:txBody>
                  <a:tcPr marT="45721" marB="45721"/>
                </a:tc>
                <a:tc>
                  <a:txBody>
                    <a:bodyPr/>
                    <a:lstStyle/>
                    <a:p>
                      <a:pPr algn="ctr"/>
                      <a:r>
                        <a:rPr lang="en-US" sz="1800" dirty="0" smtClean="0"/>
                        <a:t>Diff</a:t>
                      </a:r>
                      <a:endParaRPr lang="en-US" sz="1800" dirty="0"/>
                    </a:p>
                  </a:txBody>
                  <a:tcPr marT="45721" marB="45721"/>
                </a:tc>
              </a:tr>
              <a:tr h="640100">
                <a:tc>
                  <a:txBody>
                    <a:bodyPr/>
                    <a:lstStyle/>
                    <a:p>
                      <a:r>
                        <a:rPr lang="en-US" sz="1800" dirty="0" smtClean="0"/>
                        <a:t>Clear understanding of school/ service’s priorities</a:t>
                      </a:r>
                      <a:endParaRPr lang="en-US" sz="1800" dirty="0"/>
                    </a:p>
                  </a:txBody>
                  <a:tcPr marT="45721" marB="45721"/>
                </a:tc>
                <a:tc>
                  <a:txBody>
                    <a:bodyPr/>
                    <a:lstStyle/>
                    <a:p>
                      <a:pPr algn="ctr"/>
                      <a:r>
                        <a:rPr lang="en-US" sz="1800" dirty="0" smtClean="0"/>
                        <a:t>72%</a:t>
                      </a:r>
                      <a:endParaRPr lang="en-US" sz="1800" dirty="0"/>
                    </a:p>
                  </a:txBody>
                  <a:tcPr marT="45721" marB="45721"/>
                </a:tc>
                <a:tc>
                  <a:txBody>
                    <a:bodyPr/>
                    <a:lstStyle/>
                    <a:p>
                      <a:pPr algn="ctr"/>
                      <a:r>
                        <a:rPr lang="en-US" sz="1800" dirty="0" smtClean="0"/>
                        <a:t>68%</a:t>
                      </a:r>
                      <a:endParaRPr lang="en-US" sz="1800" dirty="0"/>
                    </a:p>
                  </a:txBody>
                  <a:tcPr marT="45721" marB="45721"/>
                </a:tc>
                <a:tc>
                  <a:txBody>
                    <a:bodyPr/>
                    <a:lstStyle/>
                    <a:p>
                      <a:pPr algn="ctr"/>
                      <a:r>
                        <a:rPr lang="en-US" sz="1800" dirty="0" smtClean="0"/>
                        <a:t>71%</a:t>
                      </a:r>
                      <a:endParaRPr lang="en-US" sz="1800" dirty="0"/>
                    </a:p>
                  </a:txBody>
                  <a:tcPr marT="45721" marB="45721"/>
                </a:tc>
                <a:tc>
                  <a:txBody>
                    <a:bodyPr/>
                    <a:lstStyle/>
                    <a:p>
                      <a:pPr algn="ctr"/>
                      <a:r>
                        <a:rPr lang="en-US" sz="1800" dirty="0" smtClean="0"/>
                        <a:t>+3%</a:t>
                      </a:r>
                      <a:endParaRPr lang="en-US" sz="1800" dirty="0"/>
                    </a:p>
                  </a:txBody>
                  <a:tcPr marT="45721" marB="45721"/>
                </a:tc>
              </a:tr>
              <a:tr h="640100">
                <a:tc>
                  <a:txBody>
                    <a:bodyPr/>
                    <a:lstStyle/>
                    <a:p>
                      <a:r>
                        <a:rPr lang="en-US" sz="1800" dirty="0" smtClean="0"/>
                        <a:t>I understand how my work supports school/service’s goals</a:t>
                      </a:r>
                      <a:endParaRPr lang="en-US" sz="1800" dirty="0"/>
                    </a:p>
                  </a:txBody>
                  <a:tcPr marT="45721" marB="45721"/>
                </a:tc>
                <a:tc>
                  <a:txBody>
                    <a:bodyPr/>
                    <a:lstStyle/>
                    <a:p>
                      <a:pPr algn="ctr"/>
                      <a:r>
                        <a:rPr lang="en-US" sz="1800" dirty="0" smtClean="0"/>
                        <a:t>79%</a:t>
                      </a:r>
                      <a:endParaRPr lang="en-US" sz="1800" dirty="0"/>
                    </a:p>
                  </a:txBody>
                  <a:tcPr marT="45721" marB="45721"/>
                </a:tc>
                <a:tc>
                  <a:txBody>
                    <a:bodyPr/>
                    <a:lstStyle/>
                    <a:p>
                      <a:pPr algn="ctr"/>
                      <a:r>
                        <a:rPr lang="en-US" sz="1800" dirty="0" smtClean="0"/>
                        <a:t>77%</a:t>
                      </a:r>
                      <a:endParaRPr lang="en-US" sz="1800" dirty="0"/>
                    </a:p>
                  </a:txBody>
                  <a:tcPr marT="45721" marB="45721"/>
                </a:tc>
                <a:tc>
                  <a:txBody>
                    <a:bodyPr/>
                    <a:lstStyle/>
                    <a:p>
                      <a:pPr algn="ctr"/>
                      <a:r>
                        <a:rPr lang="en-US" sz="1800" dirty="0" smtClean="0"/>
                        <a:t>81%</a:t>
                      </a:r>
                      <a:endParaRPr lang="en-US" sz="1800" dirty="0"/>
                    </a:p>
                  </a:txBody>
                  <a:tcPr marT="45721" marB="45721"/>
                </a:tc>
                <a:tc>
                  <a:txBody>
                    <a:bodyPr/>
                    <a:lstStyle/>
                    <a:p>
                      <a:pPr algn="ctr"/>
                      <a:r>
                        <a:rPr lang="en-US" sz="1800" dirty="0" smtClean="0"/>
                        <a:t>+4%</a:t>
                      </a:r>
                      <a:endParaRPr lang="en-US" sz="1800" dirty="0"/>
                    </a:p>
                  </a:txBody>
                  <a:tcPr marT="45721" marB="45721"/>
                </a:tc>
              </a:tr>
              <a:tr h="640100">
                <a:tc>
                  <a:txBody>
                    <a:bodyPr/>
                    <a:lstStyle/>
                    <a:p>
                      <a:r>
                        <a:rPr lang="en-US" sz="1800" dirty="0" smtClean="0"/>
                        <a:t>In my section/department we work effectively as a team</a:t>
                      </a:r>
                      <a:endParaRPr lang="en-US" sz="1800" dirty="0"/>
                    </a:p>
                  </a:txBody>
                  <a:tcPr marT="45721" marB="45721"/>
                </a:tc>
                <a:tc>
                  <a:txBody>
                    <a:bodyPr/>
                    <a:lstStyle/>
                    <a:p>
                      <a:pPr algn="ctr"/>
                      <a:r>
                        <a:rPr lang="en-US" sz="1800" dirty="0" smtClean="0"/>
                        <a:t>63%</a:t>
                      </a:r>
                      <a:endParaRPr lang="en-US" sz="1800" dirty="0"/>
                    </a:p>
                  </a:txBody>
                  <a:tcPr marT="45721" marB="45721"/>
                </a:tc>
                <a:tc>
                  <a:txBody>
                    <a:bodyPr/>
                    <a:lstStyle/>
                    <a:p>
                      <a:pPr algn="ctr"/>
                      <a:r>
                        <a:rPr lang="en-US" sz="1800" dirty="0" smtClean="0"/>
                        <a:t>59%</a:t>
                      </a:r>
                      <a:endParaRPr lang="en-US" sz="1800" dirty="0"/>
                    </a:p>
                  </a:txBody>
                  <a:tcPr marT="45721" marB="45721"/>
                </a:tc>
                <a:tc>
                  <a:txBody>
                    <a:bodyPr/>
                    <a:lstStyle/>
                    <a:p>
                      <a:pPr algn="ctr"/>
                      <a:r>
                        <a:rPr lang="en-US" sz="1800" dirty="0" smtClean="0"/>
                        <a:t>63%</a:t>
                      </a:r>
                      <a:endParaRPr lang="en-US" sz="1800" dirty="0"/>
                    </a:p>
                  </a:txBody>
                  <a:tcPr marT="45721" marB="45721"/>
                </a:tc>
                <a:tc>
                  <a:txBody>
                    <a:bodyPr/>
                    <a:lstStyle/>
                    <a:p>
                      <a:pPr algn="ctr"/>
                      <a:r>
                        <a:rPr lang="en-US" sz="1800" dirty="0" smtClean="0"/>
                        <a:t>+4%</a:t>
                      </a:r>
                      <a:endParaRPr lang="en-US" sz="1800" dirty="0"/>
                    </a:p>
                  </a:txBody>
                  <a:tcPr marT="45721" marB="45721"/>
                </a:tc>
              </a:tr>
              <a:tr h="640100">
                <a:tc>
                  <a:txBody>
                    <a:bodyPr/>
                    <a:lstStyle/>
                    <a:p>
                      <a:r>
                        <a:rPr lang="en-US" sz="1800" dirty="0" smtClean="0"/>
                        <a:t>In my part of the University, there are well defined processes and standards</a:t>
                      </a:r>
                      <a:endParaRPr lang="en-US" sz="1800" dirty="0"/>
                    </a:p>
                  </a:txBody>
                  <a:tcPr marT="45721" marB="45721"/>
                </a:tc>
                <a:tc>
                  <a:txBody>
                    <a:bodyPr/>
                    <a:lstStyle/>
                    <a:p>
                      <a:pPr algn="ctr"/>
                      <a:r>
                        <a:rPr lang="en-US" sz="1800" dirty="0" smtClean="0"/>
                        <a:t>56%</a:t>
                      </a:r>
                      <a:endParaRPr lang="en-US" sz="1800" dirty="0"/>
                    </a:p>
                  </a:txBody>
                  <a:tcPr marT="45721" marB="45721"/>
                </a:tc>
                <a:tc>
                  <a:txBody>
                    <a:bodyPr/>
                    <a:lstStyle/>
                    <a:p>
                      <a:pPr algn="ctr"/>
                      <a:r>
                        <a:rPr lang="en-US" sz="1800" dirty="0" smtClean="0"/>
                        <a:t>50%</a:t>
                      </a:r>
                      <a:endParaRPr lang="en-US" sz="1800" dirty="0"/>
                    </a:p>
                  </a:txBody>
                  <a:tcPr marT="45721" marB="45721"/>
                </a:tc>
                <a:tc>
                  <a:txBody>
                    <a:bodyPr/>
                    <a:lstStyle/>
                    <a:p>
                      <a:pPr algn="ctr"/>
                      <a:r>
                        <a:rPr lang="en-US" sz="1800" dirty="0" smtClean="0"/>
                        <a:t>54%</a:t>
                      </a:r>
                      <a:endParaRPr lang="en-US" sz="1800" dirty="0"/>
                    </a:p>
                  </a:txBody>
                  <a:tcPr marT="45721" marB="45721"/>
                </a:tc>
                <a:tc>
                  <a:txBody>
                    <a:bodyPr/>
                    <a:lstStyle/>
                    <a:p>
                      <a:pPr algn="ctr"/>
                      <a:r>
                        <a:rPr lang="en-US" sz="1800" dirty="0" smtClean="0"/>
                        <a:t>+4%</a:t>
                      </a:r>
                      <a:endParaRPr lang="en-US" sz="1800" dirty="0"/>
                    </a:p>
                  </a:txBody>
                  <a:tcPr marT="45721" marB="45721"/>
                </a:tc>
              </a:tr>
              <a:tr h="640100">
                <a:tc>
                  <a:txBody>
                    <a:bodyPr/>
                    <a:lstStyle/>
                    <a:p>
                      <a:r>
                        <a:rPr lang="en-US" sz="1800" dirty="0" smtClean="0"/>
                        <a:t>People treat one</a:t>
                      </a:r>
                      <a:r>
                        <a:rPr lang="en-US" sz="1800" baseline="0" dirty="0" smtClean="0"/>
                        <a:t> another with trust and mutual respect</a:t>
                      </a:r>
                      <a:endParaRPr lang="en-US" sz="1800" dirty="0"/>
                    </a:p>
                  </a:txBody>
                  <a:tcPr marT="45721" marB="45721"/>
                </a:tc>
                <a:tc>
                  <a:txBody>
                    <a:bodyPr/>
                    <a:lstStyle/>
                    <a:p>
                      <a:pPr algn="ctr"/>
                      <a:r>
                        <a:rPr lang="en-US" sz="1800" dirty="0" smtClean="0"/>
                        <a:t>38%</a:t>
                      </a:r>
                      <a:endParaRPr lang="en-US" sz="1800" dirty="0"/>
                    </a:p>
                  </a:txBody>
                  <a:tcPr marT="45721" marB="45721"/>
                </a:tc>
                <a:tc>
                  <a:txBody>
                    <a:bodyPr/>
                    <a:lstStyle/>
                    <a:p>
                      <a:pPr algn="ctr"/>
                      <a:r>
                        <a:rPr lang="en-US" sz="1800" dirty="0" smtClean="0"/>
                        <a:t>36%</a:t>
                      </a:r>
                      <a:endParaRPr lang="en-US" sz="1800" dirty="0"/>
                    </a:p>
                  </a:txBody>
                  <a:tcPr marT="45721" marB="45721"/>
                </a:tc>
                <a:tc>
                  <a:txBody>
                    <a:bodyPr/>
                    <a:lstStyle/>
                    <a:p>
                      <a:pPr algn="ctr"/>
                      <a:r>
                        <a:rPr lang="en-US" sz="1800" dirty="0" smtClean="0"/>
                        <a:t>45%</a:t>
                      </a:r>
                      <a:endParaRPr lang="en-US" sz="1800" dirty="0"/>
                    </a:p>
                  </a:txBody>
                  <a:tcPr marT="45721" marB="45721"/>
                </a:tc>
                <a:tc>
                  <a:txBody>
                    <a:bodyPr/>
                    <a:lstStyle/>
                    <a:p>
                      <a:pPr algn="ctr"/>
                      <a:r>
                        <a:rPr lang="en-US" sz="1800" dirty="0" smtClean="0"/>
                        <a:t>+9%</a:t>
                      </a:r>
                      <a:endParaRPr lang="en-US" sz="1800" dirty="0"/>
                    </a:p>
                  </a:txBody>
                  <a:tcPr marT="45721" marB="45721"/>
                </a:tc>
              </a:tr>
              <a:tr h="640100">
                <a:tc>
                  <a:txBody>
                    <a:bodyPr/>
                    <a:lstStyle/>
                    <a:p>
                      <a:r>
                        <a:rPr lang="en-US" sz="1800" dirty="0" smtClean="0"/>
                        <a:t>I feel encouraged to come up with new and better ways of doing things</a:t>
                      </a:r>
                      <a:endParaRPr lang="en-US" sz="1800" dirty="0"/>
                    </a:p>
                  </a:txBody>
                  <a:tcPr marT="45721" marB="45721"/>
                </a:tc>
                <a:tc>
                  <a:txBody>
                    <a:bodyPr/>
                    <a:lstStyle/>
                    <a:p>
                      <a:pPr algn="ctr"/>
                      <a:r>
                        <a:rPr lang="en-US" sz="1800" dirty="0" smtClean="0"/>
                        <a:t>52%</a:t>
                      </a:r>
                      <a:endParaRPr lang="en-US" sz="1800" dirty="0"/>
                    </a:p>
                  </a:txBody>
                  <a:tcPr marT="45721" marB="45721"/>
                </a:tc>
                <a:tc>
                  <a:txBody>
                    <a:bodyPr/>
                    <a:lstStyle/>
                    <a:p>
                      <a:pPr algn="ctr"/>
                      <a:r>
                        <a:rPr lang="en-US" sz="1800" dirty="0" smtClean="0"/>
                        <a:t>50%</a:t>
                      </a:r>
                      <a:endParaRPr lang="en-US" sz="1800" dirty="0"/>
                    </a:p>
                  </a:txBody>
                  <a:tcPr marT="45721" marB="45721"/>
                </a:tc>
                <a:tc>
                  <a:txBody>
                    <a:bodyPr/>
                    <a:lstStyle/>
                    <a:p>
                      <a:pPr algn="ctr"/>
                      <a:r>
                        <a:rPr lang="en-US" sz="1800" dirty="0" smtClean="0"/>
                        <a:t>57%</a:t>
                      </a:r>
                      <a:endParaRPr lang="en-US" sz="1800" dirty="0"/>
                    </a:p>
                  </a:txBody>
                  <a:tcPr marT="45721" marB="45721"/>
                </a:tc>
                <a:tc>
                  <a:txBody>
                    <a:bodyPr/>
                    <a:lstStyle/>
                    <a:p>
                      <a:pPr algn="ctr"/>
                      <a:r>
                        <a:rPr lang="en-US" sz="1800" dirty="0" smtClean="0"/>
                        <a:t>+7%</a:t>
                      </a:r>
                      <a:endParaRPr lang="en-US" sz="1800" dirty="0"/>
                    </a:p>
                  </a:txBody>
                  <a:tcPr marT="45721" marB="45721"/>
                </a:tc>
              </a:tr>
            </a:tbl>
          </a:graphicData>
        </a:graphic>
      </p:graphicFrame>
      <p:sp>
        <p:nvSpPr>
          <p:cNvPr id="20523" name="TextBox 4"/>
          <p:cNvSpPr txBox="1">
            <a:spLocks noChangeArrowheads="1"/>
          </p:cNvSpPr>
          <p:nvPr/>
        </p:nvSpPr>
        <p:spPr bwMode="auto">
          <a:xfrm>
            <a:off x="1143000" y="6553200"/>
            <a:ext cx="3276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50000"/>
              </a:spcBef>
              <a:spcAft>
                <a:spcPct val="0"/>
              </a:spcAft>
              <a:defRPr sz="1600">
                <a:solidFill>
                  <a:schemeClr val="tx1"/>
                </a:solidFill>
                <a:latin typeface="Arial" charset="0"/>
              </a:defRPr>
            </a:lvl6pPr>
            <a:lvl7pPr marL="2971800" indent="-228600" algn="ctr" eaLnBrk="0" fontAlgn="base" hangingPunct="0">
              <a:spcBef>
                <a:spcPct val="50000"/>
              </a:spcBef>
              <a:spcAft>
                <a:spcPct val="0"/>
              </a:spcAft>
              <a:defRPr sz="1600">
                <a:solidFill>
                  <a:schemeClr val="tx1"/>
                </a:solidFill>
                <a:latin typeface="Arial" charset="0"/>
              </a:defRPr>
            </a:lvl7pPr>
            <a:lvl8pPr marL="3429000" indent="-228600" algn="ctr" eaLnBrk="0" fontAlgn="base" hangingPunct="0">
              <a:spcBef>
                <a:spcPct val="50000"/>
              </a:spcBef>
              <a:spcAft>
                <a:spcPct val="0"/>
              </a:spcAft>
              <a:defRPr sz="1600">
                <a:solidFill>
                  <a:schemeClr val="tx1"/>
                </a:solidFill>
                <a:latin typeface="Arial" charset="0"/>
              </a:defRPr>
            </a:lvl8pPr>
            <a:lvl9pPr marL="3886200" indent="-228600" algn="ctr" eaLnBrk="0" fontAlgn="base" hangingPunct="0">
              <a:spcBef>
                <a:spcPct val="50000"/>
              </a:spcBef>
              <a:spcAft>
                <a:spcPct val="0"/>
              </a:spcAft>
              <a:defRPr sz="1600">
                <a:solidFill>
                  <a:schemeClr val="tx1"/>
                </a:solidFill>
                <a:latin typeface="Arial" charset="0"/>
              </a:defRPr>
            </a:lvl9pPr>
          </a:lstStyle>
          <a:p>
            <a:pPr algn="l"/>
            <a:r>
              <a:rPr lang="en-US"/>
              <a:t>*Percent Favourable</a:t>
            </a:r>
          </a:p>
        </p:txBody>
      </p:sp>
    </p:spTree>
    <p:extLst>
      <p:ext uri="{BB962C8B-B14F-4D97-AF65-F5344CB8AC3E}">
        <p14:creationId xmlns:p14="http://schemas.microsoft.com/office/powerpoint/2010/main" val="177362455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p:spPr>
        <p:txBody>
          <a:bodyPr/>
          <a:lstStyle/>
          <a:p>
            <a:r>
              <a:rPr lang="en-US" smtClean="0"/>
              <a:t>Atmosphere of Cooperation</a:t>
            </a:r>
          </a:p>
        </p:txBody>
      </p:sp>
      <p:graphicFrame>
        <p:nvGraphicFramePr>
          <p:cNvPr id="4" name="Table 3"/>
          <p:cNvGraphicFramePr>
            <a:graphicFrameLocks noGrp="1"/>
          </p:cNvGraphicFramePr>
          <p:nvPr>
            <p:extLst>
              <p:ext uri="{D42A27DB-BD31-4B8C-83A1-F6EECF244321}">
                <p14:modId xmlns:p14="http://schemas.microsoft.com/office/powerpoint/2010/main" val="440467912"/>
              </p:ext>
            </p:extLst>
          </p:nvPr>
        </p:nvGraphicFramePr>
        <p:xfrm>
          <a:off x="914396" y="1676400"/>
          <a:ext cx="8229604" cy="4267202"/>
        </p:xfrm>
        <a:graphic>
          <a:graphicData uri="http://schemas.openxmlformats.org/drawingml/2006/table">
            <a:tbl>
              <a:tblPr firstRow="1" bandRow="1">
                <a:tableStyleId>{1E171933-4619-4E11-9A3F-F7608DF75F80}</a:tableStyleId>
              </a:tblPr>
              <a:tblGrid>
                <a:gridCol w="3766088"/>
                <a:gridCol w="1115879"/>
                <a:gridCol w="1115879"/>
                <a:gridCol w="1115879"/>
                <a:gridCol w="1115879"/>
              </a:tblGrid>
              <a:tr h="600429">
                <a:tc>
                  <a:txBody>
                    <a:bodyPr/>
                    <a:lstStyle/>
                    <a:p>
                      <a:pPr algn="ctr"/>
                      <a:r>
                        <a:rPr lang="en-US" sz="1800" dirty="0" smtClean="0"/>
                        <a:t>Item</a:t>
                      </a:r>
                      <a:endParaRPr lang="en-US" sz="1800" dirty="0"/>
                    </a:p>
                  </a:txBody>
                  <a:tcPr marT="45709" marB="45709"/>
                </a:tc>
                <a:tc>
                  <a:txBody>
                    <a:bodyPr/>
                    <a:lstStyle/>
                    <a:p>
                      <a:pPr algn="ctr"/>
                      <a:r>
                        <a:rPr lang="en-US" sz="1800" dirty="0" smtClean="0"/>
                        <a:t>2010</a:t>
                      </a:r>
                      <a:endParaRPr lang="en-US" sz="1800" dirty="0"/>
                    </a:p>
                  </a:txBody>
                  <a:tcPr marT="45709" marB="45709"/>
                </a:tc>
                <a:tc>
                  <a:txBody>
                    <a:bodyPr/>
                    <a:lstStyle/>
                    <a:p>
                      <a:pPr algn="ctr"/>
                      <a:r>
                        <a:rPr lang="en-US" sz="1800" dirty="0" smtClean="0"/>
                        <a:t>2011</a:t>
                      </a:r>
                      <a:endParaRPr lang="en-US" sz="1800" dirty="0"/>
                    </a:p>
                  </a:txBody>
                  <a:tcPr marT="45709" marB="45709"/>
                </a:tc>
                <a:tc>
                  <a:txBody>
                    <a:bodyPr/>
                    <a:lstStyle/>
                    <a:p>
                      <a:pPr algn="ctr"/>
                      <a:r>
                        <a:rPr lang="en-US" sz="1800" dirty="0" smtClean="0"/>
                        <a:t>2013</a:t>
                      </a:r>
                      <a:endParaRPr lang="en-US" sz="1800" dirty="0"/>
                    </a:p>
                  </a:txBody>
                  <a:tcPr marT="45709" marB="45709"/>
                </a:tc>
                <a:tc>
                  <a:txBody>
                    <a:bodyPr/>
                    <a:lstStyle/>
                    <a:p>
                      <a:pPr algn="ctr"/>
                      <a:r>
                        <a:rPr lang="en-US" sz="1800" dirty="0" smtClean="0"/>
                        <a:t>Diff</a:t>
                      </a:r>
                      <a:endParaRPr lang="en-US" sz="1800" dirty="0"/>
                    </a:p>
                  </a:txBody>
                  <a:tcPr marT="45709" marB="45709"/>
                </a:tc>
              </a:tr>
              <a:tr h="692398">
                <a:tc>
                  <a:txBody>
                    <a:bodyPr/>
                    <a:lstStyle/>
                    <a:p>
                      <a:r>
                        <a:rPr lang="en-US" sz="1800" dirty="0" smtClean="0"/>
                        <a:t>There is a free exchange of opinions and ideas</a:t>
                      </a:r>
                      <a:endParaRPr lang="en-US" sz="1800" dirty="0"/>
                    </a:p>
                  </a:txBody>
                  <a:tcPr marT="45709" marB="45709"/>
                </a:tc>
                <a:tc>
                  <a:txBody>
                    <a:bodyPr/>
                    <a:lstStyle/>
                    <a:p>
                      <a:pPr algn="ctr"/>
                      <a:r>
                        <a:rPr lang="en-US" sz="1800" dirty="0" smtClean="0"/>
                        <a:t>38%</a:t>
                      </a:r>
                      <a:endParaRPr lang="en-US" sz="1800" dirty="0"/>
                    </a:p>
                  </a:txBody>
                  <a:tcPr marT="45709" marB="45709"/>
                </a:tc>
                <a:tc>
                  <a:txBody>
                    <a:bodyPr/>
                    <a:lstStyle/>
                    <a:p>
                      <a:pPr algn="ctr"/>
                      <a:r>
                        <a:rPr lang="en-US" sz="1800" dirty="0" smtClean="0"/>
                        <a:t>35%</a:t>
                      </a:r>
                      <a:endParaRPr lang="en-US" sz="1800" dirty="0"/>
                    </a:p>
                  </a:txBody>
                  <a:tcPr marT="45709" marB="45709"/>
                </a:tc>
                <a:tc>
                  <a:txBody>
                    <a:bodyPr/>
                    <a:lstStyle/>
                    <a:p>
                      <a:pPr algn="ctr"/>
                      <a:r>
                        <a:rPr lang="en-US" sz="1800" dirty="0" smtClean="0"/>
                        <a:t>41%</a:t>
                      </a:r>
                      <a:endParaRPr lang="en-US" sz="1800" dirty="0"/>
                    </a:p>
                  </a:txBody>
                  <a:tcPr marT="45709" marB="45709"/>
                </a:tc>
                <a:tc>
                  <a:txBody>
                    <a:bodyPr/>
                    <a:lstStyle/>
                    <a:p>
                      <a:pPr algn="ctr"/>
                      <a:r>
                        <a:rPr lang="en-US" sz="1800" dirty="0" smtClean="0"/>
                        <a:t>+6%</a:t>
                      </a:r>
                      <a:endParaRPr lang="en-US" sz="1800" dirty="0"/>
                    </a:p>
                  </a:txBody>
                  <a:tcPr marT="45709" marB="45709"/>
                </a:tc>
              </a:tr>
              <a:tr h="692398">
                <a:tc>
                  <a:txBody>
                    <a:bodyPr/>
                    <a:lstStyle/>
                    <a:p>
                      <a:r>
                        <a:rPr lang="en-US" sz="1800" dirty="0" smtClean="0"/>
                        <a:t>Satisfaction with involvement in decisions that affect your work</a:t>
                      </a:r>
                      <a:endParaRPr lang="en-US" sz="1800" dirty="0"/>
                    </a:p>
                  </a:txBody>
                  <a:tcPr marT="45709" marB="45709"/>
                </a:tc>
                <a:tc>
                  <a:txBody>
                    <a:bodyPr/>
                    <a:lstStyle/>
                    <a:p>
                      <a:pPr algn="ctr"/>
                      <a:r>
                        <a:rPr lang="en-US" sz="1800" dirty="0" smtClean="0"/>
                        <a:t>47%</a:t>
                      </a:r>
                      <a:endParaRPr lang="en-US" sz="1800" dirty="0"/>
                    </a:p>
                  </a:txBody>
                  <a:tcPr marT="45709" marB="45709"/>
                </a:tc>
                <a:tc>
                  <a:txBody>
                    <a:bodyPr/>
                    <a:lstStyle/>
                    <a:p>
                      <a:pPr algn="ctr"/>
                      <a:r>
                        <a:rPr lang="en-US" sz="1800" dirty="0" smtClean="0"/>
                        <a:t>44%</a:t>
                      </a:r>
                      <a:endParaRPr lang="en-US" sz="1800" dirty="0"/>
                    </a:p>
                  </a:txBody>
                  <a:tcPr marT="45709" marB="45709"/>
                </a:tc>
                <a:tc>
                  <a:txBody>
                    <a:bodyPr/>
                    <a:lstStyle/>
                    <a:p>
                      <a:pPr algn="ctr"/>
                      <a:r>
                        <a:rPr lang="en-US" sz="1800" dirty="0" smtClean="0"/>
                        <a:t>53%</a:t>
                      </a:r>
                      <a:endParaRPr lang="en-US" sz="1800" dirty="0"/>
                    </a:p>
                  </a:txBody>
                  <a:tcPr marT="45709" marB="45709"/>
                </a:tc>
                <a:tc>
                  <a:txBody>
                    <a:bodyPr/>
                    <a:lstStyle/>
                    <a:p>
                      <a:pPr algn="ctr"/>
                      <a:r>
                        <a:rPr lang="en-US" sz="1800" dirty="0" smtClean="0"/>
                        <a:t>+9%</a:t>
                      </a:r>
                      <a:endParaRPr lang="en-US" sz="1800" dirty="0"/>
                    </a:p>
                  </a:txBody>
                  <a:tcPr marT="45709" marB="45709"/>
                </a:tc>
              </a:tr>
              <a:tr h="989150">
                <a:tc>
                  <a:txBody>
                    <a:bodyPr/>
                    <a:lstStyle/>
                    <a:p>
                      <a:r>
                        <a:rPr lang="en-US" sz="1800" dirty="0" smtClean="0"/>
                        <a:t>Satisfaction with cooperation</a:t>
                      </a:r>
                      <a:r>
                        <a:rPr lang="en-US" sz="1800" baseline="0" dirty="0" smtClean="0"/>
                        <a:t> between your department and other depts</a:t>
                      </a:r>
                      <a:endParaRPr lang="en-US" sz="1800" dirty="0"/>
                    </a:p>
                  </a:txBody>
                  <a:tcPr marT="45709" marB="45709"/>
                </a:tc>
                <a:tc>
                  <a:txBody>
                    <a:bodyPr/>
                    <a:lstStyle/>
                    <a:p>
                      <a:pPr algn="ctr"/>
                      <a:r>
                        <a:rPr lang="en-US" sz="1800" dirty="0" smtClean="0"/>
                        <a:t>40%</a:t>
                      </a:r>
                      <a:endParaRPr lang="en-US" sz="1800" dirty="0"/>
                    </a:p>
                  </a:txBody>
                  <a:tcPr marT="45709" marB="45709"/>
                </a:tc>
                <a:tc>
                  <a:txBody>
                    <a:bodyPr/>
                    <a:lstStyle/>
                    <a:p>
                      <a:pPr algn="ctr"/>
                      <a:r>
                        <a:rPr lang="en-US" sz="1800" dirty="0" smtClean="0"/>
                        <a:t>38%</a:t>
                      </a:r>
                      <a:endParaRPr lang="en-US" sz="1800" dirty="0"/>
                    </a:p>
                  </a:txBody>
                  <a:tcPr marT="45709" marB="45709"/>
                </a:tc>
                <a:tc>
                  <a:txBody>
                    <a:bodyPr/>
                    <a:lstStyle/>
                    <a:p>
                      <a:pPr algn="ctr"/>
                      <a:r>
                        <a:rPr lang="en-US" sz="1800" dirty="0" smtClean="0"/>
                        <a:t>42%</a:t>
                      </a:r>
                      <a:endParaRPr lang="en-US" sz="1800" dirty="0"/>
                    </a:p>
                  </a:txBody>
                  <a:tcPr marT="45709" marB="45709"/>
                </a:tc>
                <a:tc>
                  <a:txBody>
                    <a:bodyPr/>
                    <a:lstStyle/>
                    <a:p>
                      <a:pPr algn="ctr"/>
                      <a:r>
                        <a:rPr lang="en-US" sz="1800" dirty="0" smtClean="0"/>
                        <a:t>+4%</a:t>
                      </a:r>
                      <a:endParaRPr lang="en-US" sz="1800" dirty="0"/>
                    </a:p>
                  </a:txBody>
                  <a:tcPr marT="45709" marB="45709"/>
                </a:tc>
              </a:tr>
              <a:tr h="692398">
                <a:tc>
                  <a:txBody>
                    <a:bodyPr/>
                    <a:lstStyle/>
                    <a:p>
                      <a:r>
                        <a:rPr lang="en-US" sz="1800" dirty="0" smtClean="0"/>
                        <a:t>I am proud of my team’s accomplishments</a:t>
                      </a:r>
                      <a:endParaRPr lang="en-US" sz="1800" dirty="0"/>
                    </a:p>
                  </a:txBody>
                  <a:tcPr marT="45709" marB="45709"/>
                </a:tc>
                <a:tc>
                  <a:txBody>
                    <a:bodyPr/>
                    <a:lstStyle/>
                    <a:p>
                      <a:pPr algn="ctr"/>
                      <a:r>
                        <a:rPr lang="en-US" sz="1800" dirty="0" smtClean="0"/>
                        <a:t>79%</a:t>
                      </a:r>
                      <a:endParaRPr lang="en-US" sz="1800" dirty="0"/>
                    </a:p>
                  </a:txBody>
                  <a:tcPr marT="45709" marB="45709"/>
                </a:tc>
                <a:tc>
                  <a:txBody>
                    <a:bodyPr/>
                    <a:lstStyle/>
                    <a:p>
                      <a:pPr algn="ctr"/>
                      <a:r>
                        <a:rPr lang="en-US" sz="1800" dirty="0" smtClean="0"/>
                        <a:t>73%</a:t>
                      </a:r>
                      <a:endParaRPr lang="en-US" sz="1800" dirty="0"/>
                    </a:p>
                  </a:txBody>
                  <a:tcPr marT="45709" marB="45709"/>
                </a:tc>
                <a:tc>
                  <a:txBody>
                    <a:bodyPr/>
                    <a:lstStyle/>
                    <a:p>
                      <a:pPr algn="ctr"/>
                      <a:r>
                        <a:rPr lang="en-US" sz="1800" dirty="0" smtClean="0"/>
                        <a:t>78%</a:t>
                      </a:r>
                      <a:endParaRPr lang="en-US" sz="1800" dirty="0"/>
                    </a:p>
                  </a:txBody>
                  <a:tcPr marT="45709" marB="45709"/>
                </a:tc>
                <a:tc>
                  <a:txBody>
                    <a:bodyPr/>
                    <a:lstStyle/>
                    <a:p>
                      <a:pPr algn="ctr"/>
                      <a:r>
                        <a:rPr lang="en-US" sz="1800" dirty="0" smtClean="0"/>
                        <a:t>+5%</a:t>
                      </a:r>
                      <a:endParaRPr lang="en-US" sz="1800" dirty="0"/>
                    </a:p>
                  </a:txBody>
                  <a:tcPr marT="45709" marB="45709"/>
                </a:tc>
              </a:tr>
              <a:tr h="600429">
                <a:tc>
                  <a:txBody>
                    <a:bodyPr/>
                    <a:lstStyle/>
                    <a:p>
                      <a:r>
                        <a:rPr lang="en-US" sz="1800" dirty="0" smtClean="0"/>
                        <a:t>I am proud to work here</a:t>
                      </a:r>
                      <a:endParaRPr lang="en-US" sz="1800" dirty="0"/>
                    </a:p>
                  </a:txBody>
                  <a:tcPr marT="45709" marB="45709"/>
                </a:tc>
                <a:tc>
                  <a:txBody>
                    <a:bodyPr/>
                    <a:lstStyle/>
                    <a:p>
                      <a:pPr algn="ctr"/>
                      <a:r>
                        <a:rPr lang="en-US" sz="1800" dirty="0" smtClean="0"/>
                        <a:t>59%</a:t>
                      </a:r>
                      <a:endParaRPr lang="en-US" sz="1800" dirty="0"/>
                    </a:p>
                  </a:txBody>
                  <a:tcPr marT="45709" marB="45709"/>
                </a:tc>
                <a:tc>
                  <a:txBody>
                    <a:bodyPr/>
                    <a:lstStyle/>
                    <a:p>
                      <a:pPr algn="ctr"/>
                      <a:r>
                        <a:rPr lang="en-US" sz="1800" dirty="0" smtClean="0"/>
                        <a:t>56%</a:t>
                      </a:r>
                      <a:endParaRPr lang="en-US" sz="1800" dirty="0"/>
                    </a:p>
                  </a:txBody>
                  <a:tcPr marT="45709" marB="45709"/>
                </a:tc>
                <a:tc>
                  <a:txBody>
                    <a:bodyPr/>
                    <a:lstStyle/>
                    <a:p>
                      <a:pPr algn="ctr"/>
                      <a:r>
                        <a:rPr lang="en-US" sz="1800" dirty="0" smtClean="0"/>
                        <a:t>65%</a:t>
                      </a:r>
                      <a:endParaRPr lang="en-US" sz="1800" dirty="0"/>
                    </a:p>
                  </a:txBody>
                  <a:tcPr marT="45709" marB="45709"/>
                </a:tc>
                <a:tc>
                  <a:txBody>
                    <a:bodyPr/>
                    <a:lstStyle/>
                    <a:p>
                      <a:pPr algn="ctr"/>
                      <a:r>
                        <a:rPr lang="en-US" sz="1800" dirty="0" smtClean="0"/>
                        <a:t>+9%</a:t>
                      </a:r>
                      <a:endParaRPr lang="en-US" sz="1800" dirty="0"/>
                    </a:p>
                  </a:txBody>
                  <a:tcPr marT="45709" marB="45709"/>
                </a:tc>
              </a:tr>
            </a:tbl>
          </a:graphicData>
        </a:graphic>
      </p:graphicFrame>
      <p:sp>
        <p:nvSpPr>
          <p:cNvPr id="21542" name="TextBox 4"/>
          <p:cNvSpPr txBox="1">
            <a:spLocks noChangeArrowheads="1"/>
          </p:cNvSpPr>
          <p:nvPr/>
        </p:nvSpPr>
        <p:spPr bwMode="auto">
          <a:xfrm>
            <a:off x="1143000" y="6553200"/>
            <a:ext cx="3276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50000"/>
              </a:spcBef>
              <a:spcAft>
                <a:spcPct val="0"/>
              </a:spcAft>
              <a:defRPr sz="1600">
                <a:solidFill>
                  <a:schemeClr val="tx1"/>
                </a:solidFill>
                <a:latin typeface="Arial" charset="0"/>
              </a:defRPr>
            </a:lvl6pPr>
            <a:lvl7pPr marL="2971800" indent="-228600" algn="ctr" eaLnBrk="0" fontAlgn="base" hangingPunct="0">
              <a:spcBef>
                <a:spcPct val="50000"/>
              </a:spcBef>
              <a:spcAft>
                <a:spcPct val="0"/>
              </a:spcAft>
              <a:defRPr sz="1600">
                <a:solidFill>
                  <a:schemeClr val="tx1"/>
                </a:solidFill>
                <a:latin typeface="Arial" charset="0"/>
              </a:defRPr>
            </a:lvl7pPr>
            <a:lvl8pPr marL="3429000" indent="-228600" algn="ctr" eaLnBrk="0" fontAlgn="base" hangingPunct="0">
              <a:spcBef>
                <a:spcPct val="50000"/>
              </a:spcBef>
              <a:spcAft>
                <a:spcPct val="0"/>
              </a:spcAft>
              <a:defRPr sz="1600">
                <a:solidFill>
                  <a:schemeClr val="tx1"/>
                </a:solidFill>
                <a:latin typeface="Arial" charset="0"/>
              </a:defRPr>
            </a:lvl8pPr>
            <a:lvl9pPr marL="3886200" indent="-228600" algn="ctr" eaLnBrk="0" fontAlgn="base" hangingPunct="0">
              <a:spcBef>
                <a:spcPct val="50000"/>
              </a:spcBef>
              <a:spcAft>
                <a:spcPct val="0"/>
              </a:spcAft>
              <a:defRPr sz="1600">
                <a:solidFill>
                  <a:schemeClr val="tx1"/>
                </a:solidFill>
                <a:latin typeface="Arial" charset="0"/>
              </a:defRPr>
            </a:lvl9pPr>
          </a:lstStyle>
          <a:p>
            <a:pPr algn="l"/>
            <a:r>
              <a:rPr lang="en-US"/>
              <a:t>*Percent Favourable</a:t>
            </a:r>
          </a:p>
        </p:txBody>
      </p:sp>
    </p:spTree>
    <p:extLst>
      <p:ext uri="{BB962C8B-B14F-4D97-AF65-F5344CB8AC3E}">
        <p14:creationId xmlns:p14="http://schemas.microsoft.com/office/powerpoint/2010/main" val="100134053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p:spPr>
        <p:txBody>
          <a:bodyPr/>
          <a:lstStyle/>
          <a:p>
            <a:r>
              <a:rPr lang="en-US" smtClean="0"/>
              <a:t>Equity</a:t>
            </a:r>
          </a:p>
        </p:txBody>
      </p:sp>
      <p:sp>
        <p:nvSpPr>
          <p:cNvPr id="22531" name="Rectangle 3"/>
          <p:cNvSpPr>
            <a:spLocks noGrp="1" noChangeArrowheads="1"/>
          </p:cNvSpPr>
          <p:nvPr>
            <p:ph type="body" idx="1"/>
          </p:nvPr>
        </p:nvSpPr>
        <p:spPr>
          <a:xfrm>
            <a:off x="457200" y="1371600"/>
            <a:ext cx="8915400" cy="6229350"/>
          </a:xfrm>
          <a:noFill/>
        </p:spPr>
        <p:txBody>
          <a:bodyPr/>
          <a:lstStyle/>
          <a:p>
            <a:pPr lvl="2">
              <a:tabLst>
                <a:tab pos="457200" algn="l"/>
                <a:tab pos="1655763" algn="l"/>
                <a:tab pos="1714500" algn="l"/>
                <a:tab pos="5029200" algn="l"/>
              </a:tabLst>
            </a:pPr>
            <a:r>
              <a:rPr lang="en-US" altLang="en-US" sz="2400" b="1" i="1" dirty="0"/>
              <a:t>Due to item changes, this dimension is not completely comparable to 2011 results, however the dimension did increase by 11% to 59% </a:t>
            </a:r>
            <a:r>
              <a:rPr lang="en-US" altLang="en-US" sz="2400" b="1" i="1" dirty="0" err="1"/>
              <a:t>favourable</a:t>
            </a:r>
            <a:endParaRPr lang="en-US" altLang="en-US" sz="2400" b="1" i="1" dirty="0"/>
          </a:p>
          <a:p>
            <a:pPr lvl="2">
              <a:tabLst>
                <a:tab pos="457200" algn="l"/>
                <a:tab pos="1655763" algn="l"/>
                <a:tab pos="1714500" algn="l"/>
                <a:tab pos="5029200" algn="l"/>
              </a:tabLst>
            </a:pPr>
            <a:r>
              <a:rPr lang="en-US" altLang="en-US" sz="2400" b="1" i="1" dirty="0" smtClean="0"/>
              <a:t>Significant </a:t>
            </a:r>
            <a:r>
              <a:rPr lang="en-US" altLang="en-US" sz="2400" b="1" i="1" dirty="0"/>
              <a:t>increases around performance evaluation:</a:t>
            </a:r>
          </a:p>
          <a:p>
            <a:pPr lvl="3">
              <a:tabLst>
                <a:tab pos="457200" algn="l"/>
                <a:tab pos="1655763" algn="l"/>
                <a:tab pos="1714500" algn="l"/>
                <a:tab pos="5029200" algn="l"/>
              </a:tabLst>
            </a:pPr>
            <a:r>
              <a:rPr lang="en-US" altLang="en-US" sz="2400" b="1" i="1" dirty="0"/>
              <a:t>I understand how my performance is </a:t>
            </a:r>
            <a:r>
              <a:rPr lang="en-US" altLang="en-US" sz="2400" b="1" i="1" dirty="0" smtClean="0"/>
              <a:t>evaluated, up 12% </a:t>
            </a:r>
            <a:r>
              <a:rPr lang="en-US" altLang="en-US" sz="2400" b="1" i="1" dirty="0"/>
              <a:t>(63% </a:t>
            </a:r>
            <a:r>
              <a:rPr lang="en-US" altLang="en-US" sz="2400" b="1" i="1" dirty="0" err="1"/>
              <a:t>fav</a:t>
            </a:r>
            <a:r>
              <a:rPr lang="en-US" altLang="en-US" sz="2400" b="1" i="1" dirty="0"/>
              <a:t>)</a:t>
            </a:r>
          </a:p>
          <a:p>
            <a:pPr lvl="3">
              <a:tabLst>
                <a:tab pos="457200" algn="l"/>
                <a:tab pos="1655763" algn="l"/>
                <a:tab pos="1714500" algn="l"/>
                <a:tab pos="5029200" algn="l"/>
              </a:tabLst>
            </a:pPr>
            <a:r>
              <a:rPr lang="en-US" altLang="en-US" sz="2400" b="1" i="1" dirty="0"/>
              <a:t>Fairness of </a:t>
            </a:r>
            <a:r>
              <a:rPr lang="en-US" altLang="en-US" sz="2400" b="1" i="1" dirty="0" smtClean="0"/>
              <a:t>evaluation, up 13% </a:t>
            </a:r>
            <a:r>
              <a:rPr lang="en-US" altLang="en-US" sz="2400" b="1" i="1" dirty="0"/>
              <a:t>(69% </a:t>
            </a:r>
            <a:r>
              <a:rPr lang="en-US" altLang="en-US" sz="2400" b="1" i="1" dirty="0" err="1"/>
              <a:t>fav</a:t>
            </a:r>
            <a:r>
              <a:rPr lang="en-US" altLang="en-US" sz="2400" b="1" i="1" dirty="0"/>
              <a:t>)</a:t>
            </a:r>
          </a:p>
          <a:p>
            <a:pPr lvl="2">
              <a:tabLst>
                <a:tab pos="457200" algn="l"/>
                <a:tab pos="1655763" algn="l"/>
                <a:tab pos="1714500" algn="l"/>
                <a:tab pos="5029200" algn="l"/>
              </a:tabLst>
            </a:pPr>
            <a:r>
              <a:rPr lang="en-US" altLang="en-US" sz="2400" b="1" i="1" dirty="0"/>
              <a:t>Slight decline in perceptions of fair </a:t>
            </a:r>
            <a:r>
              <a:rPr lang="en-US" altLang="en-US" sz="2400" b="1" i="1" dirty="0" smtClean="0"/>
              <a:t>pay, down 2%      </a:t>
            </a:r>
            <a:r>
              <a:rPr lang="en-US" altLang="en-US" sz="2400" b="1" i="1" dirty="0"/>
              <a:t>(54% </a:t>
            </a:r>
            <a:r>
              <a:rPr lang="en-US" altLang="en-US" sz="2400" b="1" i="1" dirty="0" err="1"/>
              <a:t>fav</a:t>
            </a:r>
            <a:r>
              <a:rPr lang="en-US" altLang="en-US" sz="2400" b="1" i="1" dirty="0" smtClean="0"/>
              <a:t>)</a:t>
            </a:r>
            <a:endParaRPr lang="en-US" altLang="en-US" sz="2400" b="1" i="1"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p:spPr>
        <p:txBody>
          <a:bodyPr/>
          <a:lstStyle/>
          <a:p>
            <a:r>
              <a:rPr lang="en-US" smtClean="0"/>
              <a:t>Equity</a:t>
            </a:r>
          </a:p>
        </p:txBody>
      </p:sp>
      <p:graphicFrame>
        <p:nvGraphicFramePr>
          <p:cNvPr id="4" name="Table 3"/>
          <p:cNvGraphicFramePr>
            <a:graphicFrameLocks noGrp="1"/>
          </p:cNvGraphicFramePr>
          <p:nvPr>
            <p:extLst>
              <p:ext uri="{D42A27DB-BD31-4B8C-83A1-F6EECF244321}">
                <p14:modId xmlns:p14="http://schemas.microsoft.com/office/powerpoint/2010/main" val="662874922"/>
              </p:ext>
            </p:extLst>
          </p:nvPr>
        </p:nvGraphicFramePr>
        <p:xfrm>
          <a:off x="1143000" y="1447800"/>
          <a:ext cx="7696201" cy="4800598"/>
        </p:xfrm>
        <a:graphic>
          <a:graphicData uri="http://schemas.openxmlformats.org/drawingml/2006/table">
            <a:tbl>
              <a:tblPr firstRow="1" bandRow="1">
                <a:tableStyleId>{1E171933-4619-4E11-9A3F-F7608DF75F80}</a:tableStyleId>
              </a:tblPr>
              <a:tblGrid>
                <a:gridCol w="3521989"/>
                <a:gridCol w="1043553"/>
                <a:gridCol w="1043553"/>
                <a:gridCol w="1043553"/>
                <a:gridCol w="1043553"/>
              </a:tblGrid>
              <a:tr h="570624">
                <a:tc>
                  <a:txBody>
                    <a:bodyPr/>
                    <a:lstStyle/>
                    <a:p>
                      <a:pPr algn="ctr"/>
                      <a:r>
                        <a:rPr lang="en-US" sz="1800" dirty="0" smtClean="0"/>
                        <a:t>Item</a:t>
                      </a:r>
                      <a:endParaRPr lang="en-US" sz="1800" dirty="0"/>
                    </a:p>
                  </a:txBody>
                  <a:tcPr marT="45715" marB="45715"/>
                </a:tc>
                <a:tc>
                  <a:txBody>
                    <a:bodyPr/>
                    <a:lstStyle/>
                    <a:p>
                      <a:pPr algn="ctr"/>
                      <a:r>
                        <a:rPr lang="en-US" sz="1800" dirty="0" smtClean="0"/>
                        <a:t>2010</a:t>
                      </a:r>
                      <a:endParaRPr lang="en-US" sz="1800" dirty="0"/>
                    </a:p>
                  </a:txBody>
                  <a:tcPr marT="45715" marB="45715"/>
                </a:tc>
                <a:tc>
                  <a:txBody>
                    <a:bodyPr/>
                    <a:lstStyle/>
                    <a:p>
                      <a:pPr algn="ctr"/>
                      <a:r>
                        <a:rPr lang="en-US" sz="1800" dirty="0" smtClean="0"/>
                        <a:t>2011</a:t>
                      </a:r>
                      <a:endParaRPr lang="en-US" sz="1800" dirty="0"/>
                    </a:p>
                  </a:txBody>
                  <a:tcPr marT="45715" marB="45715"/>
                </a:tc>
                <a:tc>
                  <a:txBody>
                    <a:bodyPr/>
                    <a:lstStyle/>
                    <a:p>
                      <a:pPr algn="ctr"/>
                      <a:r>
                        <a:rPr lang="en-US" sz="1800" dirty="0" smtClean="0"/>
                        <a:t>2013</a:t>
                      </a:r>
                      <a:endParaRPr lang="en-US" sz="1800" dirty="0"/>
                    </a:p>
                  </a:txBody>
                  <a:tcPr marT="45715" marB="45715"/>
                </a:tc>
                <a:tc>
                  <a:txBody>
                    <a:bodyPr/>
                    <a:lstStyle/>
                    <a:p>
                      <a:pPr algn="ctr"/>
                      <a:r>
                        <a:rPr lang="en-US" sz="1800" dirty="0" smtClean="0"/>
                        <a:t>Diff</a:t>
                      </a:r>
                      <a:endParaRPr lang="en-US" sz="1800" dirty="0"/>
                    </a:p>
                  </a:txBody>
                  <a:tcPr marT="45715" marB="45715"/>
                </a:tc>
              </a:tr>
              <a:tr h="939949">
                <a:tc>
                  <a:txBody>
                    <a:bodyPr/>
                    <a:lstStyle/>
                    <a:p>
                      <a:r>
                        <a:rPr lang="en-US" sz="1800" dirty="0" smtClean="0"/>
                        <a:t>My immediate manager</a:t>
                      </a:r>
                      <a:r>
                        <a:rPr lang="en-US" sz="1800" baseline="0" dirty="0" smtClean="0"/>
                        <a:t> is considerate of my need for work/life balance</a:t>
                      </a:r>
                      <a:endParaRPr lang="en-US" sz="1800" dirty="0"/>
                    </a:p>
                  </a:txBody>
                  <a:tcPr marT="45715" marB="45715"/>
                </a:tc>
                <a:tc>
                  <a:txBody>
                    <a:bodyPr/>
                    <a:lstStyle/>
                    <a:p>
                      <a:pPr algn="ctr"/>
                      <a:r>
                        <a:rPr lang="en-US" sz="1800" dirty="0" smtClean="0"/>
                        <a:t>80%</a:t>
                      </a:r>
                      <a:endParaRPr lang="en-US" sz="1800" dirty="0"/>
                    </a:p>
                  </a:txBody>
                  <a:tcPr marT="45715" marB="45715"/>
                </a:tc>
                <a:tc>
                  <a:txBody>
                    <a:bodyPr/>
                    <a:lstStyle/>
                    <a:p>
                      <a:pPr algn="ctr"/>
                      <a:r>
                        <a:rPr lang="en-US" sz="1800" dirty="0" smtClean="0"/>
                        <a:t>77%</a:t>
                      </a:r>
                      <a:endParaRPr lang="en-US" sz="1800" dirty="0"/>
                    </a:p>
                  </a:txBody>
                  <a:tcPr marT="45715" marB="45715"/>
                </a:tc>
                <a:tc>
                  <a:txBody>
                    <a:bodyPr/>
                    <a:lstStyle/>
                    <a:p>
                      <a:pPr algn="ctr"/>
                      <a:r>
                        <a:rPr lang="en-US" sz="1800" dirty="0" smtClean="0"/>
                        <a:t>83%</a:t>
                      </a:r>
                      <a:endParaRPr lang="en-US" sz="1800" dirty="0"/>
                    </a:p>
                  </a:txBody>
                  <a:tcPr marT="45715" marB="45715"/>
                </a:tc>
                <a:tc>
                  <a:txBody>
                    <a:bodyPr/>
                    <a:lstStyle/>
                    <a:p>
                      <a:pPr algn="ctr"/>
                      <a:r>
                        <a:rPr lang="en-US" sz="1800" dirty="0" smtClean="0"/>
                        <a:t>+6%</a:t>
                      </a:r>
                      <a:endParaRPr lang="en-US" sz="1800" dirty="0"/>
                    </a:p>
                  </a:txBody>
                  <a:tcPr marT="45715" marB="45715"/>
                </a:tc>
              </a:tr>
              <a:tr h="658005">
                <a:tc>
                  <a:txBody>
                    <a:bodyPr/>
                    <a:lstStyle/>
                    <a:p>
                      <a:r>
                        <a:rPr lang="en-US" sz="1800" dirty="0" smtClean="0"/>
                        <a:t>I am confident that my manager treats me fairly</a:t>
                      </a:r>
                      <a:endParaRPr lang="en-US" sz="1800" dirty="0"/>
                    </a:p>
                  </a:txBody>
                  <a:tcPr marT="45715" marB="45715"/>
                </a:tc>
                <a:tc>
                  <a:txBody>
                    <a:bodyPr/>
                    <a:lstStyle/>
                    <a:p>
                      <a:pPr algn="ctr"/>
                      <a:r>
                        <a:rPr lang="en-US" sz="1800" dirty="0" smtClean="0"/>
                        <a:t>NA</a:t>
                      </a:r>
                      <a:endParaRPr lang="en-US" sz="1800" dirty="0"/>
                    </a:p>
                  </a:txBody>
                  <a:tcPr marT="45715" marB="45715"/>
                </a:tc>
                <a:tc>
                  <a:txBody>
                    <a:bodyPr/>
                    <a:lstStyle/>
                    <a:p>
                      <a:pPr algn="ctr"/>
                      <a:r>
                        <a:rPr lang="en-US" sz="1800" dirty="0" smtClean="0"/>
                        <a:t>NA</a:t>
                      </a:r>
                      <a:endParaRPr lang="en-US" sz="1800" dirty="0"/>
                    </a:p>
                  </a:txBody>
                  <a:tcPr marT="45715" marB="45715"/>
                </a:tc>
                <a:tc>
                  <a:txBody>
                    <a:bodyPr/>
                    <a:lstStyle/>
                    <a:p>
                      <a:pPr algn="ctr"/>
                      <a:r>
                        <a:rPr lang="en-US" sz="1800" dirty="0" smtClean="0"/>
                        <a:t>80%</a:t>
                      </a:r>
                      <a:endParaRPr lang="en-US" sz="1800" dirty="0"/>
                    </a:p>
                  </a:txBody>
                  <a:tcPr marT="45715" marB="45715"/>
                </a:tc>
                <a:tc>
                  <a:txBody>
                    <a:bodyPr/>
                    <a:lstStyle/>
                    <a:p>
                      <a:pPr algn="ctr"/>
                      <a:endParaRPr lang="en-US" sz="1800" dirty="0"/>
                    </a:p>
                  </a:txBody>
                  <a:tcPr marT="45715" marB="45715"/>
                </a:tc>
              </a:tr>
              <a:tr h="658005">
                <a:tc>
                  <a:txBody>
                    <a:bodyPr/>
                    <a:lstStyle/>
                    <a:p>
                      <a:r>
                        <a:rPr lang="en-US" sz="1800" dirty="0" smtClean="0"/>
                        <a:t>I understand how my performance is evaluated</a:t>
                      </a:r>
                      <a:endParaRPr lang="en-US" sz="1800" dirty="0"/>
                    </a:p>
                  </a:txBody>
                  <a:tcPr marT="45715" marB="45715"/>
                </a:tc>
                <a:tc>
                  <a:txBody>
                    <a:bodyPr/>
                    <a:lstStyle/>
                    <a:p>
                      <a:pPr algn="ctr"/>
                      <a:r>
                        <a:rPr lang="en-US" sz="1800" dirty="0" smtClean="0"/>
                        <a:t>56%</a:t>
                      </a:r>
                      <a:endParaRPr lang="en-US" sz="1800" dirty="0"/>
                    </a:p>
                  </a:txBody>
                  <a:tcPr marT="45715" marB="45715"/>
                </a:tc>
                <a:tc>
                  <a:txBody>
                    <a:bodyPr/>
                    <a:lstStyle/>
                    <a:p>
                      <a:pPr algn="ctr"/>
                      <a:r>
                        <a:rPr lang="en-US" sz="1800" dirty="0" smtClean="0"/>
                        <a:t>51%</a:t>
                      </a:r>
                      <a:endParaRPr lang="en-US" sz="1800" dirty="0"/>
                    </a:p>
                  </a:txBody>
                  <a:tcPr marT="45715" marB="45715"/>
                </a:tc>
                <a:tc>
                  <a:txBody>
                    <a:bodyPr/>
                    <a:lstStyle/>
                    <a:p>
                      <a:pPr algn="ctr"/>
                      <a:r>
                        <a:rPr lang="en-US" sz="1800" dirty="0" smtClean="0"/>
                        <a:t>63%</a:t>
                      </a:r>
                      <a:endParaRPr lang="en-US" sz="1800" dirty="0"/>
                    </a:p>
                  </a:txBody>
                  <a:tcPr marT="45715" marB="45715"/>
                </a:tc>
                <a:tc>
                  <a:txBody>
                    <a:bodyPr/>
                    <a:lstStyle/>
                    <a:p>
                      <a:pPr algn="ctr"/>
                      <a:r>
                        <a:rPr lang="en-US" sz="1800" dirty="0" smtClean="0"/>
                        <a:t>+12%</a:t>
                      </a:r>
                      <a:endParaRPr lang="en-US" sz="1800" dirty="0"/>
                    </a:p>
                  </a:txBody>
                  <a:tcPr marT="45715" marB="45715"/>
                </a:tc>
              </a:tr>
              <a:tr h="658005">
                <a:tc>
                  <a:txBody>
                    <a:bodyPr/>
                    <a:lstStyle/>
                    <a:p>
                      <a:r>
                        <a:rPr lang="en-US" sz="1800" dirty="0" smtClean="0"/>
                        <a:t>The overall evaluation of my performance is fair</a:t>
                      </a:r>
                      <a:endParaRPr lang="en-US" sz="1800" dirty="0"/>
                    </a:p>
                  </a:txBody>
                  <a:tcPr marT="45715" marB="45715"/>
                </a:tc>
                <a:tc>
                  <a:txBody>
                    <a:bodyPr/>
                    <a:lstStyle/>
                    <a:p>
                      <a:pPr algn="ctr"/>
                      <a:r>
                        <a:rPr lang="en-US" sz="1800" dirty="0" smtClean="0"/>
                        <a:t>62%</a:t>
                      </a:r>
                      <a:endParaRPr lang="en-US" sz="1800" dirty="0"/>
                    </a:p>
                  </a:txBody>
                  <a:tcPr marT="45715" marB="45715"/>
                </a:tc>
                <a:tc>
                  <a:txBody>
                    <a:bodyPr/>
                    <a:lstStyle/>
                    <a:p>
                      <a:pPr algn="ctr"/>
                      <a:r>
                        <a:rPr lang="en-US" sz="1800" dirty="0" smtClean="0"/>
                        <a:t>57%</a:t>
                      </a:r>
                      <a:endParaRPr lang="en-US" sz="1800" dirty="0"/>
                    </a:p>
                  </a:txBody>
                  <a:tcPr marT="45715" marB="45715"/>
                </a:tc>
                <a:tc>
                  <a:txBody>
                    <a:bodyPr/>
                    <a:lstStyle/>
                    <a:p>
                      <a:pPr algn="ctr"/>
                      <a:r>
                        <a:rPr lang="en-US" sz="1800" dirty="0" smtClean="0"/>
                        <a:t>69%</a:t>
                      </a:r>
                      <a:endParaRPr lang="en-US" sz="1800" dirty="0"/>
                    </a:p>
                  </a:txBody>
                  <a:tcPr marT="45715" marB="45715"/>
                </a:tc>
                <a:tc>
                  <a:txBody>
                    <a:bodyPr/>
                    <a:lstStyle/>
                    <a:p>
                      <a:pPr algn="ctr"/>
                      <a:r>
                        <a:rPr lang="en-US" sz="1800" dirty="0" smtClean="0"/>
                        <a:t>+12%</a:t>
                      </a:r>
                      <a:endParaRPr lang="en-US" sz="1800" dirty="0"/>
                    </a:p>
                  </a:txBody>
                  <a:tcPr marT="45715" marB="45715"/>
                </a:tc>
              </a:tr>
              <a:tr h="658005">
                <a:tc>
                  <a:txBody>
                    <a:bodyPr/>
                    <a:lstStyle/>
                    <a:p>
                      <a:r>
                        <a:rPr lang="en-US" sz="1800" dirty="0" smtClean="0"/>
                        <a:t>My immediate manager deals effectively with poor performers</a:t>
                      </a:r>
                      <a:endParaRPr lang="en-US" sz="1800" dirty="0"/>
                    </a:p>
                  </a:txBody>
                  <a:tcPr marT="45715" marB="45715"/>
                </a:tc>
                <a:tc>
                  <a:txBody>
                    <a:bodyPr/>
                    <a:lstStyle/>
                    <a:p>
                      <a:pPr algn="ctr"/>
                      <a:r>
                        <a:rPr lang="en-US" sz="1800" dirty="0" smtClean="0"/>
                        <a:t>38%</a:t>
                      </a:r>
                      <a:endParaRPr lang="en-US" sz="1800" dirty="0"/>
                    </a:p>
                  </a:txBody>
                  <a:tcPr marT="45715" marB="45715"/>
                </a:tc>
                <a:tc>
                  <a:txBody>
                    <a:bodyPr/>
                    <a:lstStyle/>
                    <a:p>
                      <a:pPr algn="ctr"/>
                      <a:r>
                        <a:rPr lang="en-US" sz="1800" dirty="0" smtClean="0"/>
                        <a:t>33%</a:t>
                      </a:r>
                      <a:endParaRPr lang="en-US" sz="1800" dirty="0"/>
                    </a:p>
                  </a:txBody>
                  <a:tcPr marT="45715" marB="45715"/>
                </a:tc>
                <a:tc>
                  <a:txBody>
                    <a:bodyPr/>
                    <a:lstStyle/>
                    <a:p>
                      <a:pPr algn="ctr"/>
                      <a:r>
                        <a:rPr lang="en-US" sz="1800" dirty="0" smtClean="0"/>
                        <a:t>40%</a:t>
                      </a:r>
                      <a:endParaRPr lang="en-US" sz="1800" dirty="0"/>
                    </a:p>
                  </a:txBody>
                  <a:tcPr marT="45715" marB="45715"/>
                </a:tc>
                <a:tc>
                  <a:txBody>
                    <a:bodyPr/>
                    <a:lstStyle/>
                    <a:p>
                      <a:pPr algn="ctr"/>
                      <a:r>
                        <a:rPr lang="en-US" sz="1800" dirty="0" smtClean="0"/>
                        <a:t>+7%</a:t>
                      </a:r>
                      <a:endParaRPr lang="en-US" sz="1800" dirty="0"/>
                    </a:p>
                  </a:txBody>
                  <a:tcPr marT="45715" marB="45715"/>
                </a:tc>
              </a:tr>
              <a:tr h="658005">
                <a:tc>
                  <a:txBody>
                    <a:bodyPr/>
                    <a:lstStyle/>
                    <a:p>
                      <a:r>
                        <a:rPr lang="en-US" sz="1800" dirty="0" smtClean="0"/>
                        <a:t>My immediate</a:t>
                      </a:r>
                      <a:r>
                        <a:rPr lang="en-US" sz="1800" baseline="0" dirty="0" smtClean="0"/>
                        <a:t> manager recognises quality work</a:t>
                      </a:r>
                      <a:endParaRPr lang="en-US" sz="1800" dirty="0"/>
                    </a:p>
                  </a:txBody>
                  <a:tcPr marT="45715" marB="45715"/>
                </a:tc>
                <a:tc>
                  <a:txBody>
                    <a:bodyPr/>
                    <a:lstStyle/>
                    <a:p>
                      <a:pPr algn="ctr"/>
                      <a:r>
                        <a:rPr lang="en-US" sz="1800" dirty="0" smtClean="0"/>
                        <a:t>71%</a:t>
                      </a:r>
                      <a:endParaRPr lang="en-US" sz="1800" dirty="0"/>
                    </a:p>
                  </a:txBody>
                  <a:tcPr marT="45715" marB="45715"/>
                </a:tc>
                <a:tc>
                  <a:txBody>
                    <a:bodyPr/>
                    <a:lstStyle/>
                    <a:p>
                      <a:pPr algn="ctr"/>
                      <a:r>
                        <a:rPr lang="en-US" sz="1800" dirty="0" smtClean="0"/>
                        <a:t>64%</a:t>
                      </a:r>
                      <a:endParaRPr lang="en-US" sz="1800" dirty="0"/>
                    </a:p>
                  </a:txBody>
                  <a:tcPr marT="45715" marB="45715"/>
                </a:tc>
                <a:tc>
                  <a:txBody>
                    <a:bodyPr/>
                    <a:lstStyle/>
                    <a:p>
                      <a:pPr algn="ctr"/>
                      <a:r>
                        <a:rPr lang="en-US" sz="1800" dirty="0" smtClean="0"/>
                        <a:t>72%</a:t>
                      </a:r>
                      <a:endParaRPr lang="en-US" sz="1800" dirty="0"/>
                    </a:p>
                  </a:txBody>
                  <a:tcPr marT="45715" marB="45715"/>
                </a:tc>
                <a:tc>
                  <a:txBody>
                    <a:bodyPr/>
                    <a:lstStyle/>
                    <a:p>
                      <a:pPr algn="ctr"/>
                      <a:r>
                        <a:rPr lang="en-US" sz="1800" dirty="0" smtClean="0"/>
                        <a:t>+8%</a:t>
                      </a:r>
                      <a:endParaRPr lang="en-US" sz="1800" dirty="0"/>
                    </a:p>
                  </a:txBody>
                  <a:tcPr marT="45715" marB="45715"/>
                </a:tc>
              </a:tr>
            </a:tbl>
          </a:graphicData>
        </a:graphic>
      </p:graphicFrame>
      <p:sp>
        <p:nvSpPr>
          <p:cNvPr id="24619" name="TextBox 4"/>
          <p:cNvSpPr txBox="1">
            <a:spLocks noChangeArrowheads="1"/>
          </p:cNvSpPr>
          <p:nvPr/>
        </p:nvSpPr>
        <p:spPr bwMode="auto">
          <a:xfrm>
            <a:off x="1143000" y="6553200"/>
            <a:ext cx="3276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50000"/>
              </a:spcBef>
              <a:spcAft>
                <a:spcPct val="0"/>
              </a:spcAft>
              <a:defRPr sz="1600">
                <a:solidFill>
                  <a:schemeClr val="tx1"/>
                </a:solidFill>
                <a:latin typeface="Arial" charset="0"/>
              </a:defRPr>
            </a:lvl6pPr>
            <a:lvl7pPr marL="2971800" indent="-228600" algn="ctr" eaLnBrk="0" fontAlgn="base" hangingPunct="0">
              <a:spcBef>
                <a:spcPct val="50000"/>
              </a:spcBef>
              <a:spcAft>
                <a:spcPct val="0"/>
              </a:spcAft>
              <a:defRPr sz="1600">
                <a:solidFill>
                  <a:schemeClr val="tx1"/>
                </a:solidFill>
                <a:latin typeface="Arial" charset="0"/>
              </a:defRPr>
            </a:lvl7pPr>
            <a:lvl8pPr marL="3429000" indent="-228600" algn="ctr" eaLnBrk="0" fontAlgn="base" hangingPunct="0">
              <a:spcBef>
                <a:spcPct val="50000"/>
              </a:spcBef>
              <a:spcAft>
                <a:spcPct val="0"/>
              </a:spcAft>
              <a:defRPr sz="1600">
                <a:solidFill>
                  <a:schemeClr val="tx1"/>
                </a:solidFill>
                <a:latin typeface="Arial" charset="0"/>
              </a:defRPr>
            </a:lvl8pPr>
            <a:lvl9pPr marL="3886200" indent="-228600" algn="ctr" eaLnBrk="0" fontAlgn="base" hangingPunct="0">
              <a:spcBef>
                <a:spcPct val="50000"/>
              </a:spcBef>
              <a:spcAft>
                <a:spcPct val="0"/>
              </a:spcAft>
              <a:defRPr sz="1600">
                <a:solidFill>
                  <a:schemeClr val="tx1"/>
                </a:solidFill>
                <a:latin typeface="Arial" charset="0"/>
              </a:defRPr>
            </a:lvl9pPr>
          </a:lstStyle>
          <a:p>
            <a:pPr algn="l"/>
            <a:r>
              <a:rPr lang="en-US"/>
              <a:t>*Percent Favourable</a:t>
            </a:r>
          </a:p>
        </p:txBody>
      </p:sp>
    </p:spTree>
    <p:extLst>
      <p:ext uri="{BB962C8B-B14F-4D97-AF65-F5344CB8AC3E}">
        <p14:creationId xmlns:p14="http://schemas.microsoft.com/office/powerpoint/2010/main" val="192847337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p:spPr>
        <p:txBody>
          <a:bodyPr/>
          <a:lstStyle/>
          <a:p>
            <a:r>
              <a:rPr lang="en-US" smtClean="0"/>
              <a:t>Equity</a:t>
            </a:r>
          </a:p>
        </p:txBody>
      </p:sp>
      <p:graphicFrame>
        <p:nvGraphicFramePr>
          <p:cNvPr id="4" name="Table 3"/>
          <p:cNvGraphicFramePr>
            <a:graphicFrameLocks noGrp="1"/>
          </p:cNvGraphicFramePr>
          <p:nvPr>
            <p:extLst>
              <p:ext uri="{D42A27DB-BD31-4B8C-83A1-F6EECF244321}">
                <p14:modId xmlns:p14="http://schemas.microsoft.com/office/powerpoint/2010/main" val="383797450"/>
              </p:ext>
            </p:extLst>
          </p:nvPr>
        </p:nvGraphicFramePr>
        <p:xfrm>
          <a:off x="1119756" y="1466194"/>
          <a:ext cx="7795646" cy="4706005"/>
        </p:xfrm>
        <a:graphic>
          <a:graphicData uri="http://schemas.openxmlformats.org/drawingml/2006/table">
            <a:tbl>
              <a:tblPr firstRow="1" bandRow="1">
                <a:tableStyleId>{1E171933-4619-4E11-9A3F-F7608DF75F80}</a:tableStyleId>
              </a:tblPr>
              <a:tblGrid>
                <a:gridCol w="3567498"/>
                <a:gridCol w="1057037"/>
                <a:gridCol w="1057037"/>
                <a:gridCol w="1057037"/>
                <a:gridCol w="1057037"/>
              </a:tblGrid>
              <a:tr h="569665">
                <a:tc>
                  <a:txBody>
                    <a:bodyPr/>
                    <a:lstStyle/>
                    <a:p>
                      <a:pPr algn="ctr"/>
                      <a:r>
                        <a:rPr lang="en-US" sz="1800" dirty="0" smtClean="0"/>
                        <a:t>Item</a:t>
                      </a:r>
                      <a:endParaRPr lang="en-US" sz="1800" dirty="0"/>
                    </a:p>
                  </a:txBody>
                  <a:tcPr marT="45701" marB="45701"/>
                </a:tc>
                <a:tc>
                  <a:txBody>
                    <a:bodyPr/>
                    <a:lstStyle/>
                    <a:p>
                      <a:pPr algn="ctr"/>
                      <a:r>
                        <a:rPr lang="en-US" sz="1800" dirty="0" smtClean="0"/>
                        <a:t>2010</a:t>
                      </a:r>
                      <a:endParaRPr lang="en-US" sz="1800" dirty="0"/>
                    </a:p>
                  </a:txBody>
                  <a:tcPr marT="45701" marB="45701"/>
                </a:tc>
                <a:tc>
                  <a:txBody>
                    <a:bodyPr/>
                    <a:lstStyle/>
                    <a:p>
                      <a:pPr algn="ctr"/>
                      <a:r>
                        <a:rPr lang="en-US" sz="1800" dirty="0" smtClean="0"/>
                        <a:t>2011</a:t>
                      </a:r>
                      <a:endParaRPr lang="en-US" sz="1800" dirty="0"/>
                    </a:p>
                  </a:txBody>
                  <a:tcPr marT="45701" marB="45701"/>
                </a:tc>
                <a:tc>
                  <a:txBody>
                    <a:bodyPr/>
                    <a:lstStyle/>
                    <a:p>
                      <a:pPr algn="ctr"/>
                      <a:r>
                        <a:rPr lang="en-US" sz="1800" dirty="0" smtClean="0"/>
                        <a:t>2013</a:t>
                      </a:r>
                      <a:endParaRPr lang="en-US" sz="1800" dirty="0"/>
                    </a:p>
                  </a:txBody>
                  <a:tcPr marT="45701" marB="45701"/>
                </a:tc>
                <a:tc>
                  <a:txBody>
                    <a:bodyPr/>
                    <a:lstStyle/>
                    <a:p>
                      <a:pPr algn="ctr"/>
                      <a:r>
                        <a:rPr lang="en-US" sz="1800" dirty="0" smtClean="0"/>
                        <a:t>Diff</a:t>
                      </a:r>
                      <a:endParaRPr lang="en-US" sz="1800" dirty="0"/>
                    </a:p>
                  </a:txBody>
                  <a:tcPr marT="45701" marB="45701"/>
                </a:tc>
              </a:tr>
              <a:tr h="938611">
                <a:tc>
                  <a:txBody>
                    <a:bodyPr/>
                    <a:lstStyle/>
                    <a:p>
                      <a:r>
                        <a:rPr lang="en-US" sz="1800" dirty="0" smtClean="0"/>
                        <a:t>My immediate manager gives me feedback to improve performance</a:t>
                      </a:r>
                      <a:endParaRPr lang="en-US" sz="1800" dirty="0"/>
                    </a:p>
                  </a:txBody>
                  <a:tcPr marT="45701" marB="45701"/>
                </a:tc>
                <a:tc>
                  <a:txBody>
                    <a:bodyPr/>
                    <a:lstStyle/>
                    <a:p>
                      <a:pPr algn="ctr"/>
                      <a:r>
                        <a:rPr lang="en-US" sz="1800" dirty="0" smtClean="0"/>
                        <a:t>57%</a:t>
                      </a:r>
                      <a:endParaRPr lang="en-US" sz="1800" dirty="0"/>
                    </a:p>
                  </a:txBody>
                  <a:tcPr marT="45701" marB="45701"/>
                </a:tc>
                <a:tc>
                  <a:txBody>
                    <a:bodyPr/>
                    <a:lstStyle/>
                    <a:p>
                      <a:pPr algn="ctr"/>
                      <a:r>
                        <a:rPr lang="en-US" sz="1800" dirty="0" smtClean="0"/>
                        <a:t>53%</a:t>
                      </a:r>
                      <a:endParaRPr lang="en-US" sz="1800" dirty="0"/>
                    </a:p>
                  </a:txBody>
                  <a:tcPr marT="45701" marB="45701"/>
                </a:tc>
                <a:tc>
                  <a:txBody>
                    <a:bodyPr/>
                    <a:lstStyle/>
                    <a:p>
                      <a:pPr algn="ctr"/>
                      <a:r>
                        <a:rPr lang="en-US" sz="1800" dirty="0" smtClean="0"/>
                        <a:t>60%</a:t>
                      </a:r>
                      <a:endParaRPr lang="en-US" sz="1800" dirty="0"/>
                    </a:p>
                  </a:txBody>
                  <a:tcPr marT="45701" marB="45701"/>
                </a:tc>
                <a:tc>
                  <a:txBody>
                    <a:bodyPr/>
                    <a:lstStyle/>
                    <a:p>
                      <a:pPr algn="ctr"/>
                      <a:r>
                        <a:rPr lang="en-US" sz="1800" dirty="0" smtClean="0"/>
                        <a:t>+7%</a:t>
                      </a:r>
                      <a:endParaRPr lang="en-US" sz="1800" dirty="0"/>
                    </a:p>
                  </a:txBody>
                  <a:tcPr marT="45701" marB="45701"/>
                </a:tc>
              </a:tr>
              <a:tr h="657016">
                <a:tc>
                  <a:txBody>
                    <a:bodyPr/>
                    <a:lstStyle/>
                    <a:p>
                      <a:r>
                        <a:rPr lang="en-US" sz="1800" dirty="0" smtClean="0"/>
                        <a:t>Satisfaction with recognition for doing a good job</a:t>
                      </a:r>
                      <a:endParaRPr lang="en-US" sz="1800" dirty="0"/>
                    </a:p>
                  </a:txBody>
                  <a:tcPr marT="45701" marB="45701"/>
                </a:tc>
                <a:tc>
                  <a:txBody>
                    <a:bodyPr/>
                    <a:lstStyle/>
                    <a:p>
                      <a:pPr algn="ctr"/>
                      <a:r>
                        <a:rPr lang="en-US" sz="1800" dirty="0" smtClean="0"/>
                        <a:t>45%</a:t>
                      </a:r>
                      <a:endParaRPr lang="en-US" sz="1800" dirty="0"/>
                    </a:p>
                  </a:txBody>
                  <a:tcPr marT="45701" marB="45701"/>
                </a:tc>
                <a:tc>
                  <a:txBody>
                    <a:bodyPr/>
                    <a:lstStyle/>
                    <a:p>
                      <a:pPr algn="ctr"/>
                      <a:r>
                        <a:rPr lang="en-US" sz="1800" dirty="0" smtClean="0"/>
                        <a:t>44%</a:t>
                      </a:r>
                      <a:endParaRPr lang="en-US" sz="1800" dirty="0"/>
                    </a:p>
                  </a:txBody>
                  <a:tcPr marT="45701" marB="45701"/>
                </a:tc>
                <a:tc>
                  <a:txBody>
                    <a:bodyPr/>
                    <a:lstStyle/>
                    <a:p>
                      <a:pPr algn="ctr"/>
                      <a:r>
                        <a:rPr lang="en-US" sz="1800" dirty="0" smtClean="0"/>
                        <a:t>52%</a:t>
                      </a:r>
                      <a:endParaRPr lang="en-US" sz="1800" dirty="0"/>
                    </a:p>
                  </a:txBody>
                  <a:tcPr marT="45701" marB="45701"/>
                </a:tc>
                <a:tc>
                  <a:txBody>
                    <a:bodyPr/>
                    <a:lstStyle/>
                    <a:p>
                      <a:pPr algn="ctr"/>
                      <a:r>
                        <a:rPr lang="en-US" sz="1800" dirty="0" smtClean="0"/>
                        <a:t>+8%</a:t>
                      </a:r>
                      <a:endParaRPr lang="en-US" sz="1800" dirty="0"/>
                    </a:p>
                  </a:txBody>
                  <a:tcPr marT="45701" marB="45701"/>
                </a:tc>
              </a:tr>
              <a:tr h="657016">
                <a:tc>
                  <a:txBody>
                    <a:bodyPr/>
                    <a:lstStyle/>
                    <a:p>
                      <a:r>
                        <a:rPr lang="en-US" sz="1800" dirty="0" smtClean="0"/>
                        <a:t>I feel valued as an employee of the University</a:t>
                      </a:r>
                      <a:endParaRPr lang="en-US" sz="1800" dirty="0"/>
                    </a:p>
                  </a:txBody>
                  <a:tcPr marT="45701" marB="45701"/>
                </a:tc>
                <a:tc>
                  <a:txBody>
                    <a:bodyPr/>
                    <a:lstStyle/>
                    <a:p>
                      <a:pPr algn="ctr"/>
                      <a:r>
                        <a:rPr lang="en-US" sz="1800" dirty="0" smtClean="0"/>
                        <a:t>37%</a:t>
                      </a:r>
                      <a:endParaRPr lang="en-US" sz="1800" dirty="0"/>
                    </a:p>
                  </a:txBody>
                  <a:tcPr marT="45701" marB="45701"/>
                </a:tc>
                <a:tc>
                  <a:txBody>
                    <a:bodyPr/>
                    <a:lstStyle/>
                    <a:p>
                      <a:pPr algn="ctr"/>
                      <a:r>
                        <a:rPr lang="en-US" sz="1800" dirty="0" smtClean="0"/>
                        <a:t>39%</a:t>
                      </a:r>
                      <a:endParaRPr lang="en-US" sz="1800" dirty="0"/>
                    </a:p>
                  </a:txBody>
                  <a:tcPr marT="45701" marB="45701"/>
                </a:tc>
                <a:tc>
                  <a:txBody>
                    <a:bodyPr/>
                    <a:lstStyle/>
                    <a:p>
                      <a:pPr algn="ctr"/>
                      <a:r>
                        <a:rPr lang="en-US" sz="1800" dirty="0" smtClean="0"/>
                        <a:t>47%</a:t>
                      </a:r>
                      <a:endParaRPr lang="en-US" sz="1800" dirty="0"/>
                    </a:p>
                  </a:txBody>
                  <a:tcPr marT="45701" marB="45701"/>
                </a:tc>
                <a:tc>
                  <a:txBody>
                    <a:bodyPr/>
                    <a:lstStyle/>
                    <a:p>
                      <a:pPr algn="ctr"/>
                      <a:r>
                        <a:rPr lang="en-US" sz="1800" dirty="0" smtClean="0"/>
                        <a:t>+8%</a:t>
                      </a:r>
                      <a:endParaRPr lang="en-US" sz="1800" dirty="0"/>
                    </a:p>
                  </a:txBody>
                  <a:tcPr marT="45701" marB="45701"/>
                </a:tc>
              </a:tr>
              <a:tr h="569665">
                <a:tc>
                  <a:txBody>
                    <a:bodyPr/>
                    <a:lstStyle/>
                    <a:p>
                      <a:r>
                        <a:rPr lang="en-US" sz="1800" dirty="0" smtClean="0"/>
                        <a:t>I am paid fairly for my work</a:t>
                      </a:r>
                      <a:endParaRPr lang="en-US" sz="1800" dirty="0"/>
                    </a:p>
                  </a:txBody>
                  <a:tcPr marT="45701" marB="45701"/>
                </a:tc>
                <a:tc>
                  <a:txBody>
                    <a:bodyPr/>
                    <a:lstStyle/>
                    <a:p>
                      <a:pPr algn="ctr"/>
                      <a:r>
                        <a:rPr lang="en-US" sz="1800" dirty="0" smtClean="0"/>
                        <a:t>58%</a:t>
                      </a:r>
                      <a:endParaRPr lang="en-US" sz="1800" dirty="0"/>
                    </a:p>
                  </a:txBody>
                  <a:tcPr marT="45701" marB="45701"/>
                </a:tc>
                <a:tc>
                  <a:txBody>
                    <a:bodyPr/>
                    <a:lstStyle/>
                    <a:p>
                      <a:pPr algn="ctr"/>
                      <a:r>
                        <a:rPr lang="en-US" sz="1800" dirty="0" smtClean="0"/>
                        <a:t>56%</a:t>
                      </a:r>
                      <a:endParaRPr lang="en-US" sz="1800" dirty="0"/>
                    </a:p>
                  </a:txBody>
                  <a:tcPr marT="45701" marB="45701"/>
                </a:tc>
                <a:tc>
                  <a:txBody>
                    <a:bodyPr/>
                    <a:lstStyle/>
                    <a:p>
                      <a:pPr algn="ctr"/>
                      <a:r>
                        <a:rPr lang="en-US" sz="1800" dirty="0" smtClean="0"/>
                        <a:t>54%</a:t>
                      </a:r>
                      <a:endParaRPr lang="en-US" sz="1800" dirty="0"/>
                    </a:p>
                  </a:txBody>
                  <a:tcPr marT="45701" marB="45701"/>
                </a:tc>
                <a:tc>
                  <a:txBody>
                    <a:bodyPr/>
                    <a:lstStyle/>
                    <a:p>
                      <a:pPr algn="ctr"/>
                      <a:r>
                        <a:rPr lang="en-US" sz="1800" dirty="0" smtClean="0"/>
                        <a:t>-2%</a:t>
                      </a:r>
                      <a:endParaRPr lang="en-US" sz="1800" dirty="0"/>
                    </a:p>
                  </a:txBody>
                  <a:tcPr marT="45701" marB="45701"/>
                </a:tc>
              </a:tr>
              <a:tr h="657016">
                <a:tc>
                  <a:txBody>
                    <a:bodyPr/>
                    <a:lstStyle/>
                    <a:p>
                      <a:r>
                        <a:rPr lang="en-US" sz="1800" dirty="0" smtClean="0"/>
                        <a:t>The better my performance, the better my career prospects</a:t>
                      </a:r>
                      <a:endParaRPr lang="en-US" sz="1800" dirty="0"/>
                    </a:p>
                  </a:txBody>
                  <a:tcPr marT="45701" marB="45701"/>
                </a:tc>
                <a:tc>
                  <a:txBody>
                    <a:bodyPr/>
                    <a:lstStyle/>
                    <a:p>
                      <a:pPr algn="ctr"/>
                      <a:r>
                        <a:rPr lang="en-US" sz="1800" dirty="0" smtClean="0"/>
                        <a:t>NA</a:t>
                      </a:r>
                      <a:endParaRPr lang="en-US" sz="1800" dirty="0"/>
                    </a:p>
                  </a:txBody>
                  <a:tcPr marT="45701" marB="45701"/>
                </a:tc>
                <a:tc>
                  <a:txBody>
                    <a:bodyPr/>
                    <a:lstStyle/>
                    <a:p>
                      <a:pPr algn="ctr"/>
                      <a:r>
                        <a:rPr lang="en-US" sz="1800" dirty="0" smtClean="0"/>
                        <a:t>NA</a:t>
                      </a:r>
                      <a:endParaRPr lang="en-US" sz="1800" dirty="0"/>
                    </a:p>
                  </a:txBody>
                  <a:tcPr marT="45701" marB="45701"/>
                </a:tc>
                <a:tc>
                  <a:txBody>
                    <a:bodyPr/>
                    <a:lstStyle/>
                    <a:p>
                      <a:pPr algn="ctr"/>
                      <a:r>
                        <a:rPr lang="en-US" sz="1800" dirty="0" smtClean="0"/>
                        <a:t>29%</a:t>
                      </a:r>
                      <a:endParaRPr lang="en-US" sz="1800" dirty="0"/>
                    </a:p>
                  </a:txBody>
                  <a:tcPr marT="45701" marB="45701"/>
                </a:tc>
                <a:tc>
                  <a:txBody>
                    <a:bodyPr/>
                    <a:lstStyle/>
                    <a:p>
                      <a:pPr algn="ctr"/>
                      <a:endParaRPr lang="en-US" sz="1800" dirty="0"/>
                    </a:p>
                  </a:txBody>
                  <a:tcPr marT="45701" marB="45701"/>
                </a:tc>
              </a:tr>
              <a:tr h="657016">
                <a:tc>
                  <a:txBody>
                    <a:bodyPr/>
                    <a:lstStyle/>
                    <a:p>
                      <a:r>
                        <a:rPr lang="en-US" sz="1800" dirty="0" smtClean="0"/>
                        <a:t>How do you rate your total benefits package?</a:t>
                      </a:r>
                      <a:endParaRPr lang="en-US" sz="1800" dirty="0"/>
                    </a:p>
                  </a:txBody>
                  <a:tcPr marT="45701" marB="45701"/>
                </a:tc>
                <a:tc>
                  <a:txBody>
                    <a:bodyPr/>
                    <a:lstStyle/>
                    <a:p>
                      <a:pPr algn="ctr"/>
                      <a:r>
                        <a:rPr lang="en-US" sz="1800" dirty="0" smtClean="0"/>
                        <a:t>55%</a:t>
                      </a:r>
                      <a:endParaRPr lang="en-US" sz="1800" dirty="0"/>
                    </a:p>
                  </a:txBody>
                  <a:tcPr marT="45701" marB="45701"/>
                </a:tc>
                <a:tc>
                  <a:txBody>
                    <a:bodyPr/>
                    <a:lstStyle/>
                    <a:p>
                      <a:pPr algn="ctr"/>
                      <a:r>
                        <a:rPr lang="en-US" sz="1800" dirty="0" smtClean="0"/>
                        <a:t>56%</a:t>
                      </a:r>
                      <a:endParaRPr lang="en-US" sz="1800" dirty="0"/>
                    </a:p>
                  </a:txBody>
                  <a:tcPr marT="45701" marB="45701"/>
                </a:tc>
                <a:tc>
                  <a:txBody>
                    <a:bodyPr/>
                    <a:lstStyle/>
                    <a:p>
                      <a:pPr algn="ctr"/>
                      <a:r>
                        <a:rPr lang="en-US" sz="1800" dirty="0" smtClean="0"/>
                        <a:t>59%</a:t>
                      </a:r>
                      <a:endParaRPr lang="en-US" sz="1800" dirty="0"/>
                    </a:p>
                  </a:txBody>
                  <a:tcPr marT="45701" marB="45701"/>
                </a:tc>
                <a:tc>
                  <a:txBody>
                    <a:bodyPr/>
                    <a:lstStyle/>
                    <a:p>
                      <a:pPr algn="ctr"/>
                      <a:r>
                        <a:rPr lang="en-US" sz="1800" dirty="0" smtClean="0"/>
                        <a:t>+3%</a:t>
                      </a:r>
                      <a:endParaRPr lang="en-US" sz="1800" dirty="0"/>
                    </a:p>
                  </a:txBody>
                  <a:tcPr marT="45701" marB="45701"/>
                </a:tc>
              </a:tr>
            </a:tbl>
          </a:graphicData>
        </a:graphic>
      </p:graphicFrame>
      <p:sp>
        <p:nvSpPr>
          <p:cNvPr id="25643" name="TextBox 4"/>
          <p:cNvSpPr txBox="1">
            <a:spLocks noChangeArrowheads="1"/>
          </p:cNvSpPr>
          <p:nvPr/>
        </p:nvSpPr>
        <p:spPr bwMode="auto">
          <a:xfrm>
            <a:off x="1143000" y="6553200"/>
            <a:ext cx="3276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50000"/>
              </a:spcBef>
              <a:spcAft>
                <a:spcPct val="0"/>
              </a:spcAft>
              <a:defRPr sz="1600">
                <a:solidFill>
                  <a:schemeClr val="tx1"/>
                </a:solidFill>
                <a:latin typeface="Arial" charset="0"/>
              </a:defRPr>
            </a:lvl6pPr>
            <a:lvl7pPr marL="2971800" indent="-228600" algn="ctr" eaLnBrk="0" fontAlgn="base" hangingPunct="0">
              <a:spcBef>
                <a:spcPct val="50000"/>
              </a:spcBef>
              <a:spcAft>
                <a:spcPct val="0"/>
              </a:spcAft>
              <a:defRPr sz="1600">
                <a:solidFill>
                  <a:schemeClr val="tx1"/>
                </a:solidFill>
                <a:latin typeface="Arial" charset="0"/>
              </a:defRPr>
            </a:lvl7pPr>
            <a:lvl8pPr marL="3429000" indent="-228600" algn="ctr" eaLnBrk="0" fontAlgn="base" hangingPunct="0">
              <a:spcBef>
                <a:spcPct val="50000"/>
              </a:spcBef>
              <a:spcAft>
                <a:spcPct val="0"/>
              </a:spcAft>
              <a:defRPr sz="1600">
                <a:solidFill>
                  <a:schemeClr val="tx1"/>
                </a:solidFill>
                <a:latin typeface="Arial" charset="0"/>
              </a:defRPr>
            </a:lvl8pPr>
            <a:lvl9pPr marL="3886200" indent="-228600" algn="ctr" eaLnBrk="0" fontAlgn="base" hangingPunct="0">
              <a:spcBef>
                <a:spcPct val="50000"/>
              </a:spcBef>
              <a:spcAft>
                <a:spcPct val="0"/>
              </a:spcAft>
              <a:defRPr sz="1600">
                <a:solidFill>
                  <a:schemeClr val="tx1"/>
                </a:solidFill>
                <a:latin typeface="Arial" charset="0"/>
              </a:defRPr>
            </a:lvl9pPr>
          </a:lstStyle>
          <a:p>
            <a:pPr algn="l"/>
            <a:r>
              <a:rPr lang="en-US"/>
              <a:t>*Percent Favourable</a:t>
            </a:r>
          </a:p>
        </p:txBody>
      </p:sp>
    </p:spTree>
    <p:extLst>
      <p:ext uri="{BB962C8B-B14F-4D97-AF65-F5344CB8AC3E}">
        <p14:creationId xmlns:p14="http://schemas.microsoft.com/office/powerpoint/2010/main" val="17759467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p:spPr>
        <p:txBody>
          <a:bodyPr/>
          <a:lstStyle/>
          <a:p>
            <a:r>
              <a:rPr lang="en-US" smtClean="0"/>
              <a:t>Background</a:t>
            </a:r>
          </a:p>
        </p:txBody>
      </p:sp>
      <p:sp>
        <p:nvSpPr>
          <p:cNvPr id="3075" name="Rectangle 3"/>
          <p:cNvSpPr>
            <a:spLocks noGrp="1" noChangeArrowheads="1"/>
          </p:cNvSpPr>
          <p:nvPr>
            <p:ph type="body" idx="1"/>
          </p:nvPr>
        </p:nvSpPr>
        <p:spPr>
          <a:xfrm>
            <a:off x="457200" y="1136650"/>
            <a:ext cx="9398000" cy="5797550"/>
          </a:xfrm>
          <a:noFill/>
        </p:spPr>
        <p:txBody>
          <a:bodyPr/>
          <a:lstStyle/>
          <a:p>
            <a:pPr lvl="1" indent="0">
              <a:lnSpc>
                <a:spcPct val="100000"/>
              </a:lnSpc>
              <a:tabLst>
                <a:tab pos="457200" algn="l"/>
                <a:tab pos="1479550" algn="l"/>
                <a:tab pos="3149600" algn="r"/>
              </a:tabLst>
            </a:pPr>
            <a:endParaRPr lang="en-US" sz="1300" dirty="0" smtClean="0"/>
          </a:p>
          <a:p>
            <a:pPr lvl="2">
              <a:lnSpc>
                <a:spcPct val="100000"/>
              </a:lnSpc>
              <a:spcBef>
                <a:spcPct val="25000"/>
              </a:spcBef>
              <a:spcAft>
                <a:spcPct val="20000"/>
              </a:spcAft>
              <a:tabLst>
                <a:tab pos="457200" algn="l"/>
                <a:tab pos="1479550" algn="l"/>
                <a:tab pos="3149600" algn="r"/>
              </a:tabLst>
            </a:pPr>
            <a:r>
              <a:rPr lang="en-US" sz="1800" b="1" i="1" dirty="0" smtClean="0"/>
              <a:t>Timeframe:  4 November through 18 Nov</a:t>
            </a:r>
            <a:endParaRPr lang="en-US" sz="1800" dirty="0" smtClean="0"/>
          </a:p>
          <a:p>
            <a:pPr lvl="2">
              <a:lnSpc>
                <a:spcPct val="100000"/>
              </a:lnSpc>
              <a:spcBef>
                <a:spcPct val="25000"/>
              </a:spcBef>
              <a:spcAft>
                <a:spcPct val="20000"/>
              </a:spcAft>
              <a:tabLst>
                <a:tab pos="457200" algn="l"/>
                <a:tab pos="1479550" algn="l"/>
                <a:tab pos="3149600" algn="r"/>
              </a:tabLst>
            </a:pPr>
            <a:r>
              <a:rPr lang="en-US" sz="1800" b="1" i="1" dirty="0" smtClean="0"/>
              <a:t>Participation Rate:</a:t>
            </a:r>
            <a:endParaRPr lang="en-US" sz="1800" dirty="0" smtClean="0"/>
          </a:p>
          <a:p>
            <a:pPr marL="968375" lvl="3">
              <a:lnSpc>
                <a:spcPct val="100000"/>
              </a:lnSpc>
              <a:spcBef>
                <a:spcPct val="20000"/>
              </a:spcBef>
              <a:spcAft>
                <a:spcPct val="20000"/>
              </a:spcAft>
              <a:tabLst>
                <a:tab pos="457200" algn="l"/>
                <a:tab pos="1479550" algn="l"/>
                <a:tab pos="3149600" algn="r"/>
              </a:tabLst>
            </a:pPr>
            <a:r>
              <a:rPr lang="en-US" sz="1800" dirty="0"/>
              <a:t>1273 </a:t>
            </a:r>
            <a:r>
              <a:rPr lang="en-US" sz="1800" dirty="0" smtClean="0"/>
              <a:t>respondents</a:t>
            </a:r>
          </a:p>
          <a:p>
            <a:pPr marL="968375" lvl="3">
              <a:lnSpc>
                <a:spcPct val="100000"/>
              </a:lnSpc>
              <a:spcBef>
                <a:spcPct val="20000"/>
              </a:spcBef>
              <a:spcAft>
                <a:spcPct val="20000"/>
              </a:spcAft>
              <a:tabLst>
                <a:tab pos="457200" algn="l"/>
                <a:tab pos="1479550" algn="l"/>
                <a:tab pos="3149600" algn="r"/>
              </a:tabLst>
            </a:pPr>
            <a:r>
              <a:rPr lang="en-US" sz="1800" dirty="0"/>
              <a:t>72</a:t>
            </a:r>
            <a:r>
              <a:rPr lang="en-US" sz="1800" dirty="0" smtClean="0"/>
              <a:t>%</a:t>
            </a:r>
            <a:r>
              <a:rPr lang="en-US" sz="1800" dirty="0" smtClean="0">
                <a:solidFill>
                  <a:srgbClr val="FF0000"/>
                </a:solidFill>
              </a:rPr>
              <a:t> </a:t>
            </a:r>
            <a:r>
              <a:rPr lang="en-US" sz="1800" dirty="0" smtClean="0"/>
              <a:t>response rate (assuming 1765</a:t>
            </a:r>
            <a:r>
              <a:rPr lang="en-US" sz="1800" dirty="0" smtClean="0">
                <a:solidFill>
                  <a:srgbClr val="FF0000"/>
                </a:solidFill>
              </a:rPr>
              <a:t> </a:t>
            </a:r>
            <a:r>
              <a:rPr lang="en-US" sz="1800" dirty="0" smtClean="0"/>
              <a:t>eligible participants)</a:t>
            </a:r>
          </a:p>
          <a:p>
            <a:pPr lvl="2">
              <a:lnSpc>
                <a:spcPct val="100000"/>
              </a:lnSpc>
              <a:spcBef>
                <a:spcPct val="25000"/>
              </a:spcBef>
              <a:spcAft>
                <a:spcPct val="20000"/>
              </a:spcAft>
              <a:tabLst>
                <a:tab pos="457200" algn="l"/>
                <a:tab pos="1479550" algn="l"/>
                <a:tab pos="3149600" algn="r"/>
              </a:tabLst>
            </a:pPr>
            <a:r>
              <a:rPr lang="en-US" sz="1800" b="1" i="1" dirty="0" smtClean="0"/>
              <a:t>Demographic Data Collected:</a:t>
            </a:r>
          </a:p>
          <a:p>
            <a:pPr marL="968375" lvl="3">
              <a:lnSpc>
                <a:spcPct val="100000"/>
              </a:lnSpc>
              <a:spcBef>
                <a:spcPct val="25000"/>
              </a:spcBef>
              <a:spcAft>
                <a:spcPct val="20000"/>
              </a:spcAft>
              <a:tabLst>
                <a:tab pos="457200" algn="l"/>
                <a:tab pos="1479550" algn="l"/>
                <a:tab pos="3149600" algn="r"/>
              </a:tabLst>
            </a:pPr>
            <a:r>
              <a:rPr lang="en-US" sz="1800" dirty="0" smtClean="0"/>
              <a:t>Role</a:t>
            </a:r>
          </a:p>
          <a:p>
            <a:pPr marL="968375" lvl="3">
              <a:lnSpc>
                <a:spcPct val="100000"/>
              </a:lnSpc>
              <a:spcBef>
                <a:spcPct val="25000"/>
              </a:spcBef>
              <a:spcAft>
                <a:spcPct val="20000"/>
              </a:spcAft>
              <a:tabLst>
                <a:tab pos="457200" algn="l"/>
                <a:tab pos="1479550" algn="l"/>
                <a:tab pos="3149600" algn="r"/>
              </a:tabLst>
            </a:pPr>
            <a:r>
              <a:rPr lang="en-US" sz="1800" dirty="0" smtClean="0"/>
              <a:t>Gender</a:t>
            </a:r>
          </a:p>
          <a:p>
            <a:pPr marL="968375" lvl="3">
              <a:lnSpc>
                <a:spcPct val="100000"/>
              </a:lnSpc>
              <a:spcBef>
                <a:spcPct val="25000"/>
              </a:spcBef>
              <a:spcAft>
                <a:spcPct val="20000"/>
              </a:spcAft>
              <a:tabLst>
                <a:tab pos="457200" algn="l"/>
                <a:tab pos="1479550" algn="l"/>
                <a:tab pos="3149600" algn="r"/>
              </a:tabLst>
            </a:pPr>
            <a:r>
              <a:rPr lang="en-US" sz="1800" dirty="0" smtClean="0"/>
              <a:t>School / Service</a:t>
            </a:r>
          </a:p>
          <a:p>
            <a:pPr marL="968375" lvl="3">
              <a:lnSpc>
                <a:spcPct val="100000"/>
              </a:lnSpc>
              <a:spcBef>
                <a:spcPct val="25000"/>
              </a:spcBef>
              <a:spcAft>
                <a:spcPct val="20000"/>
              </a:spcAft>
              <a:tabLst>
                <a:tab pos="457200" algn="l"/>
                <a:tab pos="1479550" algn="l"/>
                <a:tab pos="3149600" algn="r"/>
              </a:tabLst>
            </a:pPr>
            <a:r>
              <a:rPr lang="en-US" sz="1800" dirty="0" smtClean="0"/>
              <a:t>Faculty</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p:spPr>
        <p:txBody>
          <a:bodyPr/>
          <a:lstStyle/>
          <a:p>
            <a:r>
              <a:rPr lang="en-US" smtClean="0"/>
              <a:t>Personal Development</a:t>
            </a:r>
          </a:p>
        </p:txBody>
      </p:sp>
      <p:sp>
        <p:nvSpPr>
          <p:cNvPr id="26627" name="Rectangle 3"/>
          <p:cNvSpPr>
            <a:spLocks noGrp="1" noChangeArrowheads="1"/>
          </p:cNvSpPr>
          <p:nvPr>
            <p:ph type="body" idx="1"/>
          </p:nvPr>
        </p:nvSpPr>
        <p:spPr>
          <a:xfrm>
            <a:off x="457200" y="1371600"/>
            <a:ext cx="8915400" cy="6229350"/>
          </a:xfrm>
          <a:noFill/>
        </p:spPr>
        <p:txBody>
          <a:bodyPr/>
          <a:lstStyle/>
          <a:p>
            <a:pPr lvl="2">
              <a:tabLst>
                <a:tab pos="457200" algn="l"/>
                <a:tab pos="1655763" algn="l"/>
                <a:tab pos="1714500" algn="l"/>
                <a:tab pos="5029200" algn="l"/>
              </a:tabLst>
            </a:pPr>
            <a:r>
              <a:rPr lang="en-US" altLang="en-US" sz="2400" b="1" i="1" dirty="0"/>
              <a:t>Increased 5% from 2011 to 55% </a:t>
            </a:r>
            <a:r>
              <a:rPr lang="en-US" altLang="en-US" sz="2400" b="1" i="1" dirty="0" err="1"/>
              <a:t>favourable</a:t>
            </a:r>
            <a:endParaRPr lang="en-US" altLang="en-US" sz="2400" b="1" i="1" dirty="0"/>
          </a:p>
          <a:p>
            <a:pPr lvl="2">
              <a:tabLst>
                <a:tab pos="457200" algn="l"/>
                <a:tab pos="1655763" algn="l"/>
                <a:tab pos="1714500" algn="l"/>
                <a:tab pos="5029200" algn="l"/>
              </a:tabLst>
            </a:pPr>
            <a:r>
              <a:rPr lang="en-US" altLang="en-US" sz="2400" b="1" i="1" dirty="0"/>
              <a:t>Notable increases:</a:t>
            </a:r>
          </a:p>
          <a:p>
            <a:pPr lvl="3">
              <a:tabLst>
                <a:tab pos="457200" algn="l"/>
                <a:tab pos="1655763" algn="l"/>
                <a:tab pos="1714500" algn="l"/>
                <a:tab pos="5029200" algn="l"/>
              </a:tabLst>
            </a:pPr>
            <a:r>
              <a:rPr lang="en-US" altLang="en-US" sz="2400" b="1" i="1" dirty="0"/>
              <a:t>Manager takes interest in my </a:t>
            </a:r>
            <a:r>
              <a:rPr lang="en-US" altLang="en-US" sz="2400" b="1" i="1" dirty="0" smtClean="0"/>
              <a:t>growth, up 8% </a:t>
            </a:r>
            <a:r>
              <a:rPr lang="en-US" altLang="en-US" sz="2400" b="1" i="1" dirty="0"/>
              <a:t>(62% </a:t>
            </a:r>
            <a:r>
              <a:rPr lang="en-US" altLang="en-US" sz="2400" b="1" i="1" dirty="0" err="1"/>
              <a:t>fav</a:t>
            </a:r>
            <a:r>
              <a:rPr lang="en-US" altLang="en-US" sz="2400" b="1" i="1" dirty="0"/>
              <a:t>)</a:t>
            </a:r>
          </a:p>
          <a:p>
            <a:pPr lvl="3">
              <a:tabLst>
                <a:tab pos="457200" algn="l"/>
                <a:tab pos="1655763" algn="l"/>
                <a:tab pos="1714500" algn="l"/>
                <a:tab pos="5029200" algn="l"/>
              </a:tabLst>
            </a:pPr>
            <a:r>
              <a:rPr lang="en-US" altLang="en-US" sz="2400" b="1" i="1" dirty="0"/>
              <a:t>Opportunities for growth and </a:t>
            </a:r>
            <a:r>
              <a:rPr lang="en-US" altLang="en-US" sz="2400" b="1" i="1" dirty="0" smtClean="0"/>
              <a:t>development, up 7%  </a:t>
            </a:r>
            <a:r>
              <a:rPr lang="en-US" altLang="en-US" sz="2400" b="1" i="1" dirty="0"/>
              <a:t>(53% </a:t>
            </a:r>
            <a:r>
              <a:rPr lang="en-US" altLang="en-US" sz="2400" b="1" i="1" dirty="0" err="1"/>
              <a:t>fav</a:t>
            </a:r>
            <a:r>
              <a:rPr lang="en-US" altLang="en-US" sz="2400" b="1" i="1" dirty="0"/>
              <a:t>)</a:t>
            </a:r>
          </a:p>
          <a:p>
            <a:pPr lvl="3">
              <a:tabLst>
                <a:tab pos="457200" algn="l"/>
                <a:tab pos="1655763" algn="l"/>
                <a:tab pos="1714500" algn="l"/>
                <a:tab pos="5029200" algn="l"/>
              </a:tabLst>
            </a:pPr>
            <a:r>
              <a:rPr lang="en-US" altLang="en-US" sz="2400" b="1" i="1" dirty="0"/>
              <a:t>I know what skills I’ll need to be </a:t>
            </a:r>
            <a:r>
              <a:rPr lang="en-US" altLang="en-US" sz="2400" b="1" i="1" dirty="0" smtClean="0"/>
              <a:t>valuable, up 12%   </a:t>
            </a:r>
            <a:r>
              <a:rPr lang="en-US" altLang="en-US" sz="2400" b="1" i="1" dirty="0"/>
              <a:t>(70% </a:t>
            </a:r>
            <a:r>
              <a:rPr lang="en-US" altLang="en-US" sz="2400" b="1" i="1" dirty="0" err="1"/>
              <a:t>fav</a:t>
            </a:r>
            <a:r>
              <a:rPr lang="en-US" altLang="en-US" sz="2400" b="1" i="1" dirty="0"/>
              <a:t>)</a:t>
            </a:r>
          </a:p>
          <a:p>
            <a:pPr lvl="2">
              <a:tabLst>
                <a:tab pos="457200" algn="l"/>
                <a:tab pos="1655763" algn="l"/>
                <a:tab pos="1714500" algn="l"/>
                <a:tab pos="5029200" algn="l"/>
              </a:tabLst>
            </a:pPr>
            <a:r>
              <a:rPr lang="en-US" altLang="en-US" sz="2400" b="1" i="1" dirty="0"/>
              <a:t>Perceptions that the University is doing what is necessary to retain talented employees improved meaningfully, though remains </a:t>
            </a:r>
            <a:r>
              <a:rPr lang="en-US" altLang="en-US" sz="2400" b="1" i="1" dirty="0" err="1"/>
              <a:t>unfavourable</a:t>
            </a:r>
            <a:endParaRPr lang="en-US" altLang="en-US" sz="2400" b="1" i="1" dirty="0"/>
          </a:p>
          <a:p>
            <a:pPr lvl="2">
              <a:tabLst>
                <a:tab pos="457200" algn="l"/>
                <a:tab pos="1655763" algn="l"/>
                <a:tab pos="1714500" algn="l"/>
                <a:tab pos="5029200" algn="l"/>
              </a:tabLst>
            </a:pPr>
            <a:endParaRPr lang="en-US" sz="2400" b="1" i="1" dirty="0" smtClean="0">
              <a:solidFill>
                <a:srgbClr val="FF0000"/>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noFill/>
        </p:spPr>
        <p:txBody>
          <a:bodyPr/>
          <a:lstStyle/>
          <a:p>
            <a:r>
              <a:rPr lang="en-US" smtClean="0"/>
              <a:t>Personal Development</a:t>
            </a:r>
          </a:p>
        </p:txBody>
      </p:sp>
      <p:graphicFrame>
        <p:nvGraphicFramePr>
          <p:cNvPr id="4" name="Table 3"/>
          <p:cNvGraphicFramePr>
            <a:graphicFrameLocks noGrp="1"/>
          </p:cNvGraphicFramePr>
          <p:nvPr>
            <p:extLst>
              <p:ext uri="{D42A27DB-BD31-4B8C-83A1-F6EECF244321}">
                <p14:modId xmlns:p14="http://schemas.microsoft.com/office/powerpoint/2010/main" val="4118904811"/>
              </p:ext>
            </p:extLst>
          </p:nvPr>
        </p:nvGraphicFramePr>
        <p:xfrm>
          <a:off x="599830" y="1600200"/>
          <a:ext cx="8544171" cy="4572001"/>
        </p:xfrm>
        <a:graphic>
          <a:graphicData uri="http://schemas.openxmlformats.org/drawingml/2006/table">
            <a:tbl>
              <a:tblPr firstRow="1" bandRow="1">
                <a:tableStyleId>{1E171933-4619-4E11-9A3F-F7608DF75F80}</a:tableStyleId>
              </a:tblPr>
              <a:tblGrid>
                <a:gridCol w="3910043"/>
                <a:gridCol w="1158532"/>
                <a:gridCol w="1158532"/>
                <a:gridCol w="1158532"/>
                <a:gridCol w="1158532"/>
              </a:tblGrid>
              <a:tr h="589600">
                <a:tc>
                  <a:txBody>
                    <a:bodyPr/>
                    <a:lstStyle/>
                    <a:p>
                      <a:pPr algn="ctr"/>
                      <a:r>
                        <a:rPr lang="en-US" sz="1800" dirty="0" smtClean="0"/>
                        <a:t>Item</a:t>
                      </a:r>
                      <a:endParaRPr lang="en-US" sz="1800" dirty="0"/>
                    </a:p>
                  </a:txBody>
                  <a:tcPr marT="45710" marB="45710"/>
                </a:tc>
                <a:tc>
                  <a:txBody>
                    <a:bodyPr/>
                    <a:lstStyle/>
                    <a:p>
                      <a:pPr algn="ctr"/>
                      <a:r>
                        <a:rPr lang="en-US" sz="1800" dirty="0" smtClean="0"/>
                        <a:t>2010</a:t>
                      </a:r>
                      <a:endParaRPr lang="en-US" sz="1800" dirty="0"/>
                    </a:p>
                  </a:txBody>
                  <a:tcPr marT="45710" marB="45710"/>
                </a:tc>
                <a:tc>
                  <a:txBody>
                    <a:bodyPr/>
                    <a:lstStyle/>
                    <a:p>
                      <a:pPr algn="ctr"/>
                      <a:r>
                        <a:rPr lang="en-US" sz="1800" dirty="0" smtClean="0"/>
                        <a:t>2011</a:t>
                      </a:r>
                      <a:endParaRPr lang="en-US" sz="1800" dirty="0"/>
                    </a:p>
                  </a:txBody>
                  <a:tcPr marT="45710" marB="45710"/>
                </a:tc>
                <a:tc>
                  <a:txBody>
                    <a:bodyPr/>
                    <a:lstStyle/>
                    <a:p>
                      <a:pPr algn="ctr"/>
                      <a:r>
                        <a:rPr lang="en-US" sz="1800" dirty="0" smtClean="0"/>
                        <a:t>2013</a:t>
                      </a:r>
                      <a:endParaRPr lang="en-US" sz="1800" dirty="0"/>
                    </a:p>
                  </a:txBody>
                  <a:tcPr marT="45710" marB="45710"/>
                </a:tc>
                <a:tc>
                  <a:txBody>
                    <a:bodyPr/>
                    <a:lstStyle/>
                    <a:p>
                      <a:pPr algn="ctr"/>
                      <a:r>
                        <a:rPr lang="en-US" sz="1800" dirty="0" smtClean="0"/>
                        <a:t>Diff</a:t>
                      </a:r>
                      <a:endParaRPr lang="en-US" sz="1800" dirty="0"/>
                    </a:p>
                  </a:txBody>
                  <a:tcPr marT="45710" marB="45710"/>
                </a:tc>
              </a:tr>
              <a:tr h="679919">
                <a:tc>
                  <a:txBody>
                    <a:bodyPr/>
                    <a:lstStyle/>
                    <a:p>
                      <a:r>
                        <a:rPr lang="en-US" sz="1800" dirty="0" smtClean="0"/>
                        <a:t>My job is challenging and fulfilling</a:t>
                      </a:r>
                      <a:endParaRPr lang="en-US" sz="1800" dirty="0"/>
                    </a:p>
                  </a:txBody>
                  <a:tcPr marT="45710" marB="45710"/>
                </a:tc>
                <a:tc>
                  <a:txBody>
                    <a:bodyPr/>
                    <a:lstStyle/>
                    <a:p>
                      <a:pPr algn="ctr"/>
                      <a:r>
                        <a:rPr lang="en-US" sz="1800" dirty="0" smtClean="0"/>
                        <a:t>72%</a:t>
                      </a:r>
                      <a:endParaRPr lang="en-US" sz="1800" dirty="0"/>
                    </a:p>
                  </a:txBody>
                  <a:tcPr marT="45710" marB="45710"/>
                </a:tc>
                <a:tc>
                  <a:txBody>
                    <a:bodyPr/>
                    <a:lstStyle/>
                    <a:p>
                      <a:pPr algn="ctr"/>
                      <a:r>
                        <a:rPr lang="en-US" sz="1800" dirty="0" smtClean="0"/>
                        <a:t>71%</a:t>
                      </a:r>
                      <a:endParaRPr lang="en-US" sz="1800" dirty="0"/>
                    </a:p>
                  </a:txBody>
                  <a:tcPr marT="45710" marB="45710"/>
                </a:tc>
                <a:tc>
                  <a:txBody>
                    <a:bodyPr/>
                    <a:lstStyle/>
                    <a:p>
                      <a:pPr algn="ctr"/>
                      <a:r>
                        <a:rPr lang="en-US" sz="1800" dirty="0" smtClean="0"/>
                        <a:t>72%</a:t>
                      </a:r>
                      <a:endParaRPr lang="en-US" sz="1800" dirty="0"/>
                    </a:p>
                  </a:txBody>
                  <a:tcPr marT="45710" marB="45710"/>
                </a:tc>
                <a:tc>
                  <a:txBody>
                    <a:bodyPr/>
                    <a:lstStyle/>
                    <a:p>
                      <a:pPr algn="ctr"/>
                      <a:r>
                        <a:rPr lang="en-US" sz="1800" dirty="0" smtClean="0"/>
                        <a:t>+1%</a:t>
                      </a:r>
                      <a:endParaRPr lang="en-US" sz="1800" dirty="0"/>
                    </a:p>
                  </a:txBody>
                  <a:tcPr marT="45710" marB="45710"/>
                </a:tc>
              </a:tr>
              <a:tr h="679919">
                <a:tc>
                  <a:txBody>
                    <a:bodyPr/>
                    <a:lstStyle/>
                    <a:p>
                      <a:r>
                        <a:rPr lang="en-US" sz="1800" dirty="0" smtClean="0"/>
                        <a:t>My job makes good use of my skills and abilities</a:t>
                      </a:r>
                      <a:endParaRPr lang="en-US" sz="1800" dirty="0"/>
                    </a:p>
                  </a:txBody>
                  <a:tcPr marT="45710" marB="45710"/>
                </a:tc>
                <a:tc>
                  <a:txBody>
                    <a:bodyPr/>
                    <a:lstStyle/>
                    <a:p>
                      <a:pPr algn="ctr"/>
                      <a:r>
                        <a:rPr lang="en-US" sz="1800" dirty="0" smtClean="0"/>
                        <a:t>69%</a:t>
                      </a:r>
                      <a:endParaRPr lang="en-US" sz="1800" dirty="0"/>
                    </a:p>
                  </a:txBody>
                  <a:tcPr marT="45710" marB="45710"/>
                </a:tc>
                <a:tc>
                  <a:txBody>
                    <a:bodyPr/>
                    <a:lstStyle/>
                    <a:p>
                      <a:pPr algn="ctr"/>
                      <a:r>
                        <a:rPr lang="en-US" sz="1800" dirty="0" smtClean="0"/>
                        <a:t>66%</a:t>
                      </a:r>
                      <a:endParaRPr lang="en-US" sz="1800" dirty="0"/>
                    </a:p>
                  </a:txBody>
                  <a:tcPr marT="45710" marB="45710"/>
                </a:tc>
                <a:tc>
                  <a:txBody>
                    <a:bodyPr/>
                    <a:lstStyle/>
                    <a:p>
                      <a:pPr algn="ctr"/>
                      <a:r>
                        <a:rPr lang="en-US" sz="1800" dirty="0" smtClean="0"/>
                        <a:t>66%</a:t>
                      </a:r>
                      <a:endParaRPr lang="en-US" sz="1800" dirty="0"/>
                    </a:p>
                  </a:txBody>
                  <a:tcPr marT="45710" marB="45710"/>
                </a:tc>
                <a:tc>
                  <a:txBody>
                    <a:bodyPr/>
                    <a:lstStyle/>
                    <a:p>
                      <a:pPr algn="ctr"/>
                      <a:r>
                        <a:rPr lang="en-US" sz="1800" dirty="0" smtClean="0"/>
                        <a:t>0%</a:t>
                      </a:r>
                      <a:endParaRPr lang="en-US" sz="1800" dirty="0"/>
                    </a:p>
                  </a:txBody>
                  <a:tcPr marT="45710" marB="45710"/>
                </a:tc>
              </a:tr>
              <a:tr h="679919">
                <a:tc>
                  <a:txBody>
                    <a:bodyPr/>
                    <a:lstStyle/>
                    <a:p>
                      <a:r>
                        <a:rPr lang="en-US" sz="1800" dirty="0" smtClean="0"/>
                        <a:t>I have enough information to succeed in my job</a:t>
                      </a:r>
                      <a:endParaRPr lang="en-US" sz="1800" dirty="0"/>
                    </a:p>
                  </a:txBody>
                  <a:tcPr marT="45710" marB="45710"/>
                </a:tc>
                <a:tc>
                  <a:txBody>
                    <a:bodyPr/>
                    <a:lstStyle/>
                    <a:p>
                      <a:pPr algn="ctr"/>
                      <a:r>
                        <a:rPr lang="en-US" sz="1800" dirty="0" smtClean="0"/>
                        <a:t>70%</a:t>
                      </a:r>
                      <a:endParaRPr lang="en-US" sz="1800" dirty="0"/>
                    </a:p>
                  </a:txBody>
                  <a:tcPr marT="45710" marB="45710"/>
                </a:tc>
                <a:tc>
                  <a:txBody>
                    <a:bodyPr/>
                    <a:lstStyle/>
                    <a:p>
                      <a:pPr algn="ctr"/>
                      <a:r>
                        <a:rPr lang="en-US" sz="1800" dirty="0" smtClean="0"/>
                        <a:t>64%</a:t>
                      </a:r>
                      <a:endParaRPr lang="en-US" sz="1800" dirty="0"/>
                    </a:p>
                  </a:txBody>
                  <a:tcPr marT="45710" marB="45710"/>
                </a:tc>
                <a:tc>
                  <a:txBody>
                    <a:bodyPr/>
                    <a:lstStyle/>
                    <a:p>
                      <a:pPr algn="ctr"/>
                      <a:r>
                        <a:rPr lang="en-US" sz="1800" dirty="0" smtClean="0"/>
                        <a:t>68%</a:t>
                      </a:r>
                      <a:endParaRPr lang="en-US" sz="1800" dirty="0"/>
                    </a:p>
                  </a:txBody>
                  <a:tcPr marT="45710" marB="45710"/>
                </a:tc>
                <a:tc>
                  <a:txBody>
                    <a:bodyPr/>
                    <a:lstStyle/>
                    <a:p>
                      <a:pPr algn="ctr"/>
                      <a:r>
                        <a:rPr lang="en-US" sz="1800" dirty="0" smtClean="0"/>
                        <a:t>+4%</a:t>
                      </a:r>
                      <a:endParaRPr lang="en-US" sz="1800" dirty="0"/>
                    </a:p>
                  </a:txBody>
                  <a:tcPr marT="45710" marB="45710"/>
                </a:tc>
              </a:tr>
              <a:tr h="971322">
                <a:tc>
                  <a:txBody>
                    <a:bodyPr/>
                    <a:lstStyle/>
                    <a:p>
                      <a:r>
                        <a:rPr lang="en-US" sz="1800" dirty="0" smtClean="0"/>
                        <a:t>My department has the resources necessary to achieve its objectives</a:t>
                      </a:r>
                      <a:endParaRPr lang="en-US" sz="1800" dirty="0"/>
                    </a:p>
                  </a:txBody>
                  <a:tcPr marT="45710" marB="45710"/>
                </a:tc>
                <a:tc>
                  <a:txBody>
                    <a:bodyPr/>
                    <a:lstStyle/>
                    <a:p>
                      <a:pPr algn="ctr"/>
                      <a:r>
                        <a:rPr lang="en-US" sz="1800" dirty="0" smtClean="0"/>
                        <a:t>32%</a:t>
                      </a:r>
                      <a:endParaRPr lang="en-US" sz="1800" dirty="0"/>
                    </a:p>
                  </a:txBody>
                  <a:tcPr marT="45710" marB="45710"/>
                </a:tc>
                <a:tc>
                  <a:txBody>
                    <a:bodyPr/>
                    <a:lstStyle/>
                    <a:p>
                      <a:pPr algn="ctr"/>
                      <a:r>
                        <a:rPr lang="en-US" sz="1800" dirty="0" smtClean="0"/>
                        <a:t>35%</a:t>
                      </a:r>
                      <a:endParaRPr lang="en-US" sz="1800" dirty="0"/>
                    </a:p>
                  </a:txBody>
                  <a:tcPr marT="45710" marB="45710"/>
                </a:tc>
                <a:tc>
                  <a:txBody>
                    <a:bodyPr/>
                    <a:lstStyle/>
                    <a:p>
                      <a:pPr algn="ctr"/>
                      <a:r>
                        <a:rPr lang="en-US" sz="1800" dirty="0" smtClean="0"/>
                        <a:t>41%</a:t>
                      </a:r>
                      <a:endParaRPr lang="en-US" sz="1800" dirty="0"/>
                    </a:p>
                  </a:txBody>
                  <a:tcPr marT="45710" marB="45710"/>
                </a:tc>
                <a:tc>
                  <a:txBody>
                    <a:bodyPr/>
                    <a:lstStyle/>
                    <a:p>
                      <a:pPr algn="ctr"/>
                      <a:r>
                        <a:rPr lang="en-US" sz="1800" dirty="0" smtClean="0"/>
                        <a:t>+6%</a:t>
                      </a:r>
                      <a:endParaRPr lang="en-US" sz="1800" dirty="0"/>
                    </a:p>
                  </a:txBody>
                  <a:tcPr marT="45710" marB="45710"/>
                </a:tc>
              </a:tr>
              <a:tr h="971322">
                <a:tc>
                  <a:txBody>
                    <a:bodyPr/>
                    <a:lstStyle/>
                    <a:p>
                      <a:r>
                        <a:rPr lang="en-US" sz="1800" dirty="0" smtClean="0"/>
                        <a:t>I receive the training and development I need to do my job</a:t>
                      </a:r>
                      <a:endParaRPr lang="en-US" sz="1800" dirty="0"/>
                    </a:p>
                  </a:txBody>
                  <a:tcPr marT="45710" marB="45710"/>
                </a:tc>
                <a:tc>
                  <a:txBody>
                    <a:bodyPr/>
                    <a:lstStyle/>
                    <a:p>
                      <a:pPr algn="ctr"/>
                      <a:r>
                        <a:rPr lang="en-US" sz="1800" dirty="0" smtClean="0"/>
                        <a:t>61%</a:t>
                      </a:r>
                      <a:endParaRPr lang="en-US" sz="1800" dirty="0"/>
                    </a:p>
                  </a:txBody>
                  <a:tcPr marT="45710" marB="45710"/>
                </a:tc>
                <a:tc>
                  <a:txBody>
                    <a:bodyPr/>
                    <a:lstStyle/>
                    <a:p>
                      <a:pPr algn="ctr"/>
                      <a:r>
                        <a:rPr lang="en-US" sz="1800" dirty="0" smtClean="0"/>
                        <a:t>55%</a:t>
                      </a:r>
                      <a:endParaRPr lang="en-US" sz="1800" dirty="0"/>
                    </a:p>
                  </a:txBody>
                  <a:tcPr marT="45710" marB="45710"/>
                </a:tc>
                <a:tc>
                  <a:txBody>
                    <a:bodyPr/>
                    <a:lstStyle/>
                    <a:p>
                      <a:pPr algn="ctr"/>
                      <a:r>
                        <a:rPr lang="en-US" sz="1800" dirty="0" smtClean="0"/>
                        <a:t>61%</a:t>
                      </a:r>
                      <a:endParaRPr lang="en-US" sz="1800" dirty="0"/>
                    </a:p>
                  </a:txBody>
                  <a:tcPr marT="45710" marB="45710"/>
                </a:tc>
                <a:tc>
                  <a:txBody>
                    <a:bodyPr/>
                    <a:lstStyle/>
                    <a:p>
                      <a:pPr algn="ctr"/>
                      <a:r>
                        <a:rPr lang="en-US" sz="1800" dirty="0" smtClean="0"/>
                        <a:t>+6%</a:t>
                      </a:r>
                      <a:endParaRPr lang="en-US" sz="1800" dirty="0"/>
                    </a:p>
                  </a:txBody>
                  <a:tcPr marT="45710" marB="45710"/>
                </a:tc>
              </a:tr>
            </a:tbl>
          </a:graphicData>
        </a:graphic>
      </p:graphicFrame>
      <p:sp>
        <p:nvSpPr>
          <p:cNvPr id="28710" name="TextBox 4"/>
          <p:cNvSpPr txBox="1">
            <a:spLocks noChangeArrowheads="1"/>
          </p:cNvSpPr>
          <p:nvPr/>
        </p:nvSpPr>
        <p:spPr bwMode="auto">
          <a:xfrm>
            <a:off x="1143000" y="6553200"/>
            <a:ext cx="3276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50000"/>
              </a:spcBef>
              <a:spcAft>
                <a:spcPct val="0"/>
              </a:spcAft>
              <a:defRPr sz="1600">
                <a:solidFill>
                  <a:schemeClr val="tx1"/>
                </a:solidFill>
                <a:latin typeface="Arial" charset="0"/>
              </a:defRPr>
            </a:lvl6pPr>
            <a:lvl7pPr marL="2971800" indent="-228600" algn="ctr" eaLnBrk="0" fontAlgn="base" hangingPunct="0">
              <a:spcBef>
                <a:spcPct val="50000"/>
              </a:spcBef>
              <a:spcAft>
                <a:spcPct val="0"/>
              </a:spcAft>
              <a:defRPr sz="1600">
                <a:solidFill>
                  <a:schemeClr val="tx1"/>
                </a:solidFill>
                <a:latin typeface="Arial" charset="0"/>
              </a:defRPr>
            </a:lvl7pPr>
            <a:lvl8pPr marL="3429000" indent="-228600" algn="ctr" eaLnBrk="0" fontAlgn="base" hangingPunct="0">
              <a:spcBef>
                <a:spcPct val="50000"/>
              </a:spcBef>
              <a:spcAft>
                <a:spcPct val="0"/>
              </a:spcAft>
              <a:defRPr sz="1600">
                <a:solidFill>
                  <a:schemeClr val="tx1"/>
                </a:solidFill>
                <a:latin typeface="Arial" charset="0"/>
              </a:defRPr>
            </a:lvl8pPr>
            <a:lvl9pPr marL="3886200" indent="-228600" algn="ctr" eaLnBrk="0" fontAlgn="base" hangingPunct="0">
              <a:spcBef>
                <a:spcPct val="50000"/>
              </a:spcBef>
              <a:spcAft>
                <a:spcPct val="0"/>
              </a:spcAft>
              <a:defRPr sz="1600">
                <a:solidFill>
                  <a:schemeClr val="tx1"/>
                </a:solidFill>
                <a:latin typeface="Arial" charset="0"/>
              </a:defRPr>
            </a:lvl9pPr>
          </a:lstStyle>
          <a:p>
            <a:pPr algn="l"/>
            <a:r>
              <a:rPr lang="en-US"/>
              <a:t>*Percent Favourable</a:t>
            </a:r>
          </a:p>
        </p:txBody>
      </p:sp>
    </p:spTree>
    <p:extLst>
      <p:ext uri="{BB962C8B-B14F-4D97-AF65-F5344CB8AC3E}">
        <p14:creationId xmlns:p14="http://schemas.microsoft.com/office/powerpoint/2010/main" val="288074676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noFill/>
        </p:spPr>
        <p:txBody>
          <a:bodyPr/>
          <a:lstStyle/>
          <a:p>
            <a:r>
              <a:rPr lang="en-US" smtClean="0"/>
              <a:t>Personal Development</a:t>
            </a:r>
          </a:p>
        </p:txBody>
      </p:sp>
      <p:graphicFrame>
        <p:nvGraphicFramePr>
          <p:cNvPr id="4" name="Table 3"/>
          <p:cNvGraphicFramePr>
            <a:graphicFrameLocks noGrp="1"/>
          </p:cNvGraphicFramePr>
          <p:nvPr>
            <p:extLst>
              <p:ext uri="{D42A27DB-BD31-4B8C-83A1-F6EECF244321}">
                <p14:modId xmlns:p14="http://schemas.microsoft.com/office/powerpoint/2010/main" val="2314203252"/>
              </p:ext>
            </p:extLst>
          </p:nvPr>
        </p:nvGraphicFramePr>
        <p:xfrm>
          <a:off x="990600" y="1447800"/>
          <a:ext cx="7772405" cy="4852959"/>
        </p:xfrm>
        <a:graphic>
          <a:graphicData uri="http://schemas.openxmlformats.org/drawingml/2006/table">
            <a:tbl>
              <a:tblPr firstRow="1" bandRow="1">
                <a:tableStyleId>{1E171933-4619-4E11-9A3F-F7608DF75F80}</a:tableStyleId>
              </a:tblPr>
              <a:tblGrid>
                <a:gridCol w="3556861"/>
                <a:gridCol w="1053886"/>
                <a:gridCol w="1053886"/>
                <a:gridCol w="1053886"/>
                <a:gridCol w="1053886"/>
              </a:tblGrid>
              <a:tr h="555183">
                <a:tc>
                  <a:txBody>
                    <a:bodyPr/>
                    <a:lstStyle/>
                    <a:p>
                      <a:pPr algn="ctr"/>
                      <a:r>
                        <a:rPr lang="en-US" sz="1800" dirty="0" smtClean="0"/>
                        <a:t>Item</a:t>
                      </a:r>
                      <a:endParaRPr lang="en-US" sz="1800" dirty="0"/>
                    </a:p>
                  </a:txBody>
                  <a:tcPr marT="45721" marB="45721"/>
                </a:tc>
                <a:tc>
                  <a:txBody>
                    <a:bodyPr/>
                    <a:lstStyle/>
                    <a:p>
                      <a:pPr algn="ctr"/>
                      <a:r>
                        <a:rPr lang="en-US" sz="1800" dirty="0" smtClean="0"/>
                        <a:t>2010</a:t>
                      </a:r>
                      <a:endParaRPr lang="en-US" sz="1800" dirty="0"/>
                    </a:p>
                  </a:txBody>
                  <a:tcPr marT="45721" marB="45721"/>
                </a:tc>
                <a:tc>
                  <a:txBody>
                    <a:bodyPr/>
                    <a:lstStyle/>
                    <a:p>
                      <a:pPr algn="ctr"/>
                      <a:r>
                        <a:rPr lang="en-US" sz="1800" dirty="0" smtClean="0"/>
                        <a:t>2011</a:t>
                      </a:r>
                      <a:endParaRPr lang="en-US" sz="1800" dirty="0"/>
                    </a:p>
                  </a:txBody>
                  <a:tcPr marT="45721" marB="45721"/>
                </a:tc>
                <a:tc>
                  <a:txBody>
                    <a:bodyPr/>
                    <a:lstStyle/>
                    <a:p>
                      <a:pPr algn="ctr"/>
                      <a:r>
                        <a:rPr lang="en-US" sz="1800" dirty="0" smtClean="0"/>
                        <a:t>2013</a:t>
                      </a:r>
                      <a:endParaRPr lang="en-US" sz="1800" dirty="0"/>
                    </a:p>
                  </a:txBody>
                  <a:tcPr marT="45721" marB="45721"/>
                </a:tc>
                <a:tc>
                  <a:txBody>
                    <a:bodyPr/>
                    <a:lstStyle/>
                    <a:p>
                      <a:pPr algn="ctr"/>
                      <a:r>
                        <a:rPr lang="en-US" sz="1800" dirty="0" smtClean="0"/>
                        <a:t>Diff</a:t>
                      </a:r>
                      <a:endParaRPr lang="en-US" sz="1800" dirty="0"/>
                    </a:p>
                  </a:txBody>
                  <a:tcPr marT="45721" marB="45721"/>
                </a:tc>
              </a:tr>
              <a:tr h="640168">
                <a:tc>
                  <a:txBody>
                    <a:bodyPr/>
                    <a:lstStyle/>
                    <a:p>
                      <a:r>
                        <a:rPr lang="en-US" sz="1800" dirty="0" smtClean="0"/>
                        <a:t>How satisfied are you with your physical working conditions?</a:t>
                      </a:r>
                      <a:endParaRPr lang="en-US" sz="1800" dirty="0"/>
                    </a:p>
                  </a:txBody>
                  <a:tcPr marT="45721" marB="45721"/>
                </a:tc>
                <a:tc>
                  <a:txBody>
                    <a:bodyPr/>
                    <a:lstStyle/>
                    <a:p>
                      <a:pPr algn="ctr"/>
                      <a:r>
                        <a:rPr lang="en-US" sz="1800" dirty="0" smtClean="0"/>
                        <a:t>64%</a:t>
                      </a:r>
                      <a:endParaRPr lang="en-US" sz="1800" dirty="0"/>
                    </a:p>
                  </a:txBody>
                  <a:tcPr marT="45721" marB="45721"/>
                </a:tc>
                <a:tc>
                  <a:txBody>
                    <a:bodyPr/>
                    <a:lstStyle/>
                    <a:p>
                      <a:pPr algn="ctr"/>
                      <a:r>
                        <a:rPr lang="en-US" sz="1800" dirty="0" smtClean="0"/>
                        <a:t>61%</a:t>
                      </a:r>
                      <a:endParaRPr lang="en-US" sz="1800" dirty="0"/>
                    </a:p>
                  </a:txBody>
                  <a:tcPr marT="45721" marB="45721"/>
                </a:tc>
                <a:tc>
                  <a:txBody>
                    <a:bodyPr/>
                    <a:lstStyle/>
                    <a:p>
                      <a:pPr algn="ctr"/>
                      <a:r>
                        <a:rPr lang="en-US" sz="1800" dirty="0" smtClean="0"/>
                        <a:t>62%</a:t>
                      </a:r>
                      <a:endParaRPr lang="en-US" sz="1800" dirty="0"/>
                    </a:p>
                  </a:txBody>
                  <a:tcPr marT="45721" marB="45721"/>
                </a:tc>
                <a:tc>
                  <a:txBody>
                    <a:bodyPr/>
                    <a:lstStyle/>
                    <a:p>
                      <a:pPr algn="ctr"/>
                      <a:r>
                        <a:rPr lang="en-US" sz="1800" dirty="0" smtClean="0"/>
                        <a:t>+1%</a:t>
                      </a:r>
                      <a:endParaRPr lang="en-US" sz="1800" dirty="0"/>
                    </a:p>
                  </a:txBody>
                  <a:tcPr marT="45721" marB="45721"/>
                </a:tc>
              </a:tr>
              <a:tr h="640168">
                <a:tc>
                  <a:txBody>
                    <a:bodyPr/>
                    <a:lstStyle/>
                    <a:p>
                      <a:r>
                        <a:rPr lang="en-US" sz="1800" dirty="0" smtClean="0"/>
                        <a:t>I know what skills I will need in the future to be a valuable contributor</a:t>
                      </a:r>
                      <a:endParaRPr lang="en-US" sz="1800" dirty="0"/>
                    </a:p>
                  </a:txBody>
                  <a:tcPr marT="45721" marB="45721"/>
                </a:tc>
                <a:tc>
                  <a:txBody>
                    <a:bodyPr/>
                    <a:lstStyle/>
                    <a:p>
                      <a:pPr algn="ctr"/>
                      <a:r>
                        <a:rPr lang="en-US" sz="1800" dirty="0" smtClean="0"/>
                        <a:t>65%</a:t>
                      </a:r>
                      <a:endParaRPr lang="en-US" sz="1800" dirty="0"/>
                    </a:p>
                  </a:txBody>
                  <a:tcPr marT="45721" marB="45721"/>
                </a:tc>
                <a:tc>
                  <a:txBody>
                    <a:bodyPr/>
                    <a:lstStyle/>
                    <a:p>
                      <a:pPr algn="ctr"/>
                      <a:r>
                        <a:rPr lang="en-US" sz="1800" dirty="0" smtClean="0"/>
                        <a:t>58%</a:t>
                      </a:r>
                      <a:endParaRPr lang="en-US" sz="1800" dirty="0"/>
                    </a:p>
                  </a:txBody>
                  <a:tcPr marT="45721" marB="45721"/>
                </a:tc>
                <a:tc>
                  <a:txBody>
                    <a:bodyPr/>
                    <a:lstStyle/>
                    <a:p>
                      <a:pPr algn="ctr"/>
                      <a:r>
                        <a:rPr lang="en-US" sz="1800" dirty="0" smtClean="0"/>
                        <a:t>70%</a:t>
                      </a:r>
                      <a:endParaRPr lang="en-US" sz="1800" dirty="0"/>
                    </a:p>
                  </a:txBody>
                  <a:tcPr marT="45721" marB="45721"/>
                </a:tc>
                <a:tc>
                  <a:txBody>
                    <a:bodyPr/>
                    <a:lstStyle/>
                    <a:p>
                      <a:pPr algn="ctr"/>
                      <a:r>
                        <a:rPr lang="en-US" sz="1800" dirty="0" smtClean="0"/>
                        <a:t>+12%</a:t>
                      </a:r>
                      <a:endParaRPr lang="en-US" sz="1800" dirty="0"/>
                    </a:p>
                  </a:txBody>
                  <a:tcPr marT="45721" marB="45721"/>
                </a:tc>
              </a:tr>
              <a:tr h="640168">
                <a:tc>
                  <a:txBody>
                    <a:bodyPr/>
                    <a:lstStyle/>
                    <a:p>
                      <a:r>
                        <a:rPr lang="en-US" sz="1800" dirty="0" smtClean="0"/>
                        <a:t>I am given opportunities to improve</a:t>
                      </a:r>
                      <a:r>
                        <a:rPr lang="en-US" sz="1800" baseline="0" dirty="0" smtClean="0"/>
                        <a:t> my skills at the University</a:t>
                      </a:r>
                      <a:endParaRPr lang="en-US" sz="1800" dirty="0"/>
                    </a:p>
                  </a:txBody>
                  <a:tcPr marT="45721" marB="45721"/>
                </a:tc>
                <a:tc>
                  <a:txBody>
                    <a:bodyPr/>
                    <a:lstStyle/>
                    <a:p>
                      <a:pPr algn="ctr"/>
                      <a:r>
                        <a:rPr lang="en-US" sz="1800" dirty="0" smtClean="0"/>
                        <a:t>61%</a:t>
                      </a:r>
                      <a:endParaRPr lang="en-US" sz="1800" dirty="0"/>
                    </a:p>
                  </a:txBody>
                  <a:tcPr marT="45721" marB="45721"/>
                </a:tc>
                <a:tc>
                  <a:txBody>
                    <a:bodyPr/>
                    <a:lstStyle/>
                    <a:p>
                      <a:pPr algn="ctr"/>
                      <a:r>
                        <a:rPr lang="en-US" sz="1800" dirty="0" smtClean="0"/>
                        <a:t>60%</a:t>
                      </a:r>
                      <a:endParaRPr lang="en-US" sz="1800" dirty="0"/>
                    </a:p>
                  </a:txBody>
                  <a:tcPr marT="45721" marB="45721"/>
                </a:tc>
                <a:tc>
                  <a:txBody>
                    <a:bodyPr/>
                    <a:lstStyle/>
                    <a:p>
                      <a:pPr algn="ctr"/>
                      <a:r>
                        <a:rPr lang="en-US" sz="1800" dirty="0" smtClean="0"/>
                        <a:t>67%</a:t>
                      </a:r>
                      <a:endParaRPr lang="en-US" sz="1800" dirty="0"/>
                    </a:p>
                  </a:txBody>
                  <a:tcPr marT="45721" marB="45721"/>
                </a:tc>
                <a:tc>
                  <a:txBody>
                    <a:bodyPr/>
                    <a:lstStyle/>
                    <a:p>
                      <a:pPr algn="ctr"/>
                      <a:r>
                        <a:rPr lang="en-US" sz="1800" dirty="0" smtClean="0"/>
                        <a:t>+7%</a:t>
                      </a:r>
                      <a:endParaRPr lang="en-US" sz="1800" dirty="0"/>
                    </a:p>
                  </a:txBody>
                  <a:tcPr marT="45721" marB="45721"/>
                </a:tc>
              </a:tr>
              <a:tr h="640168">
                <a:tc>
                  <a:txBody>
                    <a:bodyPr/>
                    <a:lstStyle/>
                    <a:p>
                      <a:r>
                        <a:rPr lang="en-US" sz="1800" dirty="0" smtClean="0"/>
                        <a:t>My manager takes an active interest in my growth and development</a:t>
                      </a:r>
                      <a:endParaRPr lang="en-US" sz="1800" dirty="0"/>
                    </a:p>
                  </a:txBody>
                  <a:tcPr marT="45721" marB="45721"/>
                </a:tc>
                <a:tc>
                  <a:txBody>
                    <a:bodyPr/>
                    <a:lstStyle/>
                    <a:p>
                      <a:pPr algn="ctr"/>
                      <a:r>
                        <a:rPr lang="en-US" sz="1800" dirty="0" smtClean="0"/>
                        <a:t>57%</a:t>
                      </a:r>
                      <a:endParaRPr lang="en-US" sz="1800" dirty="0"/>
                    </a:p>
                  </a:txBody>
                  <a:tcPr marT="45721" marB="45721"/>
                </a:tc>
                <a:tc>
                  <a:txBody>
                    <a:bodyPr/>
                    <a:lstStyle/>
                    <a:p>
                      <a:pPr algn="ctr"/>
                      <a:r>
                        <a:rPr lang="en-US" sz="1800" dirty="0" smtClean="0"/>
                        <a:t>54%</a:t>
                      </a:r>
                      <a:endParaRPr lang="en-US" sz="1800" dirty="0"/>
                    </a:p>
                  </a:txBody>
                  <a:tcPr marT="45721" marB="45721"/>
                </a:tc>
                <a:tc>
                  <a:txBody>
                    <a:bodyPr/>
                    <a:lstStyle/>
                    <a:p>
                      <a:pPr algn="ctr"/>
                      <a:r>
                        <a:rPr lang="en-US" sz="1800" dirty="0" smtClean="0"/>
                        <a:t>62%</a:t>
                      </a:r>
                      <a:endParaRPr lang="en-US" sz="1800" dirty="0"/>
                    </a:p>
                  </a:txBody>
                  <a:tcPr marT="45721" marB="45721"/>
                </a:tc>
                <a:tc>
                  <a:txBody>
                    <a:bodyPr/>
                    <a:lstStyle/>
                    <a:p>
                      <a:pPr algn="ctr"/>
                      <a:r>
                        <a:rPr lang="en-US" sz="1800" dirty="0" smtClean="0"/>
                        <a:t>+8%</a:t>
                      </a:r>
                      <a:endParaRPr lang="en-US" sz="1800" dirty="0"/>
                    </a:p>
                  </a:txBody>
                  <a:tcPr marT="45721" marB="45721"/>
                </a:tc>
              </a:tr>
              <a:tr h="640168">
                <a:tc>
                  <a:txBody>
                    <a:bodyPr/>
                    <a:lstStyle/>
                    <a:p>
                      <a:r>
                        <a:rPr lang="en-US" sz="1800" dirty="0" smtClean="0"/>
                        <a:t>I am satisfied with my opportunities for growth and development</a:t>
                      </a:r>
                      <a:endParaRPr lang="en-US" sz="1800" dirty="0"/>
                    </a:p>
                  </a:txBody>
                  <a:tcPr marT="45721" marB="45721"/>
                </a:tc>
                <a:tc>
                  <a:txBody>
                    <a:bodyPr/>
                    <a:lstStyle/>
                    <a:p>
                      <a:pPr algn="ctr"/>
                      <a:r>
                        <a:rPr lang="en-US" sz="1800" dirty="0" smtClean="0"/>
                        <a:t>48%</a:t>
                      </a:r>
                      <a:endParaRPr lang="en-US" sz="1800" dirty="0"/>
                    </a:p>
                  </a:txBody>
                  <a:tcPr marT="45721" marB="45721"/>
                </a:tc>
                <a:tc>
                  <a:txBody>
                    <a:bodyPr/>
                    <a:lstStyle/>
                    <a:p>
                      <a:pPr algn="ctr"/>
                      <a:r>
                        <a:rPr lang="en-US" sz="1800" dirty="0" smtClean="0"/>
                        <a:t>46%</a:t>
                      </a:r>
                      <a:endParaRPr lang="en-US" sz="1800" dirty="0"/>
                    </a:p>
                  </a:txBody>
                  <a:tcPr marT="45721" marB="45721"/>
                </a:tc>
                <a:tc>
                  <a:txBody>
                    <a:bodyPr/>
                    <a:lstStyle/>
                    <a:p>
                      <a:pPr algn="ctr"/>
                      <a:r>
                        <a:rPr lang="en-US" sz="1800" dirty="0" smtClean="0"/>
                        <a:t>53%</a:t>
                      </a:r>
                      <a:endParaRPr lang="en-US" sz="1800" dirty="0"/>
                    </a:p>
                  </a:txBody>
                  <a:tcPr marT="45721" marB="45721"/>
                </a:tc>
                <a:tc>
                  <a:txBody>
                    <a:bodyPr/>
                    <a:lstStyle/>
                    <a:p>
                      <a:pPr algn="ctr"/>
                      <a:r>
                        <a:rPr lang="en-US" sz="1800" dirty="0" smtClean="0"/>
                        <a:t>+7%</a:t>
                      </a:r>
                      <a:endParaRPr lang="en-US" sz="1800" dirty="0"/>
                    </a:p>
                  </a:txBody>
                  <a:tcPr marT="45721" marB="45721"/>
                </a:tc>
              </a:tr>
            </a:tbl>
          </a:graphicData>
        </a:graphic>
      </p:graphicFrame>
      <p:sp>
        <p:nvSpPr>
          <p:cNvPr id="29734" name="TextBox 4"/>
          <p:cNvSpPr txBox="1">
            <a:spLocks noChangeArrowheads="1"/>
          </p:cNvSpPr>
          <p:nvPr/>
        </p:nvSpPr>
        <p:spPr bwMode="auto">
          <a:xfrm>
            <a:off x="1143000" y="6553200"/>
            <a:ext cx="3276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50000"/>
              </a:spcBef>
              <a:spcAft>
                <a:spcPct val="0"/>
              </a:spcAft>
              <a:defRPr sz="1600">
                <a:solidFill>
                  <a:schemeClr val="tx1"/>
                </a:solidFill>
                <a:latin typeface="Arial" charset="0"/>
              </a:defRPr>
            </a:lvl6pPr>
            <a:lvl7pPr marL="2971800" indent="-228600" algn="ctr" eaLnBrk="0" fontAlgn="base" hangingPunct="0">
              <a:spcBef>
                <a:spcPct val="50000"/>
              </a:spcBef>
              <a:spcAft>
                <a:spcPct val="0"/>
              </a:spcAft>
              <a:defRPr sz="1600">
                <a:solidFill>
                  <a:schemeClr val="tx1"/>
                </a:solidFill>
                <a:latin typeface="Arial" charset="0"/>
              </a:defRPr>
            </a:lvl7pPr>
            <a:lvl8pPr marL="3429000" indent="-228600" algn="ctr" eaLnBrk="0" fontAlgn="base" hangingPunct="0">
              <a:spcBef>
                <a:spcPct val="50000"/>
              </a:spcBef>
              <a:spcAft>
                <a:spcPct val="0"/>
              </a:spcAft>
              <a:defRPr sz="1600">
                <a:solidFill>
                  <a:schemeClr val="tx1"/>
                </a:solidFill>
                <a:latin typeface="Arial" charset="0"/>
              </a:defRPr>
            </a:lvl8pPr>
            <a:lvl9pPr marL="3886200" indent="-228600" algn="ctr" eaLnBrk="0" fontAlgn="base" hangingPunct="0">
              <a:spcBef>
                <a:spcPct val="50000"/>
              </a:spcBef>
              <a:spcAft>
                <a:spcPct val="0"/>
              </a:spcAft>
              <a:defRPr sz="1600">
                <a:solidFill>
                  <a:schemeClr val="tx1"/>
                </a:solidFill>
                <a:latin typeface="Arial" charset="0"/>
              </a:defRPr>
            </a:lvl9pPr>
          </a:lstStyle>
          <a:p>
            <a:pPr algn="l"/>
            <a:r>
              <a:rPr lang="en-US"/>
              <a:t>*Percent Favourable</a:t>
            </a:r>
          </a:p>
        </p:txBody>
      </p:sp>
    </p:spTree>
    <p:extLst>
      <p:ext uri="{BB962C8B-B14F-4D97-AF65-F5344CB8AC3E}">
        <p14:creationId xmlns:p14="http://schemas.microsoft.com/office/powerpoint/2010/main" val="72302981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p:spPr>
        <p:txBody>
          <a:bodyPr/>
          <a:lstStyle/>
          <a:p>
            <a:r>
              <a:rPr lang="en-US" smtClean="0"/>
              <a:t>Personal Development</a:t>
            </a:r>
          </a:p>
        </p:txBody>
      </p:sp>
      <p:graphicFrame>
        <p:nvGraphicFramePr>
          <p:cNvPr id="4" name="Table 3"/>
          <p:cNvGraphicFramePr>
            <a:graphicFrameLocks noGrp="1"/>
          </p:cNvGraphicFramePr>
          <p:nvPr>
            <p:extLst>
              <p:ext uri="{D42A27DB-BD31-4B8C-83A1-F6EECF244321}">
                <p14:modId xmlns:p14="http://schemas.microsoft.com/office/powerpoint/2010/main" val="96570909"/>
              </p:ext>
            </p:extLst>
          </p:nvPr>
        </p:nvGraphicFramePr>
        <p:xfrm>
          <a:off x="914400" y="1752600"/>
          <a:ext cx="7619999" cy="3200400"/>
        </p:xfrm>
        <a:graphic>
          <a:graphicData uri="http://schemas.openxmlformats.org/drawingml/2006/table">
            <a:tbl>
              <a:tblPr firstRow="1" bandRow="1">
                <a:tableStyleId>{1E171933-4619-4E11-9A3F-F7608DF75F80}</a:tableStyleId>
              </a:tblPr>
              <a:tblGrid>
                <a:gridCol w="3487119"/>
                <a:gridCol w="1033220"/>
                <a:gridCol w="1033220"/>
                <a:gridCol w="1033220"/>
                <a:gridCol w="1033220"/>
              </a:tblGrid>
              <a:tr h="587489">
                <a:tc>
                  <a:txBody>
                    <a:bodyPr/>
                    <a:lstStyle/>
                    <a:p>
                      <a:pPr algn="ctr"/>
                      <a:r>
                        <a:rPr lang="en-US" sz="1800" dirty="0" smtClean="0"/>
                        <a:t>Item</a:t>
                      </a:r>
                      <a:endParaRPr lang="en-US" sz="1800" dirty="0"/>
                    </a:p>
                  </a:txBody>
                  <a:tcPr marT="45717" marB="45717"/>
                </a:tc>
                <a:tc>
                  <a:txBody>
                    <a:bodyPr/>
                    <a:lstStyle/>
                    <a:p>
                      <a:pPr algn="ctr"/>
                      <a:r>
                        <a:rPr lang="en-US" sz="1800" dirty="0" smtClean="0"/>
                        <a:t>2010</a:t>
                      </a:r>
                      <a:endParaRPr lang="en-US" sz="1800" dirty="0"/>
                    </a:p>
                  </a:txBody>
                  <a:tcPr marT="45717" marB="45717"/>
                </a:tc>
                <a:tc>
                  <a:txBody>
                    <a:bodyPr/>
                    <a:lstStyle/>
                    <a:p>
                      <a:pPr algn="ctr"/>
                      <a:r>
                        <a:rPr lang="en-US" sz="1800" dirty="0" smtClean="0"/>
                        <a:t>2011</a:t>
                      </a:r>
                      <a:endParaRPr lang="en-US" sz="1800" dirty="0"/>
                    </a:p>
                  </a:txBody>
                  <a:tcPr marT="45717" marB="45717"/>
                </a:tc>
                <a:tc>
                  <a:txBody>
                    <a:bodyPr/>
                    <a:lstStyle/>
                    <a:p>
                      <a:pPr algn="ctr"/>
                      <a:r>
                        <a:rPr lang="en-US" sz="1800" dirty="0" smtClean="0"/>
                        <a:t>2013</a:t>
                      </a:r>
                      <a:endParaRPr lang="en-US" sz="1800" dirty="0"/>
                    </a:p>
                  </a:txBody>
                  <a:tcPr marT="45717" marB="45717"/>
                </a:tc>
                <a:tc>
                  <a:txBody>
                    <a:bodyPr/>
                    <a:lstStyle/>
                    <a:p>
                      <a:pPr algn="ctr"/>
                      <a:r>
                        <a:rPr lang="en-US" sz="1800" dirty="0" smtClean="0"/>
                        <a:t>Diff</a:t>
                      </a:r>
                      <a:endParaRPr lang="en-US" sz="1800" dirty="0"/>
                    </a:p>
                  </a:txBody>
                  <a:tcPr marT="45717" marB="45717"/>
                </a:tc>
              </a:tr>
              <a:tr h="677419">
                <a:tc>
                  <a:txBody>
                    <a:bodyPr/>
                    <a:lstStyle/>
                    <a:p>
                      <a:r>
                        <a:rPr lang="en-US" sz="1800" dirty="0" smtClean="0"/>
                        <a:t>How satisfied are you with your opportunities</a:t>
                      </a:r>
                      <a:r>
                        <a:rPr lang="en-US" sz="1800" baseline="0" dirty="0" smtClean="0"/>
                        <a:t> to advance?</a:t>
                      </a:r>
                      <a:endParaRPr lang="en-US" sz="1800" dirty="0"/>
                    </a:p>
                  </a:txBody>
                  <a:tcPr marT="45717" marB="45717"/>
                </a:tc>
                <a:tc>
                  <a:txBody>
                    <a:bodyPr/>
                    <a:lstStyle/>
                    <a:p>
                      <a:pPr algn="ctr"/>
                      <a:r>
                        <a:rPr lang="en-US" sz="1800" dirty="0" smtClean="0"/>
                        <a:t>25%</a:t>
                      </a:r>
                      <a:endParaRPr lang="en-US" sz="1800" dirty="0"/>
                    </a:p>
                  </a:txBody>
                  <a:tcPr marT="45717" marB="45717"/>
                </a:tc>
                <a:tc>
                  <a:txBody>
                    <a:bodyPr/>
                    <a:lstStyle/>
                    <a:p>
                      <a:pPr algn="ctr"/>
                      <a:r>
                        <a:rPr lang="en-US" sz="1800" dirty="0" smtClean="0"/>
                        <a:t>26%</a:t>
                      </a:r>
                      <a:endParaRPr lang="en-US" sz="1800" dirty="0"/>
                    </a:p>
                  </a:txBody>
                  <a:tcPr marT="45717" marB="45717"/>
                </a:tc>
                <a:tc>
                  <a:txBody>
                    <a:bodyPr/>
                    <a:lstStyle/>
                    <a:p>
                      <a:pPr algn="ctr"/>
                      <a:r>
                        <a:rPr lang="en-US" sz="1800" dirty="0" smtClean="0"/>
                        <a:t>31%</a:t>
                      </a:r>
                      <a:endParaRPr lang="en-US" sz="1800" dirty="0"/>
                    </a:p>
                  </a:txBody>
                  <a:tcPr marT="45717" marB="45717"/>
                </a:tc>
                <a:tc>
                  <a:txBody>
                    <a:bodyPr/>
                    <a:lstStyle/>
                    <a:p>
                      <a:pPr algn="ctr"/>
                      <a:r>
                        <a:rPr lang="en-US" sz="1800" dirty="0" smtClean="0"/>
                        <a:t>+5%</a:t>
                      </a:r>
                      <a:endParaRPr lang="en-US" sz="1800" dirty="0"/>
                    </a:p>
                  </a:txBody>
                  <a:tcPr marT="45717" marB="45717"/>
                </a:tc>
              </a:tr>
              <a:tr h="967746">
                <a:tc>
                  <a:txBody>
                    <a:bodyPr/>
                    <a:lstStyle/>
                    <a:p>
                      <a:r>
                        <a:rPr lang="en-US" sz="1800" dirty="0" smtClean="0"/>
                        <a:t>The University is successful in developing and promoting employees from within</a:t>
                      </a:r>
                      <a:endParaRPr lang="en-US" sz="1800" dirty="0"/>
                    </a:p>
                  </a:txBody>
                  <a:tcPr marT="45717" marB="45717"/>
                </a:tc>
                <a:tc>
                  <a:txBody>
                    <a:bodyPr/>
                    <a:lstStyle/>
                    <a:p>
                      <a:pPr algn="ctr"/>
                      <a:r>
                        <a:rPr lang="en-US" sz="1800" dirty="0" smtClean="0"/>
                        <a:t>26%</a:t>
                      </a:r>
                      <a:endParaRPr lang="en-US" sz="1800" dirty="0"/>
                    </a:p>
                  </a:txBody>
                  <a:tcPr marT="45717" marB="45717"/>
                </a:tc>
                <a:tc>
                  <a:txBody>
                    <a:bodyPr/>
                    <a:lstStyle/>
                    <a:p>
                      <a:pPr algn="ctr"/>
                      <a:r>
                        <a:rPr lang="en-US" sz="1800" dirty="0" smtClean="0"/>
                        <a:t>30%</a:t>
                      </a:r>
                      <a:endParaRPr lang="en-US" sz="1800" dirty="0"/>
                    </a:p>
                  </a:txBody>
                  <a:tcPr marT="45717" marB="45717"/>
                </a:tc>
                <a:tc>
                  <a:txBody>
                    <a:bodyPr/>
                    <a:lstStyle/>
                    <a:p>
                      <a:pPr algn="ctr"/>
                      <a:r>
                        <a:rPr lang="en-US" sz="1800" dirty="0" smtClean="0"/>
                        <a:t>36%</a:t>
                      </a:r>
                      <a:endParaRPr lang="en-US" sz="1800" dirty="0"/>
                    </a:p>
                  </a:txBody>
                  <a:tcPr marT="45717" marB="45717"/>
                </a:tc>
                <a:tc>
                  <a:txBody>
                    <a:bodyPr/>
                    <a:lstStyle/>
                    <a:p>
                      <a:pPr algn="ctr"/>
                      <a:r>
                        <a:rPr lang="en-US" sz="1800" dirty="0" smtClean="0"/>
                        <a:t>+6%</a:t>
                      </a:r>
                      <a:endParaRPr lang="en-US" sz="1800" dirty="0"/>
                    </a:p>
                  </a:txBody>
                  <a:tcPr marT="45717" marB="45717"/>
                </a:tc>
              </a:tr>
              <a:tr h="967746">
                <a:tc>
                  <a:txBody>
                    <a:bodyPr/>
                    <a:lstStyle/>
                    <a:p>
                      <a:r>
                        <a:rPr lang="en-US" sz="1800" dirty="0" smtClean="0"/>
                        <a:t>The University is doing what is necessary to keep its most talented employees</a:t>
                      </a:r>
                      <a:endParaRPr lang="en-US" sz="1800" dirty="0"/>
                    </a:p>
                  </a:txBody>
                  <a:tcPr marT="45717" marB="45717"/>
                </a:tc>
                <a:tc>
                  <a:txBody>
                    <a:bodyPr/>
                    <a:lstStyle/>
                    <a:p>
                      <a:pPr algn="ctr"/>
                      <a:r>
                        <a:rPr lang="en-US" sz="1800" dirty="0" smtClean="0"/>
                        <a:t>13%</a:t>
                      </a:r>
                      <a:endParaRPr lang="en-US" sz="1800" dirty="0"/>
                    </a:p>
                  </a:txBody>
                  <a:tcPr marT="45717" marB="45717"/>
                </a:tc>
                <a:tc>
                  <a:txBody>
                    <a:bodyPr/>
                    <a:lstStyle/>
                    <a:p>
                      <a:pPr algn="ctr"/>
                      <a:r>
                        <a:rPr lang="en-US" sz="1800" dirty="0" smtClean="0"/>
                        <a:t>16%</a:t>
                      </a:r>
                      <a:endParaRPr lang="en-US" sz="1800" dirty="0"/>
                    </a:p>
                  </a:txBody>
                  <a:tcPr marT="45717" marB="45717"/>
                </a:tc>
                <a:tc>
                  <a:txBody>
                    <a:bodyPr/>
                    <a:lstStyle/>
                    <a:p>
                      <a:pPr algn="ctr"/>
                      <a:r>
                        <a:rPr lang="en-US" sz="1800" dirty="0" smtClean="0"/>
                        <a:t>22%</a:t>
                      </a:r>
                      <a:endParaRPr lang="en-US" sz="1800" dirty="0"/>
                    </a:p>
                  </a:txBody>
                  <a:tcPr marT="45717" marB="45717"/>
                </a:tc>
                <a:tc>
                  <a:txBody>
                    <a:bodyPr/>
                    <a:lstStyle/>
                    <a:p>
                      <a:pPr algn="ctr"/>
                      <a:r>
                        <a:rPr lang="en-US" sz="1800" dirty="0" smtClean="0"/>
                        <a:t>+6%</a:t>
                      </a:r>
                      <a:endParaRPr lang="en-US" sz="1800" dirty="0"/>
                    </a:p>
                  </a:txBody>
                  <a:tcPr marT="45717" marB="45717"/>
                </a:tc>
              </a:tr>
            </a:tbl>
          </a:graphicData>
        </a:graphic>
      </p:graphicFrame>
      <p:sp>
        <p:nvSpPr>
          <p:cNvPr id="30753" name="TextBox 4"/>
          <p:cNvSpPr txBox="1">
            <a:spLocks noChangeArrowheads="1"/>
          </p:cNvSpPr>
          <p:nvPr/>
        </p:nvSpPr>
        <p:spPr bwMode="auto">
          <a:xfrm>
            <a:off x="1143000" y="6553200"/>
            <a:ext cx="3276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50000"/>
              </a:spcBef>
              <a:spcAft>
                <a:spcPct val="0"/>
              </a:spcAft>
              <a:defRPr sz="1600">
                <a:solidFill>
                  <a:schemeClr val="tx1"/>
                </a:solidFill>
                <a:latin typeface="Arial" charset="0"/>
              </a:defRPr>
            </a:lvl6pPr>
            <a:lvl7pPr marL="2971800" indent="-228600" algn="ctr" eaLnBrk="0" fontAlgn="base" hangingPunct="0">
              <a:spcBef>
                <a:spcPct val="50000"/>
              </a:spcBef>
              <a:spcAft>
                <a:spcPct val="0"/>
              </a:spcAft>
              <a:defRPr sz="1600">
                <a:solidFill>
                  <a:schemeClr val="tx1"/>
                </a:solidFill>
                <a:latin typeface="Arial" charset="0"/>
              </a:defRPr>
            </a:lvl7pPr>
            <a:lvl8pPr marL="3429000" indent="-228600" algn="ctr" eaLnBrk="0" fontAlgn="base" hangingPunct="0">
              <a:spcBef>
                <a:spcPct val="50000"/>
              </a:spcBef>
              <a:spcAft>
                <a:spcPct val="0"/>
              </a:spcAft>
              <a:defRPr sz="1600">
                <a:solidFill>
                  <a:schemeClr val="tx1"/>
                </a:solidFill>
                <a:latin typeface="Arial" charset="0"/>
              </a:defRPr>
            </a:lvl8pPr>
            <a:lvl9pPr marL="3886200" indent="-228600" algn="ctr" eaLnBrk="0" fontAlgn="base" hangingPunct="0">
              <a:spcBef>
                <a:spcPct val="50000"/>
              </a:spcBef>
              <a:spcAft>
                <a:spcPct val="0"/>
              </a:spcAft>
              <a:defRPr sz="1600">
                <a:solidFill>
                  <a:schemeClr val="tx1"/>
                </a:solidFill>
                <a:latin typeface="Arial" charset="0"/>
              </a:defRPr>
            </a:lvl9pPr>
          </a:lstStyle>
          <a:p>
            <a:pPr algn="l"/>
            <a:r>
              <a:rPr lang="en-US"/>
              <a:t>*Percent Favourable</a:t>
            </a:r>
          </a:p>
        </p:txBody>
      </p:sp>
    </p:spTree>
    <p:extLst>
      <p:ext uri="{BB962C8B-B14F-4D97-AF65-F5344CB8AC3E}">
        <p14:creationId xmlns:p14="http://schemas.microsoft.com/office/powerpoint/2010/main" val="69608034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p:spPr>
        <p:txBody>
          <a:bodyPr/>
          <a:lstStyle/>
          <a:p>
            <a:r>
              <a:rPr lang="en-US" dirty="0" smtClean="0"/>
              <a:t>Overall Employee Engagement</a:t>
            </a:r>
          </a:p>
        </p:txBody>
      </p:sp>
      <p:sp>
        <p:nvSpPr>
          <p:cNvPr id="31747" name="Rectangle 3"/>
          <p:cNvSpPr>
            <a:spLocks noGrp="1" noChangeArrowheads="1"/>
          </p:cNvSpPr>
          <p:nvPr>
            <p:ph type="body" idx="1"/>
          </p:nvPr>
        </p:nvSpPr>
        <p:spPr>
          <a:xfrm>
            <a:off x="457200" y="1111250"/>
            <a:ext cx="8915400" cy="6489700"/>
          </a:xfrm>
          <a:noFill/>
        </p:spPr>
        <p:txBody>
          <a:bodyPr/>
          <a:lstStyle/>
          <a:p>
            <a:pPr lvl="2">
              <a:tabLst>
                <a:tab pos="457200" algn="l"/>
                <a:tab pos="1655763" algn="l"/>
                <a:tab pos="1714500" algn="l"/>
                <a:tab pos="5029200" algn="l"/>
              </a:tabLst>
            </a:pPr>
            <a:endParaRPr lang="en-US" b="1" i="1" dirty="0" smtClean="0"/>
          </a:p>
          <a:p>
            <a:pPr lvl="2">
              <a:tabLst>
                <a:tab pos="457200" algn="l"/>
                <a:tab pos="1655763" algn="l"/>
                <a:tab pos="1714500" algn="l"/>
                <a:tab pos="5029200" algn="l"/>
              </a:tabLst>
            </a:pPr>
            <a:r>
              <a:rPr lang="en-US" altLang="en-US" sz="2400" b="1" i="1" dirty="0"/>
              <a:t>This dimension is at 73% </a:t>
            </a:r>
            <a:r>
              <a:rPr lang="en-US" altLang="en-US" sz="2400" b="1" i="1" dirty="0" err="1"/>
              <a:t>favourable</a:t>
            </a:r>
            <a:r>
              <a:rPr lang="en-US" altLang="en-US" sz="2400" b="1" i="1" dirty="0"/>
              <a:t> overall</a:t>
            </a:r>
          </a:p>
          <a:p>
            <a:pPr lvl="2">
              <a:tabLst>
                <a:tab pos="457200" algn="l"/>
                <a:tab pos="1655763" algn="l"/>
                <a:tab pos="1714500" algn="l"/>
                <a:tab pos="5029200" algn="l"/>
              </a:tabLst>
            </a:pPr>
            <a:r>
              <a:rPr lang="en-US" altLang="en-US" sz="2400" b="1" i="1" dirty="0"/>
              <a:t>Very positive perceptions regarding trust from immediate line manager (82% </a:t>
            </a:r>
            <a:r>
              <a:rPr lang="en-US" altLang="en-US" sz="2400" b="1" i="1" dirty="0" err="1"/>
              <a:t>fav</a:t>
            </a:r>
            <a:r>
              <a:rPr lang="en-US" altLang="en-US" sz="2400" b="1" i="1" dirty="0"/>
              <a:t>)</a:t>
            </a:r>
          </a:p>
          <a:p>
            <a:pPr lvl="2">
              <a:tabLst>
                <a:tab pos="457200" algn="l"/>
                <a:tab pos="1655763" algn="l"/>
                <a:tab pos="1714500" algn="l"/>
                <a:tab pos="5029200" algn="l"/>
              </a:tabLst>
            </a:pPr>
            <a:r>
              <a:rPr lang="en-US" altLang="en-US" sz="2400" b="1" i="1" dirty="0"/>
              <a:t>Personal commitment and motivation are high (96% and 76% </a:t>
            </a:r>
            <a:r>
              <a:rPr lang="en-US" altLang="en-US" sz="2400" b="1" i="1" dirty="0" err="1"/>
              <a:t>fav</a:t>
            </a:r>
            <a:r>
              <a:rPr lang="en-US" altLang="en-US" sz="2400" b="1" i="1" dirty="0"/>
              <a:t>, respectively)</a:t>
            </a:r>
          </a:p>
          <a:p>
            <a:pPr lvl="2">
              <a:tabLst>
                <a:tab pos="457200" algn="l"/>
                <a:tab pos="1655763" algn="l"/>
                <a:tab pos="1714500" algn="l"/>
                <a:tab pos="5029200" algn="l"/>
              </a:tabLst>
            </a:pPr>
            <a:r>
              <a:rPr lang="en-US" altLang="en-US" sz="2400" b="1" i="1" dirty="0"/>
              <a:t>High focus on student experience (83%)</a:t>
            </a:r>
          </a:p>
          <a:p>
            <a:pPr lvl="2">
              <a:tabLst>
                <a:tab pos="457200" algn="l"/>
                <a:tab pos="1655763" algn="l"/>
                <a:tab pos="1714500" algn="l"/>
                <a:tab pos="5029200" algn="l"/>
              </a:tabLst>
            </a:pPr>
            <a:r>
              <a:rPr lang="en-US" altLang="en-US" sz="2400" b="1" i="1" dirty="0"/>
              <a:t>Overall engagement is relatively high (66% </a:t>
            </a:r>
            <a:r>
              <a:rPr lang="en-US" altLang="en-US" sz="2400" b="1" i="1" dirty="0" err="1"/>
              <a:t>fav</a:t>
            </a:r>
            <a:r>
              <a:rPr lang="en-US" altLang="en-US" sz="2400" b="1" i="1" dirty="0"/>
              <a:t>)</a:t>
            </a:r>
          </a:p>
          <a:p>
            <a:pPr lvl="2">
              <a:tabLst>
                <a:tab pos="457200" algn="l"/>
                <a:tab pos="1655763" algn="l"/>
                <a:tab pos="1714500" algn="l"/>
                <a:tab pos="5029200" algn="l"/>
              </a:tabLst>
            </a:pPr>
            <a:endParaRPr lang="en-US" sz="2400" b="1" i="1" dirty="0" smtClean="0">
              <a:solidFill>
                <a:srgbClr val="FF0000"/>
              </a:solidFill>
            </a:endParaRPr>
          </a:p>
          <a:p>
            <a:pPr lvl="2">
              <a:tabLst>
                <a:tab pos="457200" algn="l"/>
                <a:tab pos="1655763" algn="l"/>
                <a:tab pos="1714500" algn="l"/>
                <a:tab pos="5029200" algn="l"/>
              </a:tabLst>
            </a:pPr>
            <a:endParaRPr lang="en-US" sz="2800" b="1" i="1" dirty="0" smtClean="0">
              <a:solidFill>
                <a:srgbClr val="FF0000"/>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noFill/>
        </p:spPr>
        <p:txBody>
          <a:bodyPr/>
          <a:lstStyle/>
          <a:p>
            <a:r>
              <a:rPr lang="en-US" dirty="0" smtClean="0"/>
              <a:t>Overall Employee Engagement</a:t>
            </a:r>
          </a:p>
        </p:txBody>
      </p:sp>
      <p:graphicFrame>
        <p:nvGraphicFramePr>
          <p:cNvPr id="4" name="Table 3"/>
          <p:cNvGraphicFramePr>
            <a:graphicFrameLocks noGrp="1"/>
          </p:cNvGraphicFramePr>
          <p:nvPr>
            <p:extLst>
              <p:ext uri="{D42A27DB-BD31-4B8C-83A1-F6EECF244321}">
                <p14:modId xmlns:p14="http://schemas.microsoft.com/office/powerpoint/2010/main" val="3222492112"/>
              </p:ext>
            </p:extLst>
          </p:nvPr>
        </p:nvGraphicFramePr>
        <p:xfrm>
          <a:off x="761999" y="1524000"/>
          <a:ext cx="8001001" cy="4995224"/>
        </p:xfrm>
        <a:graphic>
          <a:graphicData uri="http://schemas.openxmlformats.org/drawingml/2006/table">
            <a:tbl>
              <a:tblPr firstRow="1" bandRow="1">
                <a:tableStyleId>{1E171933-4619-4E11-9A3F-F7608DF75F80}</a:tableStyleId>
              </a:tblPr>
              <a:tblGrid>
                <a:gridCol w="3661473"/>
                <a:gridCol w="1084882"/>
                <a:gridCol w="1084882"/>
                <a:gridCol w="1084882"/>
                <a:gridCol w="1084882"/>
              </a:tblGrid>
              <a:tr h="592620">
                <a:tc>
                  <a:txBody>
                    <a:bodyPr/>
                    <a:lstStyle/>
                    <a:p>
                      <a:pPr algn="ctr"/>
                      <a:r>
                        <a:rPr lang="en-US" sz="1800" dirty="0" smtClean="0"/>
                        <a:t>Item</a:t>
                      </a:r>
                      <a:endParaRPr lang="en-US" sz="1800" dirty="0"/>
                    </a:p>
                  </a:txBody>
                  <a:tcPr marT="45721" marB="45721"/>
                </a:tc>
                <a:tc>
                  <a:txBody>
                    <a:bodyPr/>
                    <a:lstStyle/>
                    <a:p>
                      <a:pPr algn="ctr"/>
                      <a:r>
                        <a:rPr lang="en-US" sz="1800" dirty="0" smtClean="0"/>
                        <a:t>2010</a:t>
                      </a:r>
                      <a:endParaRPr lang="en-US" sz="1800" dirty="0"/>
                    </a:p>
                  </a:txBody>
                  <a:tcPr marT="45721" marB="45721"/>
                </a:tc>
                <a:tc>
                  <a:txBody>
                    <a:bodyPr/>
                    <a:lstStyle/>
                    <a:p>
                      <a:pPr algn="ctr"/>
                      <a:r>
                        <a:rPr lang="en-US" sz="1800" dirty="0" smtClean="0"/>
                        <a:t>2011</a:t>
                      </a:r>
                      <a:endParaRPr lang="en-US" sz="1800" dirty="0"/>
                    </a:p>
                  </a:txBody>
                  <a:tcPr marT="45721" marB="45721"/>
                </a:tc>
                <a:tc>
                  <a:txBody>
                    <a:bodyPr/>
                    <a:lstStyle/>
                    <a:p>
                      <a:pPr algn="ctr"/>
                      <a:r>
                        <a:rPr lang="en-US" sz="1800" dirty="0" smtClean="0"/>
                        <a:t>2013</a:t>
                      </a:r>
                      <a:endParaRPr lang="en-US" sz="1800" dirty="0"/>
                    </a:p>
                  </a:txBody>
                  <a:tcPr marT="45721" marB="45721"/>
                </a:tc>
                <a:tc>
                  <a:txBody>
                    <a:bodyPr/>
                    <a:lstStyle/>
                    <a:p>
                      <a:pPr algn="ctr"/>
                      <a:r>
                        <a:rPr lang="en-US" sz="1800" dirty="0" smtClean="0"/>
                        <a:t>Diff</a:t>
                      </a:r>
                      <a:endParaRPr lang="en-US" sz="1800" dirty="0"/>
                    </a:p>
                  </a:txBody>
                  <a:tcPr marT="45721" marB="45721"/>
                </a:tc>
              </a:tr>
              <a:tr h="9760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In the last</a:t>
                      </a:r>
                      <a:r>
                        <a:rPr lang="en-US" sz="1800" baseline="0" dirty="0" smtClean="0"/>
                        <a:t> 12 months I have not suffered a detriment due to age, disability, etc.</a:t>
                      </a:r>
                      <a:endParaRPr lang="en-US" sz="1800" dirty="0" smtClean="0"/>
                    </a:p>
                  </a:txBody>
                  <a:tcPr marT="45721" marB="45721"/>
                </a:tc>
                <a:tc>
                  <a:txBody>
                    <a:bodyPr/>
                    <a:lstStyle/>
                    <a:p>
                      <a:pPr algn="ctr"/>
                      <a:r>
                        <a:rPr lang="en-US" sz="1800" dirty="0" smtClean="0"/>
                        <a:t>NA</a:t>
                      </a:r>
                      <a:endParaRPr lang="en-US" sz="1800" dirty="0"/>
                    </a:p>
                  </a:txBody>
                  <a:tcPr marT="45721" marB="45721"/>
                </a:tc>
                <a:tc>
                  <a:txBody>
                    <a:bodyPr/>
                    <a:lstStyle/>
                    <a:p>
                      <a:pPr algn="ctr"/>
                      <a:r>
                        <a:rPr lang="en-US" sz="1800" dirty="0" smtClean="0"/>
                        <a:t>91%</a:t>
                      </a:r>
                      <a:endParaRPr lang="en-US" sz="1800" dirty="0"/>
                    </a:p>
                  </a:txBody>
                  <a:tcPr marT="45721" marB="45721"/>
                </a:tc>
                <a:tc>
                  <a:txBody>
                    <a:bodyPr/>
                    <a:lstStyle/>
                    <a:p>
                      <a:pPr algn="ctr"/>
                      <a:r>
                        <a:rPr lang="en-US" sz="1800" dirty="0" smtClean="0"/>
                        <a:t>89%</a:t>
                      </a:r>
                      <a:endParaRPr lang="en-US" sz="1800" dirty="0"/>
                    </a:p>
                  </a:txBody>
                  <a:tcPr marT="45721" marB="45721"/>
                </a:tc>
                <a:tc>
                  <a:txBody>
                    <a:bodyPr/>
                    <a:lstStyle/>
                    <a:p>
                      <a:pPr algn="ctr"/>
                      <a:r>
                        <a:rPr lang="en-US" sz="1800" dirty="0" smtClean="0"/>
                        <a:t>-2%</a:t>
                      </a:r>
                      <a:endParaRPr lang="en-US" sz="1800" dirty="0"/>
                    </a:p>
                  </a:txBody>
                  <a:tcPr marT="45721" marB="45721"/>
                </a:tc>
              </a:tr>
              <a:tr h="683336">
                <a:tc>
                  <a:txBody>
                    <a:bodyPr/>
                    <a:lstStyle/>
                    <a:p>
                      <a:r>
                        <a:rPr lang="en-US" sz="1800" dirty="0" smtClean="0"/>
                        <a:t>University's vision and strategic aims are effectively communicated</a:t>
                      </a:r>
                      <a:endParaRPr lang="en-US" sz="1800" dirty="0"/>
                    </a:p>
                  </a:txBody>
                  <a:tcPr marT="45721" marB="45721"/>
                </a:tc>
                <a:tc>
                  <a:txBody>
                    <a:bodyPr/>
                    <a:lstStyle/>
                    <a:p>
                      <a:pPr algn="ctr"/>
                      <a:r>
                        <a:rPr lang="en-US" sz="1800" dirty="0" smtClean="0"/>
                        <a:t>NA</a:t>
                      </a:r>
                      <a:endParaRPr lang="en-US" sz="1800" dirty="0"/>
                    </a:p>
                  </a:txBody>
                  <a:tcPr marT="45721" marB="45721"/>
                </a:tc>
                <a:tc>
                  <a:txBody>
                    <a:bodyPr/>
                    <a:lstStyle/>
                    <a:p>
                      <a:pPr algn="ctr"/>
                      <a:r>
                        <a:rPr lang="en-US" sz="1800" dirty="0" smtClean="0"/>
                        <a:t>NA</a:t>
                      </a:r>
                      <a:endParaRPr lang="en-US" sz="1800" dirty="0"/>
                    </a:p>
                  </a:txBody>
                  <a:tcPr marT="45721" marB="45721"/>
                </a:tc>
                <a:tc>
                  <a:txBody>
                    <a:bodyPr/>
                    <a:lstStyle/>
                    <a:p>
                      <a:pPr algn="ctr"/>
                      <a:r>
                        <a:rPr lang="en-US" sz="1800" dirty="0" smtClean="0"/>
                        <a:t>52%</a:t>
                      </a:r>
                      <a:endParaRPr lang="en-US" sz="1800" dirty="0"/>
                    </a:p>
                  </a:txBody>
                  <a:tcPr marT="45721" marB="45721"/>
                </a:tc>
                <a:tc>
                  <a:txBody>
                    <a:bodyPr/>
                    <a:lstStyle/>
                    <a:p>
                      <a:pPr algn="ctr"/>
                      <a:endParaRPr lang="en-US" sz="1800" dirty="0"/>
                    </a:p>
                  </a:txBody>
                  <a:tcPr marT="45721" marB="45721"/>
                </a:tc>
              </a:tr>
              <a:tr h="683336">
                <a:tc>
                  <a:txBody>
                    <a:bodyPr/>
                    <a:lstStyle/>
                    <a:p>
                      <a:r>
                        <a:rPr lang="en-US" sz="1800" dirty="0" smtClean="0"/>
                        <a:t>I understand what I need to achieve to help meet the overall strategic objectives</a:t>
                      </a:r>
                      <a:endParaRPr lang="en-US" sz="1800" dirty="0"/>
                    </a:p>
                  </a:txBody>
                  <a:tcPr marT="45721" marB="45721"/>
                </a:tc>
                <a:tc>
                  <a:txBody>
                    <a:bodyPr/>
                    <a:lstStyle/>
                    <a:p>
                      <a:pPr algn="ctr"/>
                      <a:r>
                        <a:rPr lang="en-US" sz="1800" dirty="0" smtClean="0"/>
                        <a:t>NA</a:t>
                      </a:r>
                      <a:endParaRPr lang="en-US" sz="1800" dirty="0"/>
                    </a:p>
                  </a:txBody>
                  <a:tcPr marT="45721" marB="45721"/>
                </a:tc>
                <a:tc>
                  <a:txBody>
                    <a:bodyPr/>
                    <a:lstStyle/>
                    <a:p>
                      <a:pPr algn="ctr"/>
                      <a:r>
                        <a:rPr lang="en-US" sz="1800" dirty="0" smtClean="0"/>
                        <a:t>NA</a:t>
                      </a:r>
                      <a:endParaRPr lang="en-US" sz="1800" dirty="0"/>
                    </a:p>
                  </a:txBody>
                  <a:tcPr marT="45721" marB="45721"/>
                </a:tc>
                <a:tc>
                  <a:txBody>
                    <a:bodyPr/>
                    <a:lstStyle/>
                    <a:p>
                      <a:pPr algn="ctr"/>
                      <a:r>
                        <a:rPr lang="en-US" sz="1800" dirty="0" smtClean="0"/>
                        <a:t>55%</a:t>
                      </a:r>
                      <a:endParaRPr lang="en-US" sz="1800" dirty="0"/>
                    </a:p>
                  </a:txBody>
                  <a:tcPr marT="45721" marB="45721"/>
                </a:tc>
                <a:tc>
                  <a:txBody>
                    <a:bodyPr/>
                    <a:lstStyle/>
                    <a:p>
                      <a:pPr algn="ctr"/>
                      <a:endParaRPr lang="en-US" sz="1800" dirty="0"/>
                    </a:p>
                  </a:txBody>
                  <a:tcPr marT="45721" marB="45721"/>
                </a:tc>
              </a:tr>
              <a:tr h="683336">
                <a:tc>
                  <a:txBody>
                    <a:bodyPr/>
                    <a:lstStyle/>
                    <a:p>
                      <a:r>
                        <a:rPr lang="en-US" dirty="0" smtClean="0"/>
                        <a:t>I believe my immediate line manager trusts the decisions I make within the scope of my role</a:t>
                      </a:r>
                      <a:endParaRPr lang="en-US" dirty="0"/>
                    </a:p>
                  </a:txBody>
                  <a:tcPr marT="45721" marB="45721"/>
                </a:tc>
                <a:tc>
                  <a:txBody>
                    <a:bodyPr/>
                    <a:lstStyle/>
                    <a:p>
                      <a:pPr algn="ctr"/>
                      <a:r>
                        <a:rPr lang="en-US" sz="1800" dirty="0" smtClean="0"/>
                        <a:t>NA</a:t>
                      </a:r>
                      <a:endParaRPr lang="en-US" sz="1800" dirty="0"/>
                    </a:p>
                  </a:txBody>
                  <a:tcPr marT="45721" marB="45721"/>
                </a:tc>
                <a:tc>
                  <a:txBody>
                    <a:bodyPr/>
                    <a:lstStyle/>
                    <a:p>
                      <a:pPr algn="ctr"/>
                      <a:r>
                        <a:rPr lang="en-US" sz="1800" dirty="0" smtClean="0"/>
                        <a:t>NA</a:t>
                      </a:r>
                      <a:endParaRPr lang="en-US" sz="1800" dirty="0"/>
                    </a:p>
                  </a:txBody>
                  <a:tcPr marT="45721" marB="45721"/>
                </a:tc>
                <a:tc>
                  <a:txBody>
                    <a:bodyPr/>
                    <a:lstStyle/>
                    <a:p>
                      <a:pPr algn="ctr"/>
                      <a:r>
                        <a:rPr lang="en-US" sz="1800" kern="1200" dirty="0" smtClean="0">
                          <a:solidFill>
                            <a:schemeClr val="dk1"/>
                          </a:solidFill>
                          <a:latin typeface="+mn-lt"/>
                          <a:ea typeface="+mn-ea"/>
                          <a:cs typeface="+mn-cs"/>
                        </a:rPr>
                        <a:t>82%</a:t>
                      </a:r>
                      <a:endParaRPr lang="en-US" sz="1800" kern="1200" dirty="0">
                        <a:solidFill>
                          <a:schemeClr val="dk1"/>
                        </a:solidFill>
                        <a:latin typeface="+mn-lt"/>
                        <a:ea typeface="+mn-ea"/>
                        <a:cs typeface="+mn-cs"/>
                      </a:endParaRPr>
                    </a:p>
                  </a:txBody>
                  <a:tcPr marT="45721" marB="45721"/>
                </a:tc>
                <a:tc>
                  <a:txBody>
                    <a:bodyPr/>
                    <a:lstStyle/>
                    <a:p>
                      <a:pPr algn="ctr"/>
                      <a:endParaRPr lang="en-US" sz="1800" dirty="0"/>
                    </a:p>
                  </a:txBody>
                  <a:tcPr marT="45721" marB="45721"/>
                </a:tc>
              </a:tr>
              <a:tr h="683336">
                <a:tc>
                  <a:txBody>
                    <a:bodyPr/>
                    <a:lstStyle/>
                    <a:p>
                      <a:r>
                        <a:rPr lang="en-US" dirty="0" smtClean="0"/>
                        <a:t>I believe I act with integrity</a:t>
                      </a:r>
                      <a:endParaRPr lang="en-US" dirty="0"/>
                    </a:p>
                  </a:txBody>
                  <a:tcPr marT="45721" marB="45721"/>
                </a:tc>
                <a:tc>
                  <a:txBody>
                    <a:bodyPr/>
                    <a:lstStyle/>
                    <a:p>
                      <a:pPr algn="ctr"/>
                      <a:r>
                        <a:rPr lang="en-US" sz="1800" dirty="0" smtClean="0"/>
                        <a:t>NA</a:t>
                      </a:r>
                      <a:endParaRPr lang="en-US" sz="1800" dirty="0"/>
                    </a:p>
                  </a:txBody>
                  <a:tcPr marT="45721" marB="45721"/>
                </a:tc>
                <a:tc>
                  <a:txBody>
                    <a:bodyPr/>
                    <a:lstStyle/>
                    <a:p>
                      <a:pPr algn="ctr"/>
                      <a:r>
                        <a:rPr lang="en-US" sz="1800" dirty="0" smtClean="0"/>
                        <a:t>NA</a:t>
                      </a:r>
                      <a:endParaRPr lang="en-US" sz="1800" dirty="0"/>
                    </a:p>
                  </a:txBody>
                  <a:tcPr marT="45721" marB="45721"/>
                </a:tc>
                <a:tc>
                  <a:txBody>
                    <a:bodyPr/>
                    <a:lstStyle/>
                    <a:p>
                      <a:pPr algn="ctr"/>
                      <a:r>
                        <a:rPr lang="en-US" sz="1800" kern="1200" dirty="0" smtClean="0">
                          <a:solidFill>
                            <a:schemeClr val="dk1"/>
                          </a:solidFill>
                          <a:latin typeface="+mn-lt"/>
                          <a:ea typeface="+mn-ea"/>
                          <a:cs typeface="+mn-cs"/>
                        </a:rPr>
                        <a:t>97%</a:t>
                      </a:r>
                      <a:endParaRPr lang="en-US" sz="1800" kern="1200" dirty="0">
                        <a:solidFill>
                          <a:schemeClr val="dk1"/>
                        </a:solidFill>
                        <a:latin typeface="+mn-lt"/>
                        <a:ea typeface="+mn-ea"/>
                        <a:cs typeface="+mn-cs"/>
                      </a:endParaRPr>
                    </a:p>
                  </a:txBody>
                  <a:tcPr marT="45721" marB="45721"/>
                </a:tc>
                <a:tc>
                  <a:txBody>
                    <a:bodyPr/>
                    <a:lstStyle/>
                    <a:p>
                      <a:pPr algn="ctr"/>
                      <a:endParaRPr lang="en-US" sz="1800" dirty="0"/>
                    </a:p>
                  </a:txBody>
                  <a:tcPr marT="45721" marB="45721"/>
                </a:tc>
              </a:tr>
            </a:tbl>
          </a:graphicData>
        </a:graphic>
      </p:graphicFrame>
      <p:sp>
        <p:nvSpPr>
          <p:cNvPr id="33830" name="TextBox 4"/>
          <p:cNvSpPr txBox="1">
            <a:spLocks noChangeArrowheads="1"/>
          </p:cNvSpPr>
          <p:nvPr/>
        </p:nvSpPr>
        <p:spPr bwMode="auto">
          <a:xfrm>
            <a:off x="1143000" y="6553200"/>
            <a:ext cx="3276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50000"/>
              </a:spcBef>
              <a:spcAft>
                <a:spcPct val="0"/>
              </a:spcAft>
              <a:defRPr sz="1600">
                <a:solidFill>
                  <a:schemeClr val="tx1"/>
                </a:solidFill>
                <a:latin typeface="Arial" charset="0"/>
              </a:defRPr>
            </a:lvl6pPr>
            <a:lvl7pPr marL="2971800" indent="-228600" algn="ctr" eaLnBrk="0" fontAlgn="base" hangingPunct="0">
              <a:spcBef>
                <a:spcPct val="50000"/>
              </a:spcBef>
              <a:spcAft>
                <a:spcPct val="0"/>
              </a:spcAft>
              <a:defRPr sz="1600">
                <a:solidFill>
                  <a:schemeClr val="tx1"/>
                </a:solidFill>
                <a:latin typeface="Arial" charset="0"/>
              </a:defRPr>
            </a:lvl7pPr>
            <a:lvl8pPr marL="3429000" indent="-228600" algn="ctr" eaLnBrk="0" fontAlgn="base" hangingPunct="0">
              <a:spcBef>
                <a:spcPct val="50000"/>
              </a:spcBef>
              <a:spcAft>
                <a:spcPct val="0"/>
              </a:spcAft>
              <a:defRPr sz="1600">
                <a:solidFill>
                  <a:schemeClr val="tx1"/>
                </a:solidFill>
                <a:latin typeface="Arial" charset="0"/>
              </a:defRPr>
            </a:lvl8pPr>
            <a:lvl9pPr marL="3886200" indent="-228600" algn="ctr" eaLnBrk="0" fontAlgn="base" hangingPunct="0">
              <a:spcBef>
                <a:spcPct val="50000"/>
              </a:spcBef>
              <a:spcAft>
                <a:spcPct val="0"/>
              </a:spcAft>
              <a:defRPr sz="1600">
                <a:solidFill>
                  <a:schemeClr val="tx1"/>
                </a:solidFill>
                <a:latin typeface="Arial" charset="0"/>
              </a:defRPr>
            </a:lvl9pPr>
          </a:lstStyle>
          <a:p>
            <a:pPr algn="l"/>
            <a:r>
              <a:rPr lang="en-US"/>
              <a:t>*Percent Favourable</a:t>
            </a:r>
          </a:p>
        </p:txBody>
      </p:sp>
    </p:spTree>
    <p:extLst>
      <p:ext uri="{BB962C8B-B14F-4D97-AF65-F5344CB8AC3E}">
        <p14:creationId xmlns:p14="http://schemas.microsoft.com/office/powerpoint/2010/main" val="408243167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noFill/>
        </p:spPr>
        <p:txBody>
          <a:bodyPr/>
          <a:lstStyle/>
          <a:p>
            <a:r>
              <a:rPr lang="en-US" dirty="0" smtClean="0"/>
              <a:t>Overall Employee Engagement</a:t>
            </a:r>
          </a:p>
        </p:txBody>
      </p:sp>
      <p:graphicFrame>
        <p:nvGraphicFramePr>
          <p:cNvPr id="4" name="Table 3"/>
          <p:cNvGraphicFramePr>
            <a:graphicFrameLocks noGrp="1"/>
          </p:cNvGraphicFramePr>
          <p:nvPr>
            <p:extLst>
              <p:ext uri="{D42A27DB-BD31-4B8C-83A1-F6EECF244321}">
                <p14:modId xmlns:p14="http://schemas.microsoft.com/office/powerpoint/2010/main" val="3643717663"/>
              </p:ext>
            </p:extLst>
          </p:nvPr>
        </p:nvGraphicFramePr>
        <p:xfrm>
          <a:off x="761999" y="1524000"/>
          <a:ext cx="8001001" cy="4533092"/>
        </p:xfrm>
        <a:graphic>
          <a:graphicData uri="http://schemas.openxmlformats.org/drawingml/2006/table">
            <a:tbl>
              <a:tblPr firstRow="1" bandRow="1">
                <a:tableStyleId>{1E171933-4619-4E11-9A3F-F7608DF75F80}</a:tableStyleId>
              </a:tblPr>
              <a:tblGrid>
                <a:gridCol w="3661473"/>
                <a:gridCol w="1084882"/>
                <a:gridCol w="1084882"/>
                <a:gridCol w="1084882"/>
                <a:gridCol w="1084882"/>
              </a:tblGrid>
              <a:tr h="592620">
                <a:tc>
                  <a:txBody>
                    <a:bodyPr/>
                    <a:lstStyle/>
                    <a:p>
                      <a:pPr algn="ctr"/>
                      <a:r>
                        <a:rPr lang="en-US" sz="1800" dirty="0" smtClean="0"/>
                        <a:t>Item</a:t>
                      </a:r>
                      <a:endParaRPr lang="en-US" sz="1800" dirty="0"/>
                    </a:p>
                  </a:txBody>
                  <a:tcPr marT="45721" marB="45721"/>
                </a:tc>
                <a:tc>
                  <a:txBody>
                    <a:bodyPr/>
                    <a:lstStyle/>
                    <a:p>
                      <a:pPr algn="ctr"/>
                      <a:r>
                        <a:rPr lang="en-US" sz="1800" dirty="0" smtClean="0"/>
                        <a:t>2010</a:t>
                      </a:r>
                      <a:endParaRPr lang="en-US" sz="1800" dirty="0"/>
                    </a:p>
                  </a:txBody>
                  <a:tcPr marT="45721" marB="45721"/>
                </a:tc>
                <a:tc>
                  <a:txBody>
                    <a:bodyPr/>
                    <a:lstStyle/>
                    <a:p>
                      <a:pPr algn="ctr"/>
                      <a:r>
                        <a:rPr lang="en-US" sz="1800" dirty="0" smtClean="0"/>
                        <a:t>2011</a:t>
                      </a:r>
                      <a:endParaRPr lang="en-US" sz="1800" dirty="0"/>
                    </a:p>
                  </a:txBody>
                  <a:tcPr marT="45721" marB="45721"/>
                </a:tc>
                <a:tc>
                  <a:txBody>
                    <a:bodyPr/>
                    <a:lstStyle/>
                    <a:p>
                      <a:pPr algn="ctr"/>
                      <a:r>
                        <a:rPr lang="en-US" sz="1800" dirty="0" smtClean="0"/>
                        <a:t>2013</a:t>
                      </a:r>
                      <a:endParaRPr lang="en-US" sz="1800" dirty="0"/>
                    </a:p>
                  </a:txBody>
                  <a:tcPr marT="45721" marB="45721"/>
                </a:tc>
                <a:tc>
                  <a:txBody>
                    <a:bodyPr/>
                    <a:lstStyle/>
                    <a:p>
                      <a:pPr algn="ctr"/>
                      <a:r>
                        <a:rPr lang="en-US" sz="1800" dirty="0" smtClean="0"/>
                        <a:t>Diff</a:t>
                      </a:r>
                      <a:endParaRPr lang="en-US" sz="1800" dirty="0"/>
                    </a:p>
                  </a:txBody>
                  <a:tcPr marT="45721" marB="45721"/>
                </a:tc>
              </a:tr>
              <a:tr h="9760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I believe my views are welcomed, encouraged and also challenged where appropriate</a:t>
                      </a:r>
                    </a:p>
                  </a:txBody>
                  <a:tcPr marT="45721" marB="45721"/>
                </a:tc>
                <a:tc>
                  <a:txBody>
                    <a:bodyPr/>
                    <a:lstStyle/>
                    <a:p>
                      <a:pPr algn="ctr"/>
                      <a:r>
                        <a:rPr lang="en-US" sz="1800" dirty="0" smtClean="0"/>
                        <a:t>NA</a:t>
                      </a:r>
                      <a:endParaRPr lang="en-US" sz="1800" dirty="0"/>
                    </a:p>
                  </a:txBody>
                  <a:tcPr marT="45721" marB="45721"/>
                </a:tc>
                <a:tc>
                  <a:txBody>
                    <a:bodyPr/>
                    <a:lstStyle/>
                    <a:p>
                      <a:pPr algn="ctr"/>
                      <a:r>
                        <a:rPr lang="en-US" sz="1800" dirty="0" smtClean="0"/>
                        <a:t>NA</a:t>
                      </a:r>
                      <a:endParaRPr lang="en-US" sz="1800" dirty="0"/>
                    </a:p>
                  </a:txBody>
                  <a:tcPr marT="45721" marB="45721"/>
                </a:tc>
                <a:tc>
                  <a:txBody>
                    <a:bodyPr/>
                    <a:lstStyle/>
                    <a:p>
                      <a:pPr algn="ctr"/>
                      <a:r>
                        <a:rPr lang="en-US" sz="1800" dirty="0" smtClean="0"/>
                        <a:t>64%</a:t>
                      </a:r>
                      <a:endParaRPr lang="en-US" sz="1800" dirty="0"/>
                    </a:p>
                  </a:txBody>
                  <a:tcPr marT="45721" marB="45721"/>
                </a:tc>
                <a:tc>
                  <a:txBody>
                    <a:bodyPr/>
                    <a:lstStyle/>
                    <a:p>
                      <a:pPr algn="ctr"/>
                      <a:endParaRPr lang="en-US" sz="1800" dirty="0"/>
                    </a:p>
                  </a:txBody>
                  <a:tcPr marT="45721" marB="45721"/>
                </a:tc>
              </a:tr>
              <a:tr h="683336">
                <a:tc>
                  <a:txBody>
                    <a:bodyPr/>
                    <a:lstStyle/>
                    <a:p>
                      <a:r>
                        <a:rPr lang="en-US" sz="1800" dirty="0" smtClean="0"/>
                        <a:t>My knowledge and experience is valued by students and colleagues</a:t>
                      </a:r>
                      <a:endParaRPr lang="en-US" sz="1800" dirty="0"/>
                    </a:p>
                  </a:txBody>
                  <a:tcPr marT="45721" marB="45721"/>
                </a:tc>
                <a:tc>
                  <a:txBody>
                    <a:bodyPr/>
                    <a:lstStyle/>
                    <a:p>
                      <a:pPr algn="ctr"/>
                      <a:r>
                        <a:rPr lang="en-US" sz="1800" dirty="0" smtClean="0"/>
                        <a:t>NA</a:t>
                      </a:r>
                      <a:endParaRPr lang="en-US" sz="1800" dirty="0"/>
                    </a:p>
                  </a:txBody>
                  <a:tcPr marT="45721" marB="45721"/>
                </a:tc>
                <a:tc>
                  <a:txBody>
                    <a:bodyPr/>
                    <a:lstStyle/>
                    <a:p>
                      <a:pPr algn="ctr"/>
                      <a:r>
                        <a:rPr lang="en-US" sz="1800" dirty="0" smtClean="0"/>
                        <a:t>NA</a:t>
                      </a:r>
                      <a:endParaRPr lang="en-US" sz="1800" dirty="0"/>
                    </a:p>
                  </a:txBody>
                  <a:tcPr marT="45721" marB="45721"/>
                </a:tc>
                <a:tc>
                  <a:txBody>
                    <a:bodyPr/>
                    <a:lstStyle/>
                    <a:p>
                      <a:pPr algn="ctr"/>
                      <a:r>
                        <a:rPr lang="en-US" sz="1800" dirty="0" smtClean="0"/>
                        <a:t>76%</a:t>
                      </a:r>
                      <a:endParaRPr lang="en-US" sz="1800" dirty="0"/>
                    </a:p>
                  </a:txBody>
                  <a:tcPr marT="45721" marB="45721"/>
                </a:tc>
                <a:tc>
                  <a:txBody>
                    <a:bodyPr/>
                    <a:lstStyle/>
                    <a:p>
                      <a:pPr algn="ctr"/>
                      <a:endParaRPr lang="en-US" sz="1800" dirty="0"/>
                    </a:p>
                  </a:txBody>
                  <a:tcPr marT="45721" marB="45721"/>
                </a:tc>
              </a:tr>
              <a:tr h="683336">
                <a:tc>
                  <a:txBody>
                    <a:bodyPr/>
                    <a:lstStyle/>
                    <a:p>
                      <a:r>
                        <a:rPr lang="en-US" sz="1800" dirty="0" smtClean="0"/>
                        <a:t>My motivation at work is generally high</a:t>
                      </a:r>
                      <a:endParaRPr lang="en-US" sz="1800" dirty="0"/>
                    </a:p>
                  </a:txBody>
                  <a:tcPr marT="45721" marB="45721"/>
                </a:tc>
                <a:tc>
                  <a:txBody>
                    <a:bodyPr/>
                    <a:lstStyle/>
                    <a:p>
                      <a:pPr algn="ctr"/>
                      <a:r>
                        <a:rPr lang="en-US" sz="1800" dirty="0" smtClean="0"/>
                        <a:t>NA</a:t>
                      </a:r>
                      <a:endParaRPr lang="en-US" sz="1800" dirty="0"/>
                    </a:p>
                  </a:txBody>
                  <a:tcPr marT="45721" marB="45721"/>
                </a:tc>
                <a:tc>
                  <a:txBody>
                    <a:bodyPr/>
                    <a:lstStyle/>
                    <a:p>
                      <a:pPr algn="ctr"/>
                      <a:r>
                        <a:rPr lang="en-US" sz="1800" dirty="0" smtClean="0"/>
                        <a:t>NA</a:t>
                      </a:r>
                      <a:endParaRPr lang="en-US" sz="1800" dirty="0"/>
                    </a:p>
                  </a:txBody>
                  <a:tcPr marT="45721" marB="4572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76%</a:t>
                      </a:r>
                    </a:p>
                    <a:p>
                      <a:pPr algn="ctr"/>
                      <a:endParaRPr lang="en-US" sz="1800" dirty="0"/>
                    </a:p>
                  </a:txBody>
                  <a:tcPr marT="45721" marB="45721"/>
                </a:tc>
                <a:tc>
                  <a:txBody>
                    <a:bodyPr/>
                    <a:lstStyle/>
                    <a:p>
                      <a:pPr algn="ctr"/>
                      <a:endParaRPr lang="en-US" sz="1800" dirty="0"/>
                    </a:p>
                  </a:txBody>
                  <a:tcPr marT="45721" marB="45721"/>
                </a:tc>
              </a:tr>
              <a:tr h="683336">
                <a:tc>
                  <a:txBody>
                    <a:bodyPr/>
                    <a:lstStyle/>
                    <a:p>
                      <a:r>
                        <a:rPr lang="en-US" dirty="0" smtClean="0"/>
                        <a:t>I am committed to always doing the best that I can</a:t>
                      </a:r>
                      <a:endParaRPr lang="en-US" dirty="0"/>
                    </a:p>
                  </a:txBody>
                  <a:tcPr marT="45721" marB="45721"/>
                </a:tc>
                <a:tc>
                  <a:txBody>
                    <a:bodyPr/>
                    <a:lstStyle/>
                    <a:p>
                      <a:pPr algn="ctr"/>
                      <a:r>
                        <a:rPr lang="en-US" sz="1800" dirty="0" smtClean="0"/>
                        <a:t>NA</a:t>
                      </a:r>
                      <a:endParaRPr lang="en-US" sz="1800" dirty="0"/>
                    </a:p>
                  </a:txBody>
                  <a:tcPr marT="45721" marB="45721"/>
                </a:tc>
                <a:tc>
                  <a:txBody>
                    <a:bodyPr/>
                    <a:lstStyle/>
                    <a:p>
                      <a:pPr algn="ctr"/>
                      <a:r>
                        <a:rPr lang="en-US" sz="1800" dirty="0" smtClean="0"/>
                        <a:t>NA</a:t>
                      </a:r>
                      <a:endParaRPr lang="en-US" sz="1800" dirty="0"/>
                    </a:p>
                  </a:txBody>
                  <a:tcPr marT="45721" marB="45721"/>
                </a:tc>
                <a:tc>
                  <a:txBody>
                    <a:bodyPr/>
                    <a:lstStyle/>
                    <a:p>
                      <a:pPr algn="ctr"/>
                      <a:r>
                        <a:rPr lang="en-US" sz="1800" kern="1200" dirty="0" smtClean="0">
                          <a:solidFill>
                            <a:schemeClr val="dk1"/>
                          </a:solidFill>
                          <a:latin typeface="+mn-lt"/>
                          <a:ea typeface="+mn-ea"/>
                          <a:cs typeface="+mn-cs"/>
                        </a:rPr>
                        <a:t>96%</a:t>
                      </a:r>
                      <a:endParaRPr lang="en-US" sz="1800" kern="1200" dirty="0">
                        <a:solidFill>
                          <a:schemeClr val="dk1"/>
                        </a:solidFill>
                        <a:latin typeface="+mn-lt"/>
                        <a:ea typeface="+mn-ea"/>
                        <a:cs typeface="+mn-cs"/>
                      </a:endParaRPr>
                    </a:p>
                  </a:txBody>
                  <a:tcPr marT="45721" marB="45721"/>
                </a:tc>
                <a:tc>
                  <a:txBody>
                    <a:bodyPr/>
                    <a:lstStyle/>
                    <a:p>
                      <a:pPr algn="ctr"/>
                      <a:endParaRPr lang="en-US" sz="1800" dirty="0"/>
                    </a:p>
                  </a:txBody>
                  <a:tcPr marT="45721" marB="45721"/>
                </a:tc>
              </a:tr>
              <a:tr h="683336">
                <a:tc>
                  <a:txBody>
                    <a:bodyPr/>
                    <a:lstStyle/>
                    <a:p>
                      <a:r>
                        <a:rPr lang="en-US" dirty="0" smtClean="0"/>
                        <a:t>The student experience is central to my work</a:t>
                      </a:r>
                      <a:endParaRPr lang="en-US" dirty="0"/>
                    </a:p>
                  </a:txBody>
                  <a:tcPr marT="45721" marB="45721"/>
                </a:tc>
                <a:tc>
                  <a:txBody>
                    <a:bodyPr/>
                    <a:lstStyle/>
                    <a:p>
                      <a:pPr algn="ctr"/>
                      <a:r>
                        <a:rPr lang="en-US" sz="1800" dirty="0" smtClean="0"/>
                        <a:t>NA</a:t>
                      </a:r>
                      <a:endParaRPr lang="en-US" sz="1800" dirty="0"/>
                    </a:p>
                  </a:txBody>
                  <a:tcPr marT="45721" marB="45721"/>
                </a:tc>
                <a:tc>
                  <a:txBody>
                    <a:bodyPr/>
                    <a:lstStyle/>
                    <a:p>
                      <a:pPr algn="ctr"/>
                      <a:r>
                        <a:rPr lang="en-US" sz="1800" dirty="0" smtClean="0"/>
                        <a:t>NA</a:t>
                      </a:r>
                      <a:endParaRPr lang="en-US" sz="1800" dirty="0"/>
                    </a:p>
                  </a:txBody>
                  <a:tcPr marT="45721" marB="45721"/>
                </a:tc>
                <a:tc>
                  <a:txBody>
                    <a:bodyPr/>
                    <a:lstStyle/>
                    <a:p>
                      <a:pPr algn="ctr"/>
                      <a:r>
                        <a:rPr lang="en-US" sz="1800" kern="1200" dirty="0" smtClean="0">
                          <a:solidFill>
                            <a:schemeClr val="dk1"/>
                          </a:solidFill>
                          <a:latin typeface="+mn-lt"/>
                          <a:ea typeface="+mn-ea"/>
                          <a:cs typeface="+mn-cs"/>
                        </a:rPr>
                        <a:t>83%</a:t>
                      </a:r>
                      <a:endParaRPr lang="en-US" sz="1800" kern="1200" dirty="0">
                        <a:solidFill>
                          <a:schemeClr val="dk1"/>
                        </a:solidFill>
                        <a:latin typeface="+mn-lt"/>
                        <a:ea typeface="+mn-ea"/>
                        <a:cs typeface="+mn-cs"/>
                      </a:endParaRPr>
                    </a:p>
                  </a:txBody>
                  <a:tcPr marT="45721" marB="45721"/>
                </a:tc>
                <a:tc>
                  <a:txBody>
                    <a:bodyPr/>
                    <a:lstStyle/>
                    <a:p>
                      <a:pPr algn="ctr"/>
                      <a:endParaRPr lang="en-US" sz="1800" dirty="0"/>
                    </a:p>
                  </a:txBody>
                  <a:tcPr marT="45721" marB="45721"/>
                </a:tc>
              </a:tr>
            </a:tbl>
          </a:graphicData>
        </a:graphic>
      </p:graphicFrame>
      <p:sp>
        <p:nvSpPr>
          <p:cNvPr id="33830" name="TextBox 4"/>
          <p:cNvSpPr txBox="1">
            <a:spLocks noChangeArrowheads="1"/>
          </p:cNvSpPr>
          <p:nvPr/>
        </p:nvSpPr>
        <p:spPr bwMode="auto">
          <a:xfrm>
            <a:off x="1143000" y="6553200"/>
            <a:ext cx="3276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50000"/>
              </a:spcBef>
              <a:spcAft>
                <a:spcPct val="0"/>
              </a:spcAft>
              <a:defRPr sz="1600">
                <a:solidFill>
                  <a:schemeClr val="tx1"/>
                </a:solidFill>
                <a:latin typeface="Arial" charset="0"/>
              </a:defRPr>
            </a:lvl6pPr>
            <a:lvl7pPr marL="2971800" indent="-228600" algn="ctr" eaLnBrk="0" fontAlgn="base" hangingPunct="0">
              <a:spcBef>
                <a:spcPct val="50000"/>
              </a:spcBef>
              <a:spcAft>
                <a:spcPct val="0"/>
              </a:spcAft>
              <a:defRPr sz="1600">
                <a:solidFill>
                  <a:schemeClr val="tx1"/>
                </a:solidFill>
                <a:latin typeface="Arial" charset="0"/>
              </a:defRPr>
            </a:lvl7pPr>
            <a:lvl8pPr marL="3429000" indent="-228600" algn="ctr" eaLnBrk="0" fontAlgn="base" hangingPunct="0">
              <a:spcBef>
                <a:spcPct val="50000"/>
              </a:spcBef>
              <a:spcAft>
                <a:spcPct val="0"/>
              </a:spcAft>
              <a:defRPr sz="1600">
                <a:solidFill>
                  <a:schemeClr val="tx1"/>
                </a:solidFill>
                <a:latin typeface="Arial" charset="0"/>
              </a:defRPr>
            </a:lvl8pPr>
            <a:lvl9pPr marL="3886200" indent="-228600" algn="ctr" eaLnBrk="0" fontAlgn="base" hangingPunct="0">
              <a:spcBef>
                <a:spcPct val="50000"/>
              </a:spcBef>
              <a:spcAft>
                <a:spcPct val="0"/>
              </a:spcAft>
              <a:defRPr sz="1600">
                <a:solidFill>
                  <a:schemeClr val="tx1"/>
                </a:solidFill>
                <a:latin typeface="Arial" charset="0"/>
              </a:defRPr>
            </a:lvl9pPr>
          </a:lstStyle>
          <a:p>
            <a:pPr algn="l"/>
            <a:r>
              <a:rPr lang="en-US"/>
              <a:t>*Percent Favourable</a:t>
            </a:r>
          </a:p>
        </p:txBody>
      </p:sp>
    </p:spTree>
    <p:extLst>
      <p:ext uri="{BB962C8B-B14F-4D97-AF65-F5344CB8AC3E}">
        <p14:creationId xmlns:p14="http://schemas.microsoft.com/office/powerpoint/2010/main" val="75124692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noFill/>
        </p:spPr>
        <p:txBody>
          <a:bodyPr/>
          <a:lstStyle/>
          <a:p>
            <a:r>
              <a:rPr lang="en-US" dirty="0" smtClean="0"/>
              <a:t>Overall Employee Engagement</a:t>
            </a:r>
          </a:p>
        </p:txBody>
      </p:sp>
      <p:graphicFrame>
        <p:nvGraphicFramePr>
          <p:cNvPr id="4" name="Table 3"/>
          <p:cNvGraphicFramePr>
            <a:graphicFrameLocks noGrp="1"/>
          </p:cNvGraphicFramePr>
          <p:nvPr>
            <p:extLst>
              <p:ext uri="{D42A27DB-BD31-4B8C-83A1-F6EECF244321}">
                <p14:modId xmlns:p14="http://schemas.microsoft.com/office/powerpoint/2010/main" val="2431049441"/>
              </p:ext>
            </p:extLst>
          </p:nvPr>
        </p:nvGraphicFramePr>
        <p:xfrm>
          <a:off x="761999" y="1094277"/>
          <a:ext cx="8686802" cy="5633247"/>
        </p:xfrm>
        <a:graphic>
          <a:graphicData uri="http://schemas.openxmlformats.org/drawingml/2006/table">
            <a:tbl>
              <a:tblPr firstRow="1" bandRow="1">
                <a:tableStyleId>{1E171933-4619-4E11-9A3F-F7608DF75F80}</a:tableStyleId>
              </a:tblPr>
              <a:tblGrid>
                <a:gridCol w="3975314"/>
                <a:gridCol w="1177872"/>
                <a:gridCol w="1177872"/>
                <a:gridCol w="1177872"/>
                <a:gridCol w="1177872"/>
              </a:tblGrid>
              <a:tr h="609759">
                <a:tc>
                  <a:txBody>
                    <a:bodyPr/>
                    <a:lstStyle/>
                    <a:p>
                      <a:pPr algn="ctr"/>
                      <a:r>
                        <a:rPr lang="en-US" sz="1800" dirty="0" smtClean="0"/>
                        <a:t>Item</a:t>
                      </a:r>
                      <a:endParaRPr lang="en-US" sz="1800" dirty="0"/>
                    </a:p>
                  </a:txBody>
                  <a:tcPr marT="45721" marB="45721"/>
                </a:tc>
                <a:tc>
                  <a:txBody>
                    <a:bodyPr/>
                    <a:lstStyle/>
                    <a:p>
                      <a:pPr algn="ctr"/>
                      <a:r>
                        <a:rPr lang="en-US" sz="1800" dirty="0" smtClean="0"/>
                        <a:t>2010</a:t>
                      </a:r>
                      <a:endParaRPr lang="en-US" sz="1800" dirty="0"/>
                    </a:p>
                  </a:txBody>
                  <a:tcPr marT="45721" marB="45721"/>
                </a:tc>
                <a:tc>
                  <a:txBody>
                    <a:bodyPr/>
                    <a:lstStyle/>
                    <a:p>
                      <a:pPr algn="ctr"/>
                      <a:r>
                        <a:rPr lang="en-US" sz="1800" dirty="0" smtClean="0"/>
                        <a:t>2011</a:t>
                      </a:r>
                      <a:endParaRPr lang="en-US" sz="1800" dirty="0"/>
                    </a:p>
                  </a:txBody>
                  <a:tcPr marT="45721" marB="45721"/>
                </a:tc>
                <a:tc>
                  <a:txBody>
                    <a:bodyPr/>
                    <a:lstStyle/>
                    <a:p>
                      <a:pPr algn="ctr"/>
                      <a:r>
                        <a:rPr lang="en-US" sz="1800" dirty="0" smtClean="0"/>
                        <a:t>2013</a:t>
                      </a:r>
                      <a:endParaRPr lang="en-US" sz="1800" dirty="0"/>
                    </a:p>
                  </a:txBody>
                  <a:tcPr marT="45721" marB="45721"/>
                </a:tc>
                <a:tc>
                  <a:txBody>
                    <a:bodyPr/>
                    <a:lstStyle/>
                    <a:p>
                      <a:pPr algn="ctr"/>
                      <a:r>
                        <a:rPr lang="en-US" sz="1800" dirty="0" smtClean="0"/>
                        <a:t>Diff</a:t>
                      </a:r>
                      <a:endParaRPr lang="en-US" sz="1800" dirty="0"/>
                    </a:p>
                  </a:txBody>
                  <a:tcPr marT="45721" marB="45721"/>
                </a:tc>
              </a:tr>
              <a:tr h="10042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I am encouraged to contribute ideas and suggestions to enable continuous development</a:t>
                      </a:r>
                    </a:p>
                  </a:txBody>
                  <a:tcPr marT="45721" marB="45721"/>
                </a:tc>
                <a:tc>
                  <a:txBody>
                    <a:bodyPr/>
                    <a:lstStyle/>
                    <a:p>
                      <a:pPr algn="ctr"/>
                      <a:r>
                        <a:rPr lang="en-US" sz="1800" dirty="0" smtClean="0"/>
                        <a:t>NA</a:t>
                      </a:r>
                      <a:endParaRPr lang="en-US" sz="1800" dirty="0"/>
                    </a:p>
                  </a:txBody>
                  <a:tcPr marT="45721" marB="45721"/>
                </a:tc>
                <a:tc>
                  <a:txBody>
                    <a:bodyPr/>
                    <a:lstStyle/>
                    <a:p>
                      <a:pPr algn="ctr"/>
                      <a:r>
                        <a:rPr lang="en-US" sz="1800" dirty="0" smtClean="0"/>
                        <a:t>NA</a:t>
                      </a:r>
                      <a:endParaRPr lang="en-US" sz="1800" dirty="0"/>
                    </a:p>
                  </a:txBody>
                  <a:tcPr marT="45721" marB="45721"/>
                </a:tc>
                <a:tc>
                  <a:txBody>
                    <a:bodyPr/>
                    <a:lstStyle/>
                    <a:p>
                      <a:pPr algn="ctr"/>
                      <a:r>
                        <a:rPr lang="en-US" sz="1800" dirty="0" smtClean="0"/>
                        <a:t>63%</a:t>
                      </a:r>
                      <a:endParaRPr lang="en-US" sz="1800" dirty="0"/>
                    </a:p>
                  </a:txBody>
                  <a:tcPr marT="45721" marB="45721"/>
                </a:tc>
                <a:tc>
                  <a:txBody>
                    <a:bodyPr/>
                    <a:lstStyle/>
                    <a:p>
                      <a:pPr algn="ctr"/>
                      <a:endParaRPr lang="en-US" sz="1800" dirty="0"/>
                    </a:p>
                  </a:txBody>
                  <a:tcPr marT="45721" marB="45721"/>
                </a:tc>
              </a:tr>
              <a:tr h="1223101">
                <a:tc>
                  <a:txBody>
                    <a:bodyPr/>
                    <a:lstStyle/>
                    <a:p>
                      <a:r>
                        <a:rPr lang="en-US" sz="1800" dirty="0" smtClean="0"/>
                        <a:t>I have been personally involved (directly or indirectly) in activities which make a positive difference to people at the University</a:t>
                      </a:r>
                      <a:endParaRPr lang="en-US" sz="1800" dirty="0"/>
                    </a:p>
                  </a:txBody>
                  <a:tcPr marT="45721" marB="45721"/>
                </a:tc>
                <a:tc>
                  <a:txBody>
                    <a:bodyPr/>
                    <a:lstStyle/>
                    <a:p>
                      <a:pPr algn="ctr"/>
                      <a:r>
                        <a:rPr lang="en-US" sz="1800" dirty="0" smtClean="0"/>
                        <a:t>NA</a:t>
                      </a:r>
                      <a:endParaRPr lang="en-US" sz="1800" dirty="0"/>
                    </a:p>
                  </a:txBody>
                  <a:tcPr marT="45721" marB="45721"/>
                </a:tc>
                <a:tc>
                  <a:txBody>
                    <a:bodyPr/>
                    <a:lstStyle/>
                    <a:p>
                      <a:pPr algn="ctr"/>
                      <a:r>
                        <a:rPr lang="en-US" sz="1800" dirty="0" smtClean="0"/>
                        <a:t>NA</a:t>
                      </a:r>
                      <a:endParaRPr lang="en-US" sz="1800" dirty="0"/>
                    </a:p>
                  </a:txBody>
                  <a:tcPr marT="45721" marB="45721"/>
                </a:tc>
                <a:tc>
                  <a:txBody>
                    <a:bodyPr/>
                    <a:lstStyle/>
                    <a:p>
                      <a:pPr algn="ctr"/>
                      <a:r>
                        <a:rPr lang="en-US" sz="1800" dirty="0" smtClean="0"/>
                        <a:t>80%</a:t>
                      </a:r>
                      <a:endParaRPr lang="en-US" sz="1800" dirty="0"/>
                    </a:p>
                  </a:txBody>
                  <a:tcPr marT="45721" marB="45721"/>
                </a:tc>
                <a:tc>
                  <a:txBody>
                    <a:bodyPr/>
                    <a:lstStyle/>
                    <a:p>
                      <a:pPr algn="ctr"/>
                      <a:endParaRPr lang="en-US" sz="1800" dirty="0"/>
                    </a:p>
                  </a:txBody>
                  <a:tcPr marT="45721" marB="45721"/>
                </a:tc>
              </a:tr>
              <a:tr h="940847">
                <a:tc>
                  <a:txBody>
                    <a:bodyPr/>
                    <a:lstStyle/>
                    <a:p>
                      <a:r>
                        <a:rPr lang="en-US" sz="1800" dirty="0" smtClean="0"/>
                        <a:t>I could explain to someone who didn't work here what the University is trying to achieve</a:t>
                      </a:r>
                      <a:endParaRPr lang="en-US" sz="1800" dirty="0"/>
                    </a:p>
                  </a:txBody>
                  <a:tcPr marT="45721" marB="45721"/>
                </a:tc>
                <a:tc>
                  <a:txBody>
                    <a:bodyPr/>
                    <a:lstStyle/>
                    <a:p>
                      <a:pPr algn="ctr"/>
                      <a:r>
                        <a:rPr lang="en-US" sz="1800" dirty="0" smtClean="0"/>
                        <a:t>NA</a:t>
                      </a:r>
                      <a:endParaRPr lang="en-US" sz="1800" dirty="0"/>
                    </a:p>
                  </a:txBody>
                  <a:tcPr marT="45721" marB="45721"/>
                </a:tc>
                <a:tc>
                  <a:txBody>
                    <a:bodyPr/>
                    <a:lstStyle/>
                    <a:p>
                      <a:pPr algn="ctr"/>
                      <a:r>
                        <a:rPr lang="en-US" sz="1800" dirty="0" smtClean="0"/>
                        <a:t>NA</a:t>
                      </a:r>
                      <a:endParaRPr lang="en-US" sz="1800" dirty="0"/>
                    </a:p>
                  </a:txBody>
                  <a:tcPr marT="45721" marB="45721"/>
                </a:tc>
                <a:tc>
                  <a:txBody>
                    <a:bodyPr/>
                    <a:lstStyle/>
                    <a:p>
                      <a:pPr algn="ctr"/>
                      <a:r>
                        <a:rPr lang="en-US" sz="1800" dirty="0" smtClean="0"/>
                        <a:t>54%</a:t>
                      </a:r>
                      <a:endParaRPr lang="en-US" sz="1800" dirty="0"/>
                    </a:p>
                  </a:txBody>
                  <a:tcPr marT="45721" marB="45721"/>
                </a:tc>
                <a:tc>
                  <a:txBody>
                    <a:bodyPr/>
                    <a:lstStyle/>
                    <a:p>
                      <a:pPr algn="ctr"/>
                      <a:endParaRPr lang="en-US" sz="1800" dirty="0"/>
                    </a:p>
                  </a:txBody>
                  <a:tcPr marT="45721" marB="45721"/>
                </a:tc>
              </a:tr>
              <a:tr h="940847">
                <a:tc>
                  <a:txBody>
                    <a:bodyPr/>
                    <a:lstStyle/>
                    <a:p>
                      <a:r>
                        <a:rPr lang="en-US" dirty="0" smtClean="0"/>
                        <a:t>I believe the University is committed to equality of opportunity for all its staff</a:t>
                      </a:r>
                      <a:endParaRPr lang="en-US" dirty="0"/>
                    </a:p>
                  </a:txBody>
                  <a:tcPr marT="45721" marB="45721"/>
                </a:tc>
                <a:tc>
                  <a:txBody>
                    <a:bodyPr/>
                    <a:lstStyle/>
                    <a:p>
                      <a:pPr algn="ctr"/>
                      <a:r>
                        <a:rPr lang="en-US" sz="1800" dirty="0" smtClean="0"/>
                        <a:t>NA</a:t>
                      </a:r>
                      <a:endParaRPr lang="en-US" sz="1800" dirty="0"/>
                    </a:p>
                  </a:txBody>
                  <a:tcPr marT="45721" marB="45721"/>
                </a:tc>
                <a:tc>
                  <a:txBody>
                    <a:bodyPr/>
                    <a:lstStyle/>
                    <a:p>
                      <a:pPr algn="ctr"/>
                      <a:r>
                        <a:rPr lang="en-US" sz="1800" dirty="0" smtClean="0"/>
                        <a:t>NA</a:t>
                      </a:r>
                      <a:endParaRPr lang="en-US" sz="1800" dirty="0"/>
                    </a:p>
                  </a:txBody>
                  <a:tcPr marT="45721" marB="45721"/>
                </a:tc>
                <a:tc>
                  <a:txBody>
                    <a:bodyPr/>
                    <a:lstStyle/>
                    <a:p>
                      <a:pPr algn="ctr"/>
                      <a:r>
                        <a:rPr lang="en-US" sz="1800" kern="1200" dirty="0" smtClean="0">
                          <a:solidFill>
                            <a:schemeClr val="dk1"/>
                          </a:solidFill>
                          <a:latin typeface="+mn-lt"/>
                          <a:ea typeface="+mn-ea"/>
                          <a:cs typeface="+mn-cs"/>
                        </a:rPr>
                        <a:t>61%</a:t>
                      </a:r>
                      <a:endParaRPr lang="en-US" sz="1800" kern="1200" dirty="0">
                        <a:solidFill>
                          <a:schemeClr val="dk1"/>
                        </a:solidFill>
                        <a:latin typeface="+mn-lt"/>
                        <a:ea typeface="+mn-ea"/>
                        <a:cs typeface="+mn-cs"/>
                      </a:endParaRPr>
                    </a:p>
                  </a:txBody>
                  <a:tcPr marT="45721" marB="45721"/>
                </a:tc>
                <a:tc>
                  <a:txBody>
                    <a:bodyPr/>
                    <a:lstStyle/>
                    <a:p>
                      <a:pPr algn="ctr"/>
                      <a:endParaRPr lang="en-US" sz="1800" dirty="0"/>
                    </a:p>
                  </a:txBody>
                  <a:tcPr marT="45721" marB="45721"/>
                </a:tc>
              </a:tr>
              <a:tr h="703099">
                <a:tc>
                  <a:txBody>
                    <a:bodyPr/>
                    <a:lstStyle/>
                    <a:p>
                      <a:r>
                        <a:rPr lang="en-US" dirty="0" smtClean="0"/>
                        <a:t>Considering everything, how would you rate your overall engagement with the University?</a:t>
                      </a:r>
                      <a:endParaRPr lang="en-US" dirty="0"/>
                    </a:p>
                  </a:txBody>
                  <a:tcPr marT="45721" marB="45721"/>
                </a:tc>
                <a:tc>
                  <a:txBody>
                    <a:bodyPr/>
                    <a:lstStyle/>
                    <a:p>
                      <a:pPr algn="ctr"/>
                      <a:r>
                        <a:rPr lang="en-US" sz="1800" dirty="0" smtClean="0"/>
                        <a:t>NA</a:t>
                      </a:r>
                      <a:endParaRPr lang="en-US" sz="1800" dirty="0"/>
                    </a:p>
                  </a:txBody>
                  <a:tcPr marT="45721" marB="45721"/>
                </a:tc>
                <a:tc>
                  <a:txBody>
                    <a:bodyPr/>
                    <a:lstStyle/>
                    <a:p>
                      <a:pPr algn="ctr"/>
                      <a:r>
                        <a:rPr lang="en-US" sz="1800" dirty="0" smtClean="0"/>
                        <a:t>NA</a:t>
                      </a:r>
                      <a:endParaRPr lang="en-US" sz="1800" dirty="0"/>
                    </a:p>
                  </a:txBody>
                  <a:tcPr marT="45721" marB="45721"/>
                </a:tc>
                <a:tc>
                  <a:txBody>
                    <a:bodyPr/>
                    <a:lstStyle/>
                    <a:p>
                      <a:pPr algn="ctr"/>
                      <a:r>
                        <a:rPr lang="en-US" sz="1800" kern="1200" dirty="0" smtClean="0">
                          <a:solidFill>
                            <a:schemeClr val="dk1"/>
                          </a:solidFill>
                          <a:latin typeface="+mn-lt"/>
                          <a:ea typeface="+mn-ea"/>
                          <a:cs typeface="+mn-cs"/>
                        </a:rPr>
                        <a:t>66%</a:t>
                      </a:r>
                      <a:endParaRPr lang="en-US" sz="1800" kern="1200" dirty="0">
                        <a:solidFill>
                          <a:schemeClr val="dk1"/>
                        </a:solidFill>
                        <a:latin typeface="+mn-lt"/>
                        <a:ea typeface="+mn-ea"/>
                        <a:cs typeface="+mn-cs"/>
                      </a:endParaRPr>
                    </a:p>
                  </a:txBody>
                  <a:tcPr marT="45721" marB="45721"/>
                </a:tc>
                <a:tc>
                  <a:txBody>
                    <a:bodyPr/>
                    <a:lstStyle/>
                    <a:p>
                      <a:pPr algn="ctr"/>
                      <a:endParaRPr lang="en-US" sz="1800" dirty="0"/>
                    </a:p>
                  </a:txBody>
                  <a:tcPr marT="45721" marB="45721"/>
                </a:tc>
              </a:tr>
            </a:tbl>
          </a:graphicData>
        </a:graphic>
      </p:graphicFrame>
      <p:sp>
        <p:nvSpPr>
          <p:cNvPr id="33830" name="TextBox 4"/>
          <p:cNvSpPr txBox="1">
            <a:spLocks noChangeArrowheads="1"/>
          </p:cNvSpPr>
          <p:nvPr/>
        </p:nvSpPr>
        <p:spPr bwMode="auto">
          <a:xfrm>
            <a:off x="609600" y="6727524"/>
            <a:ext cx="3276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50000"/>
              </a:spcBef>
              <a:spcAft>
                <a:spcPct val="0"/>
              </a:spcAft>
              <a:defRPr sz="1600">
                <a:solidFill>
                  <a:schemeClr val="tx1"/>
                </a:solidFill>
                <a:latin typeface="Arial" charset="0"/>
              </a:defRPr>
            </a:lvl6pPr>
            <a:lvl7pPr marL="2971800" indent="-228600" algn="ctr" eaLnBrk="0" fontAlgn="base" hangingPunct="0">
              <a:spcBef>
                <a:spcPct val="50000"/>
              </a:spcBef>
              <a:spcAft>
                <a:spcPct val="0"/>
              </a:spcAft>
              <a:defRPr sz="1600">
                <a:solidFill>
                  <a:schemeClr val="tx1"/>
                </a:solidFill>
                <a:latin typeface="Arial" charset="0"/>
              </a:defRPr>
            </a:lvl7pPr>
            <a:lvl8pPr marL="3429000" indent="-228600" algn="ctr" eaLnBrk="0" fontAlgn="base" hangingPunct="0">
              <a:spcBef>
                <a:spcPct val="50000"/>
              </a:spcBef>
              <a:spcAft>
                <a:spcPct val="0"/>
              </a:spcAft>
              <a:defRPr sz="1600">
                <a:solidFill>
                  <a:schemeClr val="tx1"/>
                </a:solidFill>
                <a:latin typeface="Arial" charset="0"/>
              </a:defRPr>
            </a:lvl8pPr>
            <a:lvl9pPr marL="3886200" indent="-228600" algn="ctr" eaLnBrk="0" fontAlgn="base" hangingPunct="0">
              <a:spcBef>
                <a:spcPct val="50000"/>
              </a:spcBef>
              <a:spcAft>
                <a:spcPct val="0"/>
              </a:spcAft>
              <a:defRPr sz="1600">
                <a:solidFill>
                  <a:schemeClr val="tx1"/>
                </a:solidFill>
                <a:latin typeface="Arial" charset="0"/>
              </a:defRPr>
            </a:lvl9pPr>
          </a:lstStyle>
          <a:p>
            <a:pPr algn="l"/>
            <a:r>
              <a:rPr lang="en-US" dirty="0"/>
              <a:t>*Percent </a:t>
            </a:r>
            <a:r>
              <a:rPr lang="en-US" dirty="0" err="1"/>
              <a:t>Favourable</a:t>
            </a:r>
            <a:endParaRPr lang="en-US" dirty="0"/>
          </a:p>
        </p:txBody>
      </p:sp>
    </p:spTree>
    <p:extLst>
      <p:ext uri="{BB962C8B-B14F-4D97-AF65-F5344CB8AC3E}">
        <p14:creationId xmlns:p14="http://schemas.microsoft.com/office/powerpoint/2010/main" val="164794614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noFill/>
        </p:spPr>
        <p:txBody>
          <a:bodyPr/>
          <a:lstStyle/>
          <a:p>
            <a:r>
              <a:rPr lang="en-US" smtClean="0"/>
              <a:t>Key Results Matrix</a:t>
            </a:r>
          </a:p>
        </p:txBody>
      </p:sp>
      <p:grpSp>
        <p:nvGrpSpPr>
          <p:cNvPr id="34819" name="Group 3"/>
          <p:cNvGrpSpPr>
            <a:grpSpLocks/>
          </p:cNvGrpSpPr>
          <p:nvPr/>
        </p:nvGrpSpPr>
        <p:grpSpPr bwMode="auto">
          <a:xfrm>
            <a:off x="2192338" y="6105525"/>
            <a:ext cx="6249987" cy="792163"/>
            <a:chOff x="1381" y="3846"/>
            <a:chExt cx="3937" cy="499"/>
          </a:xfrm>
        </p:grpSpPr>
        <p:sp>
          <p:nvSpPr>
            <p:cNvPr id="34841" name="Text Box 4"/>
            <p:cNvSpPr txBox="1">
              <a:spLocks noChangeArrowheads="1"/>
            </p:cNvSpPr>
            <p:nvPr/>
          </p:nvSpPr>
          <p:spPr bwMode="auto">
            <a:xfrm>
              <a:off x="1402" y="3846"/>
              <a:ext cx="3916" cy="49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50000"/>
                </a:spcBef>
                <a:spcAft>
                  <a:spcPct val="0"/>
                </a:spcAft>
                <a:defRPr sz="1600">
                  <a:solidFill>
                    <a:schemeClr val="tx1"/>
                  </a:solidFill>
                  <a:latin typeface="Arial" charset="0"/>
                </a:defRPr>
              </a:lvl6pPr>
              <a:lvl7pPr marL="2971800" indent="-228600" algn="ctr" eaLnBrk="0" fontAlgn="base" hangingPunct="0">
                <a:spcBef>
                  <a:spcPct val="50000"/>
                </a:spcBef>
                <a:spcAft>
                  <a:spcPct val="0"/>
                </a:spcAft>
                <a:defRPr sz="1600">
                  <a:solidFill>
                    <a:schemeClr val="tx1"/>
                  </a:solidFill>
                  <a:latin typeface="Arial" charset="0"/>
                </a:defRPr>
              </a:lvl7pPr>
              <a:lvl8pPr marL="3429000" indent="-228600" algn="ctr" eaLnBrk="0" fontAlgn="base" hangingPunct="0">
                <a:spcBef>
                  <a:spcPct val="50000"/>
                </a:spcBef>
                <a:spcAft>
                  <a:spcPct val="0"/>
                </a:spcAft>
                <a:defRPr sz="1600">
                  <a:solidFill>
                    <a:schemeClr val="tx1"/>
                  </a:solidFill>
                  <a:latin typeface="Arial" charset="0"/>
                </a:defRPr>
              </a:lvl8pPr>
              <a:lvl9pPr marL="3886200" indent="-228600" algn="ctr" eaLnBrk="0" fontAlgn="base" hangingPunct="0">
                <a:spcBef>
                  <a:spcPct val="50000"/>
                </a:spcBef>
                <a:spcAft>
                  <a:spcPct val="0"/>
                </a:spcAft>
                <a:defRPr sz="1600">
                  <a:solidFill>
                    <a:schemeClr val="tx1"/>
                  </a:solidFill>
                  <a:latin typeface="Arial" charset="0"/>
                </a:defRPr>
              </a:lvl9pPr>
            </a:lstStyle>
            <a:p>
              <a:pPr algn="l"/>
              <a:endParaRPr lang="en-US" sz="2400">
                <a:latin typeface="Arial Narrow" pitchFamily="34" charset="0"/>
              </a:endParaRPr>
            </a:p>
            <a:p>
              <a:pPr algn="l"/>
              <a:endParaRPr lang="en-US" sz="2400">
                <a:latin typeface="Arial Narrow" pitchFamily="34" charset="0"/>
              </a:endParaRPr>
            </a:p>
            <a:p>
              <a:pPr algn="l"/>
              <a:endParaRPr lang="en-US" sz="2400">
                <a:latin typeface="Arial Narrow" pitchFamily="34" charset="0"/>
              </a:endParaRPr>
            </a:p>
          </p:txBody>
        </p:sp>
        <p:sp>
          <p:nvSpPr>
            <p:cNvPr id="34842" name="Oval 5"/>
            <p:cNvSpPr>
              <a:spLocks noChangeArrowheads="1"/>
            </p:cNvSpPr>
            <p:nvPr/>
          </p:nvSpPr>
          <p:spPr bwMode="auto">
            <a:xfrm>
              <a:off x="2245" y="3990"/>
              <a:ext cx="115" cy="115"/>
            </a:xfrm>
            <a:prstGeom prst="ellipse">
              <a:avLst/>
            </a:prstGeom>
            <a:solidFill>
              <a:srgbClr val="3399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3" name="Oval 6"/>
            <p:cNvSpPr>
              <a:spLocks noChangeArrowheads="1"/>
            </p:cNvSpPr>
            <p:nvPr/>
          </p:nvSpPr>
          <p:spPr bwMode="auto">
            <a:xfrm>
              <a:off x="2246" y="4145"/>
              <a:ext cx="115" cy="115"/>
            </a:xfrm>
            <a:prstGeom prst="ellipse">
              <a:avLst/>
            </a:prstGeom>
            <a:solidFill>
              <a:srgbClr val="CCFFCC"/>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4" name="Oval 7"/>
            <p:cNvSpPr>
              <a:spLocks noChangeArrowheads="1"/>
            </p:cNvSpPr>
            <p:nvPr/>
          </p:nvSpPr>
          <p:spPr bwMode="auto">
            <a:xfrm>
              <a:off x="5063" y="4145"/>
              <a:ext cx="115" cy="115"/>
            </a:xfrm>
            <a:prstGeom prst="ellipse">
              <a:avLst/>
            </a:prstGeom>
            <a:solidFill>
              <a:srgbClr val="B9012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5" name="Text Box 8"/>
            <p:cNvSpPr txBox="1">
              <a:spLocks noChangeArrowheads="1"/>
            </p:cNvSpPr>
            <p:nvPr/>
          </p:nvSpPr>
          <p:spPr bwMode="auto">
            <a:xfrm>
              <a:off x="1453" y="3961"/>
              <a:ext cx="75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50000"/>
                </a:spcBef>
                <a:spcAft>
                  <a:spcPct val="0"/>
                </a:spcAft>
                <a:defRPr sz="1600">
                  <a:solidFill>
                    <a:schemeClr val="tx1"/>
                  </a:solidFill>
                  <a:latin typeface="Arial" charset="0"/>
                </a:defRPr>
              </a:lvl6pPr>
              <a:lvl7pPr marL="2971800" indent="-228600" algn="ctr" eaLnBrk="0" fontAlgn="base" hangingPunct="0">
                <a:spcBef>
                  <a:spcPct val="50000"/>
                </a:spcBef>
                <a:spcAft>
                  <a:spcPct val="0"/>
                </a:spcAft>
                <a:defRPr sz="1600">
                  <a:solidFill>
                    <a:schemeClr val="tx1"/>
                  </a:solidFill>
                  <a:latin typeface="Arial" charset="0"/>
                </a:defRPr>
              </a:lvl7pPr>
              <a:lvl8pPr marL="3429000" indent="-228600" algn="ctr" eaLnBrk="0" fontAlgn="base" hangingPunct="0">
                <a:spcBef>
                  <a:spcPct val="50000"/>
                </a:spcBef>
                <a:spcAft>
                  <a:spcPct val="0"/>
                </a:spcAft>
                <a:defRPr sz="1600">
                  <a:solidFill>
                    <a:schemeClr val="tx1"/>
                  </a:solidFill>
                  <a:latin typeface="Arial" charset="0"/>
                </a:defRPr>
              </a:lvl8pPr>
              <a:lvl9pPr marL="3886200" indent="-228600" algn="ctr" eaLnBrk="0" fontAlgn="base" hangingPunct="0">
                <a:spcBef>
                  <a:spcPct val="50000"/>
                </a:spcBef>
                <a:spcAft>
                  <a:spcPct val="0"/>
                </a:spcAft>
                <a:defRPr sz="1600">
                  <a:solidFill>
                    <a:schemeClr val="tx1"/>
                  </a:solidFill>
                  <a:latin typeface="Arial" charset="0"/>
                </a:defRPr>
              </a:lvl9pPr>
            </a:lstStyle>
            <a:p>
              <a:pPr algn="r"/>
              <a:r>
                <a:rPr lang="en-US" sz="1200">
                  <a:latin typeface="Arial Narrow" pitchFamily="34" charset="0"/>
                </a:rPr>
                <a:t>Primary Strength</a:t>
              </a:r>
            </a:p>
          </p:txBody>
        </p:sp>
        <p:sp>
          <p:nvSpPr>
            <p:cNvPr id="34846" name="Text Box 9"/>
            <p:cNvSpPr txBox="1">
              <a:spLocks noChangeArrowheads="1"/>
            </p:cNvSpPr>
            <p:nvPr/>
          </p:nvSpPr>
          <p:spPr bwMode="auto">
            <a:xfrm>
              <a:off x="1381" y="4116"/>
              <a:ext cx="84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50000"/>
                </a:spcBef>
                <a:spcAft>
                  <a:spcPct val="0"/>
                </a:spcAft>
                <a:defRPr sz="1600">
                  <a:solidFill>
                    <a:schemeClr val="tx1"/>
                  </a:solidFill>
                  <a:latin typeface="Arial" charset="0"/>
                </a:defRPr>
              </a:lvl6pPr>
              <a:lvl7pPr marL="2971800" indent="-228600" algn="ctr" eaLnBrk="0" fontAlgn="base" hangingPunct="0">
                <a:spcBef>
                  <a:spcPct val="50000"/>
                </a:spcBef>
                <a:spcAft>
                  <a:spcPct val="0"/>
                </a:spcAft>
                <a:defRPr sz="1600">
                  <a:solidFill>
                    <a:schemeClr val="tx1"/>
                  </a:solidFill>
                  <a:latin typeface="Arial" charset="0"/>
                </a:defRPr>
              </a:lvl7pPr>
              <a:lvl8pPr marL="3429000" indent="-228600" algn="ctr" eaLnBrk="0" fontAlgn="base" hangingPunct="0">
                <a:spcBef>
                  <a:spcPct val="50000"/>
                </a:spcBef>
                <a:spcAft>
                  <a:spcPct val="0"/>
                </a:spcAft>
                <a:defRPr sz="1600">
                  <a:solidFill>
                    <a:schemeClr val="tx1"/>
                  </a:solidFill>
                  <a:latin typeface="Arial" charset="0"/>
                </a:defRPr>
              </a:lvl8pPr>
              <a:lvl9pPr marL="3886200" indent="-228600" algn="ctr" eaLnBrk="0" fontAlgn="base" hangingPunct="0">
                <a:spcBef>
                  <a:spcPct val="50000"/>
                </a:spcBef>
                <a:spcAft>
                  <a:spcPct val="0"/>
                </a:spcAft>
                <a:defRPr sz="1600">
                  <a:solidFill>
                    <a:schemeClr val="tx1"/>
                  </a:solidFill>
                  <a:latin typeface="Arial" charset="0"/>
                </a:defRPr>
              </a:lvl9pPr>
            </a:lstStyle>
            <a:p>
              <a:pPr algn="r"/>
              <a:r>
                <a:rPr lang="en-US" sz="1200">
                  <a:latin typeface="Arial Narrow" pitchFamily="34" charset="0"/>
                </a:rPr>
                <a:t>Secondary Strength</a:t>
              </a:r>
            </a:p>
          </p:txBody>
        </p:sp>
        <p:sp>
          <p:nvSpPr>
            <p:cNvPr id="34847" name="Text Box 10"/>
            <p:cNvSpPr txBox="1">
              <a:spLocks noChangeArrowheads="1"/>
            </p:cNvSpPr>
            <p:nvPr/>
          </p:nvSpPr>
          <p:spPr bwMode="auto">
            <a:xfrm>
              <a:off x="2444" y="3961"/>
              <a:ext cx="127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50000"/>
                </a:spcBef>
                <a:spcAft>
                  <a:spcPct val="0"/>
                </a:spcAft>
                <a:defRPr sz="1600">
                  <a:solidFill>
                    <a:schemeClr val="tx1"/>
                  </a:solidFill>
                  <a:latin typeface="Arial" charset="0"/>
                </a:defRPr>
              </a:lvl6pPr>
              <a:lvl7pPr marL="2971800" indent="-228600" algn="ctr" eaLnBrk="0" fontAlgn="base" hangingPunct="0">
                <a:spcBef>
                  <a:spcPct val="50000"/>
                </a:spcBef>
                <a:spcAft>
                  <a:spcPct val="0"/>
                </a:spcAft>
                <a:defRPr sz="1600">
                  <a:solidFill>
                    <a:schemeClr val="tx1"/>
                  </a:solidFill>
                  <a:latin typeface="Arial" charset="0"/>
                </a:defRPr>
              </a:lvl7pPr>
              <a:lvl8pPr marL="3429000" indent="-228600" algn="ctr" eaLnBrk="0" fontAlgn="base" hangingPunct="0">
                <a:spcBef>
                  <a:spcPct val="50000"/>
                </a:spcBef>
                <a:spcAft>
                  <a:spcPct val="0"/>
                </a:spcAft>
                <a:defRPr sz="1600">
                  <a:solidFill>
                    <a:schemeClr val="tx1"/>
                  </a:solidFill>
                  <a:latin typeface="Arial" charset="0"/>
                </a:defRPr>
              </a:lvl8pPr>
              <a:lvl9pPr marL="3886200" indent="-228600" algn="ctr" eaLnBrk="0" fontAlgn="base" hangingPunct="0">
                <a:spcBef>
                  <a:spcPct val="50000"/>
                </a:spcBef>
                <a:spcAft>
                  <a:spcPct val="0"/>
                </a:spcAft>
                <a:defRPr sz="1600">
                  <a:solidFill>
                    <a:schemeClr val="tx1"/>
                  </a:solidFill>
                  <a:latin typeface="Arial" charset="0"/>
                </a:defRPr>
              </a:lvl9pPr>
            </a:lstStyle>
            <a:p>
              <a:pPr algn="r"/>
              <a:r>
                <a:rPr lang="en-US" sz="1200">
                  <a:latin typeface="Arial Narrow" pitchFamily="34" charset="0"/>
                </a:rPr>
                <a:t>Neither Strength nor Weakness</a:t>
              </a:r>
            </a:p>
          </p:txBody>
        </p:sp>
        <p:sp>
          <p:nvSpPr>
            <p:cNvPr id="34848" name="Text Box 11"/>
            <p:cNvSpPr txBox="1">
              <a:spLocks noChangeArrowheads="1"/>
            </p:cNvSpPr>
            <p:nvPr/>
          </p:nvSpPr>
          <p:spPr bwMode="auto">
            <a:xfrm>
              <a:off x="3742" y="3943"/>
              <a:ext cx="126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50000"/>
                </a:spcBef>
                <a:spcAft>
                  <a:spcPct val="0"/>
                </a:spcAft>
                <a:defRPr sz="1600">
                  <a:solidFill>
                    <a:schemeClr val="tx1"/>
                  </a:solidFill>
                  <a:latin typeface="Arial" charset="0"/>
                </a:defRPr>
              </a:lvl6pPr>
              <a:lvl7pPr marL="2971800" indent="-228600" algn="ctr" eaLnBrk="0" fontAlgn="base" hangingPunct="0">
                <a:spcBef>
                  <a:spcPct val="50000"/>
                </a:spcBef>
                <a:spcAft>
                  <a:spcPct val="0"/>
                </a:spcAft>
                <a:defRPr sz="1600">
                  <a:solidFill>
                    <a:schemeClr val="tx1"/>
                  </a:solidFill>
                  <a:latin typeface="Arial" charset="0"/>
                </a:defRPr>
              </a:lvl7pPr>
              <a:lvl8pPr marL="3429000" indent="-228600" algn="ctr" eaLnBrk="0" fontAlgn="base" hangingPunct="0">
                <a:spcBef>
                  <a:spcPct val="50000"/>
                </a:spcBef>
                <a:spcAft>
                  <a:spcPct val="0"/>
                </a:spcAft>
                <a:defRPr sz="1600">
                  <a:solidFill>
                    <a:schemeClr val="tx1"/>
                  </a:solidFill>
                  <a:latin typeface="Arial" charset="0"/>
                </a:defRPr>
              </a:lvl8pPr>
              <a:lvl9pPr marL="3886200" indent="-228600" algn="ctr" eaLnBrk="0" fontAlgn="base" hangingPunct="0">
                <a:spcBef>
                  <a:spcPct val="50000"/>
                </a:spcBef>
                <a:spcAft>
                  <a:spcPct val="0"/>
                </a:spcAft>
                <a:defRPr sz="1600">
                  <a:solidFill>
                    <a:schemeClr val="tx1"/>
                  </a:solidFill>
                  <a:latin typeface="Arial" charset="0"/>
                </a:defRPr>
              </a:lvl9pPr>
            </a:lstStyle>
            <a:p>
              <a:pPr algn="r"/>
              <a:r>
                <a:rPr lang="en-US" sz="1200">
                  <a:latin typeface="Arial Narrow" pitchFamily="34" charset="0"/>
                </a:rPr>
                <a:t>Opportunity for Improvement </a:t>
              </a:r>
            </a:p>
          </p:txBody>
        </p:sp>
        <p:sp>
          <p:nvSpPr>
            <p:cNvPr id="34849" name="Text Box 12"/>
            <p:cNvSpPr txBox="1">
              <a:spLocks noChangeArrowheads="1"/>
            </p:cNvSpPr>
            <p:nvPr/>
          </p:nvSpPr>
          <p:spPr bwMode="auto">
            <a:xfrm>
              <a:off x="4095" y="4114"/>
              <a:ext cx="89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50000"/>
                </a:spcBef>
                <a:spcAft>
                  <a:spcPct val="0"/>
                </a:spcAft>
                <a:defRPr sz="1600">
                  <a:solidFill>
                    <a:schemeClr val="tx1"/>
                  </a:solidFill>
                  <a:latin typeface="Arial" charset="0"/>
                </a:defRPr>
              </a:lvl6pPr>
              <a:lvl7pPr marL="2971800" indent="-228600" algn="ctr" eaLnBrk="0" fontAlgn="base" hangingPunct="0">
                <a:spcBef>
                  <a:spcPct val="50000"/>
                </a:spcBef>
                <a:spcAft>
                  <a:spcPct val="0"/>
                </a:spcAft>
                <a:defRPr sz="1600">
                  <a:solidFill>
                    <a:schemeClr val="tx1"/>
                  </a:solidFill>
                  <a:latin typeface="Arial" charset="0"/>
                </a:defRPr>
              </a:lvl7pPr>
              <a:lvl8pPr marL="3429000" indent="-228600" algn="ctr" eaLnBrk="0" fontAlgn="base" hangingPunct="0">
                <a:spcBef>
                  <a:spcPct val="50000"/>
                </a:spcBef>
                <a:spcAft>
                  <a:spcPct val="0"/>
                </a:spcAft>
                <a:defRPr sz="1600">
                  <a:solidFill>
                    <a:schemeClr val="tx1"/>
                  </a:solidFill>
                  <a:latin typeface="Arial" charset="0"/>
                </a:defRPr>
              </a:lvl8pPr>
              <a:lvl9pPr marL="3886200" indent="-228600" algn="ctr" eaLnBrk="0" fontAlgn="base" hangingPunct="0">
                <a:spcBef>
                  <a:spcPct val="50000"/>
                </a:spcBef>
                <a:spcAft>
                  <a:spcPct val="0"/>
                </a:spcAft>
                <a:defRPr sz="1600">
                  <a:solidFill>
                    <a:schemeClr val="tx1"/>
                  </a:solidFill>
                  <a:latin typeface="Arial" charset="0"/>
                </a:defRPr>
              </a:lvl9pPr>
            </a:lstStyle>
            <a:p>
              <a:pPr algn="r"/>
              <a:r>
                <a:rPr lang="en-US" sz="1200">
                  <a:latin typeface="Arial Narrow" pitchFamily="34" charset="0"/>
                </a:rPr>
                <a:t>Critical Weakness </a:t>
              </a:r>
            </a:p>
          </p:txBody>
        </p:sp>
        <p:sp>
          <p:nvSpPr>
            <p:cNvPr id="34850" name="Oval 13"/>
            <p:cNvSpPr>
              <a:spLocks noChangeArrowheads="1"/>
            </p:cNvSpPr>
            <p:nvPr/>
          </p:nvSpPr>
          <p:spPr bwMode="auto">
            <a:xfrm>
              <a:off x="5066" y="3972"/>
              <a:ext cx="115" cy="115"/>
            </a:xfrm>
            <a:prstGeom prst="ellipse">
              <a:avLst/>
            </a:prstGeom>
            <a:solidFill>
              <a:srgbClr val="FFE9EC"/>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51" name="Oval 14"/>
            <p:cNvSpPr>
              <a:spLocks noChangeArrowheads="1"/>
            </p:cNvSpPr>
            <p:nvPr/>
          </p:nvSpPr>
          <p:spPr bwMode="auto">
            <a:xfrm>
              <a:off x="3692" y="3984"/>
              <a:ext cx="115" cy="11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20" name="Group 15"/>
          <p:cNvGrpSpPr>
            <a:grpSpLocks/>
          </p:cNvGrpSpPr>
          <p:nvPr/>
        </p:nvGrpSpPr>
        <p:grpSpPr bwMode="auto">
          <a:xfrm>
            <a:off x="114300" y="1270000"/>
            <a:ext cx="9791700" cy="4786313"/>
            <a:chOff x="158" y="794"/>
            <a:chExt cx="6042" cy="2936"/>
          </a:xfrm>
        </p:grpSpPr>
        <p:sp>
          <p:nvSpPr>
            <p:cNvPr id="34824" name="Text Box 16"/>
            <p:cNvSpPr txBox="1">
              <a:spLocks noChangeArrowheads="1"/>
            </p:cNvSpPr>
            <p:nvPr/>
          </p:nvSpPr>
          <p:spPr bwMode="auto">
            <a:xfrm>
              <a:off x="673" y="1247"/>
              <a:ext cx="5527" cy="2483"/>
            </a:xfrm>
            <a:prstGeom prst="rect">
              <a:avLst/>
            </a:prstGeom>
            <a:gradFill rotWithShape="0">
              <a:gsLst>
                <a:gs pos="0">
                  <a:srgbClr val="B1011E"/>
                </a:gs>
                <a:gs pos="100000">
                  <a:srgbClr val="FFF3F4"/>
                </a:gs>
              </a:gsLst>
              <a:path path="rect">
                <a:fillToRect l="100000" t="100000"/>
              </a:path>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50000"/>
                </a:spcBef>
                <a:spcAft>
                  <a:spcPct val="0"/>
                </a:spcAft>
                <a:defRPr sz="1600">
                  <a:solidFill>
                    <a:schemeClr val="tx1"/>
                  </a:solidFill>
                  <a:latin typeface="Arial" charset="0"/>
                </a:defRPr>
              </a:lvl6pPr>
              <a:lvl7pPr marL="2971800" indent="-228600" algn="ctr" eaLnBrk="0" fontAlgn="base" hangingPunct="0">
                <a:spcBef>
                  <a:spcPct val="50000"/>
                </a:spcBef>
                <a:spcAft>
                  <a:spcPct val="0"/>
                </a:spcAft>
                <a:defRPr sz="1600">
                  <a:solidFill>
                    <a:schemeClr val="tx1"/>
                  </a:solidFill>
                  <a:latin typeface="Arial" charset="0"/>
                </a:defRPr>
              </a:lvl7pPr>
              <a:lvl8pPr marL="3429000" indent="-228600" algn="ctr" eaLnBrk="0" fontAlgn="base" hangingPunct="0">
                <a:spcBef>
                  <a:spcPct val="50000"/>
                </a:spcBef>
                <a:spcAft>
                  <a:spcPct val="0"/>
                </a:spcAft>
                <a:defRPr sz="1600">
                  <a:solidFill>
                    <a:schemeClr val="tx1"/>
                  </a:solidFill>
                  <a:latin typeface="Arial" charset="0"/>
                </a:defRPr>
              </a:lvl8pPr>
              <a:lvl9pPr marL="3886200" indent="-228600" algn="ctr" eaLnBrk="0" fontAlgn="base" hangingPunct="0">
                <a:spcBef>
                  <a:spcPct val="50000"/>
                </a:spcBef>
                <a:spcAft>
                  <a:spcPct val="0"/>
                </a:spcAft>
                <a:defRPr sz="1600">
                  <a:solidFill>
                    <a:schemeClr val="tx1"/>
                  </a:solidFill>
                  <a:latin typeface="Arial" charset="0"/>
                </a:defRPr>
              </a:lvl9pPr>
            </a:lstStyle>
            <a:p>
              <a:pPr algn="l"/>
              <a:endParaRPr lang="en-GB" b="1"/>
            </a:p>
          </p:txBody>
        </p:sp>
        <p:sp>
          <p:nvSpPr>
            <p:cNvPr id="34825" name="Text Box 17"/>
            <p:cNvSpPr txBox="1">
              <a:spLocks noChangeArrowheads="1"/>
            </p:cNvSpPr>
            <p:nvPr/>
          </p:nvSpPr>
          <p:spPr bwMode="auto">
            <a:xfrm>
              <a:off x="671" y="1253"/>
              <a:ext cx="3628" cy="1784"/>
            </a:xfrm>
            <a:prstGeom prst="rect">
              <a:avLst/>
            </a:prstGeom>
            <a:gradFill rotWithShape="0">
              <a:gsLst>
                <a:gs pos="0">
                  <a:srgbClr val="2F9763"/>
                </a:gs>
                <a:gs pos="100000">
                  <a:schemeClr val="bg1"/>
                </a:gs>
              </a:gsLst>
              <a:path path="rect">
                <a:fillToRect r="100000" b="100000"/>
              </a:path>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50000"/>
                </a:spcBef>
                <a:spcAft>
                  <a:spcPct val="0"/>
                </a:spcAft>
                <a:defRPr sz="1600">
                  <a:solidFill>
                    <a:schemeClr val="tx1"/>
                  </a:solidFill>
                  <a:latin typeface="Arial" charset="0"/>
                </a:defRPr>
              </a:lvl6pPr>
              <a:lvl7pPr marL="2971800" indent="-228600" algn="ctr" eaLnBrk="0" fontAlgn="base" hangingPunct="0">
                <a:spcBef>
                  <a:spcPct val="50000"/>
                </a:spcBef>
                <a:spcAft>
                  <a:spcPct val="0"/>
                </a:spcAft>
                <a:defRPr sz="1600">
                  <a:solidFill>
                    <a:schemeClr val="tx1"/>
                  </a:solidFill>
                  <a:latin typeface="Arial" charset="0"/>
                </a:defRPr>
              </a:lvl7pPr>
              <a:lvl8pPr marL="3429000" indent="-228600" algn="ctr" eaLnBrk="0" fontAlgn="base" hangingPunct="0">
                <a:spcBef>
                  <a:spcPct val="50000"/>
                </a:spcBef>
                <a:spcAft>
                  <a:spcPct val="0"/>
                </a:spcAft>
                <a:defRPr sz="1600">
                  <a:solidFill>
                    <a:schemeClr val="tx1"/>
                  </a:solidFill>
                  <a:latin typeface="Arial" charset="0"/>
                </a:defRPr>
              </a:lvl8pPr>
              <a:lvl9pPr marL="3886200" indent="-228600" algn="ctr" eaLnBrk="0" fontAlgn="base" hangingPunct="0">
                <a:spcBef>
                  <a:spcPct val="50000"/>
                </a:spcBef>
                <a:spcAft>
                  <a:spcPct val="0"/>
                </a:spcAft>
                <a:defRPr sz="1600">
                  <a:solidFill>
                    <a:schemeClr val="tx1"/>
                  </a:solidFill>
                  <a:latin typeface="Arial" charset="0"/>
                </a:defRPr>
              </a:lvl9pPr>
            </a:lstStyle>
            <a:p>
              <a:pPr algn="l">
                <a:buFontTx/>
                <a:buChar char="•"/>
              </a:pPr>
              <a:r>
                <a:rPr lang="en-US" sz="1200" b="1" dirty="0" smtClean="0">
                  <a:solidFill>
                    <a:srgbClr val="FF0000"/>
                  </a:solidFill>
                </a:rPr>
                <a:t>Good </a:t>
              </a:r>
              <a:r>
                <a:rPr lang="en-US" sz="1200" b="1" dirty="0">
                  <a:solidFill>
                    <a:srgbClr val="FF0000"/>
                  </a:solidFill>
                </a:rPr>
                <a:t>use of skills and </a:t>
              </a:r>
              <a:r>
                <a:rPr lang="en-US" sz="1200" b="1" dirty="0" smtClean="0">
                  <a:solidFill>
                    <a:srgbClr val="FF0000"/>
                  </a:solidFill>
                </a:rPr>
                <a:t>abilities</a:t>
              </a:r>
            </a:p>
            <a:p>
              <a:pPr algn="l">
                <a:buFontTx/>
                <a:buChar char="•"/>
              </a:pPr>
              <a:r>
                <a:rPr lang="en-US" sz="1200" b="1" dirty="0" smtClean="0">
                  <a:solidFill>
                    <a:srgbClr val="FF0000"/>
                  </a:solidFill>
                </a:rPr>
                <a:t>Immediate </a:t>
              </a:r>
              <a:r>
                <a:rPr lang="en-US" sz="1200" b="1" dirty="0">
                  <a:solidFill>
                    <a:srgbClr val="FF0000"/>
                  </a:solidFill>
                </a:rPr>
                <a:t>manager </a:t>
              </a:r>
              <a:r>
                <a:rPr lang="en-US" sz="1200" b="1" dirty="0" smtClean="0">
                  <a:solidFill>
                    <a:srgbClr val="FF0000"/>
                  </a:solidFill>
                </a:rPr>
                <a:t>behavior</a:t>
              </a:r>
            </a:p>
            <a:p>
              <a:pPr algn="l">
                <a:buFontTx/>
                <a:buChar char="•"/>
              </a:pPr>
              <a:r>
                <a:rPr lang="en-US" sz="1200" b="1" dirty="0" smtClean="0">
                  <a:solidFill>
                    <a:srgbClr val="FF0000"/>
                  </a:solidFill>
                </a:rPr>
                <a:t>Performance evaluation</a:t>
              </a:r>
            </a:p>
            <a:p>
              <a:pPr algn="l">
                <a:buFontTx/>
                <a:buChar char="•"/>
              </a:pPr>
              <a:r>
                <a:rPr lang="en-US" sz="1200" b="1" dirty="0" smtClean="0">
                  <a:solidFill>
                    <a:srgbClr val="FF0000"/>
                  </a:solidFill>
                </a:rPr>
                <a:t>Opportunities </a:t>
              </a:r>
              <a:r>
                <a:rPr lang="en-US" sz="1200" b="1" dirty="0">
                  <a:solidFill>
                    <a:srgbClr val="FF0000"/>
                  </a:solidFill>
                </a:rPr>
                <a:t>to improve skills</a:t>
              </a:r>
            </a:p>
            <a:p>
              <a:pPr algn="l">
                <a:buFontTx/>
                <a:buChar char="•"/>
              </a:pPr>
              <a:endParaRPr lang="en-US" sz="1200" b="1" dirty="0">
                <a:solidFill>
                  <a:srgbClr val="FF0000"/>
                </a:solidFill>
              </a:endParaRPr>
            </a:p>
            <a:p>
              <a:pPr algn="l">
                <a:buFontTx/>
                <a:buChar char="•"/>
              </a:pPr>
              <a:endParaRPr lang="en-US" sz="1200" b="1" dirty="0" smtClean="0">
                <a:solidFill>
                  <a:srgbClr val="FF0000"/>
                </a:solidFill>
              </a:endParaRPr>
            </a:p>
            <a:p>
              <a:pPr algn="l">
                <a:buFontTx/>
                <a:buChar char="•"/>
              </a:pPr>
              <a:endParaRPr lang="en-US" sz="1200" b="1" dirty="0">
                <a:solidFill>
                  <a:srgbClr val="FF0000"/>
                </a:solidFill>
              </a:endParaRPr>
            </a:p>
            <a:p>
              <a:pPr algn="l">
                <a:buFontTx/>
                <a:buChar char="•"/>
              </a:pPr>
              <a:endParaRPr lang="en-US" sz="1200" b="1" dirty="0">
                <a:solidFill>
                  <a:srgbClr val="FF0000"/>
                </a:solidFill>
              </a:endParaRPr>
            </a:p>
            <a:p>
              <a:pPr algn="l"/>
              <a:endParaRPr lang="en-US" sz="1200" b="1" dirty="0">
                <a:solidFill>
                  <a:srgbClr val="FF0000"/>
                </a:solidFill>
              </a:endParaRPr>
            </a:p>
            <a:p>
              <a:pPr algn="l">
                <a:buFontTx/>
                <a:buChar char="•"/>
              </a:pPr>
              <a:endParaRPr lang="en-US" sz="1200" b="1" dirty="0">
                <a:solidFill>
                  <a:srgbClr val="FF0000"/>
                </a:solidFill>
              </a:endParaRPr>
            </a:p>
            <a:p>
              <a:pPr algn="l">
                <a:buFontTx/>
                <a:buChar char="•"/>
              </a:pPr>
              <a:endParaRPr lang="en-US" sz="1200" b="1" dirty="0" smtClean="0">
                <a:solidFill>
                  <a:srgbClr val="FF0000"/>
                </a:solidFill>
              </a:endParaRPr>
            </a:p>
            <a:p>
              <a:pPr algn="l">
                <a:buFontTx/>
                <a:buChar char="•"/>
              </a:pPr>
              <a:endParaRPr lang="en-US" sz="1200" b="1" dirty="0" smtClean="0">
                <a:solidFill>
                  <a:srgbClr val="FF0000"/>
                </a:solidFill>
              </a:endParaRPr>
            </a:p>
            <a:p>
              <a:pPr algn="l">
                <a:buFontTx/>
                <a:buChar char="•"/>
              </a:pPr>
              <a:endParaRPr lang="en-US" sz="1200" b="1" dirty="0">
                <a:solidFill>
                  <a:srgbClr val="FF0000"/>
                </a:solidFill>
              </a:endParaRPr>
            </a:p>
            <a:p>
              <a:pPr algn="l"/>
              <a:endParaRPr lang="en-US" sz="1200" b="1" dirty="0">
                <a:solidFill>
                  <a:srgbClr val="FF0000"/>
                </a:solidFill>
              </a:endParaRPr>
            </a:p>
          </p:txBody>
        </p:sp>
        <p:sp>
          <p:nvSpPr>
            <p:cNvPr id="34826" name="Text Box 18"/>
            <p:cNvSpPr txBox="1">
              <a:spLocks noChangeArrowheads="1"/>
            </p:cNvSpPr>
            <p:nvPr/>
          </p:nvSpPr>
          <p:spPr bwMode="auto">
            <a:xfrm>
              <a:off x="4300" y="1931"/>
              <a:ext cx="1900" cy="1097"/>
            </a:xfrm>
            <a:prstGeom prst="rect">
              <a:avLst/>
            </a:prstGeom>
            <a:noFill/>
            <a:ln w="12700">
              <a:solidFill>
                <a:schemeClr val="tx1"/>
              </a:solidFill>
              <a:miter lim="800000"/>
              <a:headEnd/>
              <a:tailEnd/>
            </a:ln>
            <a:effectLst/>
            <a:extLst>
              <a:ext uri="{909E8E84-426E-40DD-AFC4-6F175D3DCCD1}">
                <a14:hiddenFill xmlns:a14="http://schemas.microsoft.com/office/drawing/2010/main">
                  <a:gradFill rotWithShape="0">
                    <a:gsLst>
                      <a:gs pos="0">
                        <a:schemeClr val="bg1"/>
                      </a:gs>
                      <a:gs pos="100000">
                        <a:srgbClr val="CD0123"/>
                      </a:gs>
                    </a:gsLst>
                    <a:lin ang="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50000"/>
                </a:spcBef>
                <a:spcAft>
                  <a:spcPct val="0"/>
                </a:spcAft>
                <a:defRPr sz="1600">
                  <a:solidFill>
                    <a:schemeClr val="tx1"/>
                  </a:solidFill>
                  <a:latin typeface="Arial" charset="0"/>
                </a:defRPr>
              </a:lvl6pPr>
              <a:lvl7pPr marL="2971800" indent="-228600" algn="ctr" eaLnBrk="0" fontAlgn="base" hangingPunct="0">
                <a:spcBef>
                  <a:spcPct val="50000"/>
                </a:spcBef>
                <a:spcAft>
                  <a:spcPct val="0"/>
                </a:spcAft>
                <a:defRPr sz="1600">
                  <a:solidFill>
                    <a:schemeClr val="tx1"/>
                  </a:solidFill>
                  <a:latin typeface="Arial" charset="0"/>
                </a:defRPr>
              </a:lvl7pPr>
              <a:lvl8pPr marL="3429000" indent="-228600" algn="ctr" eaLnBrk="0" fontAlgn="base" hangingPunct="0">
                <a:spcBef>
                  <a:spcPct val="50000"/>
                </a:spcBef>
                <a:spcAft>
                  <a:spcPct val="0"/>
                </a:spcAft>
                <a:defRPr sz="1600">
                  <a:solidFill>
                    <a:schemeClr val="tx1"/>
                  </a:solidFill>
                  <a:latin typeface="Arial" charset="0"/>
                </a:defRPr>
              </a:lvl8pPr>
              <a:lvl9pPr marL="3886200" indent="-228600" algn="ctr" eaLnBrk="0" fontAlgn="base" hangingPunct="0">
                <a:spcBef>
                  <a:spcPct val="50000"/>
                </a:spcBef>
                <a:spcAft>
                  <a:spcPct val="0"/>
                </a:spcAft>
                <a:defRPr sz="1600">
                  <a:solidFill>
                    <a:schemeClr val="tx1"/>
                  </a:solidFill>
                  <a:latin typeface="Arial" charset="0"/>
                </a:defRPr>
              </a:lvl9pPr>
            </a:lstStyle>
            <a:p>
              <a:pPr algn="l"/>
              <a:endParaRPr lang="en-US" b="1"/>
            </a:p>
          </p:txBody>
        </p:sp>
        <p:sp>
          <p:nvSpPr>
            <p:cNvPr id="34827" name="Text Box 19"/>
            <p:cNvSpPr txBox="1">
              <a:spLocks noChangeArrowheads="1"/>
            </p:cNvSpPr>
            <p:nvPr/>
          </p:nvSpPr>
          <p:spPr bwMode="auto">
            <a:xfrm>
              <a:off x="2573" y="1247"/>
              <a:ext cx="1727" cy="693"/>
            </a:xfrm>
            <a:prstGeom prst="rect">
              <a:avLst/>
            </a:prstGeom>
            <a:noFill/>
            <a:ln w="12700">
              <a:solidFill>
                <a:schemeClr val="tx1"/>
              </a:solidFill>
              <a:miter lim="800000"/>
              <a:headEnd/>
              <a:tailEnd/>
            </a:ln>
            <a:effectLst/>
            <a:extLst>
              <a:ext uri="{909E8E84-426E-40DD-AFC4-6F175D3DCCD1}">
                <a14:hiddenFill xmlns:a14="http://schemas.microsoft.com/office/drawing/2010/main">
                  <a:gradFill rotWithShape="0">
                    <a:gsLst>
                      <a:gs pos="0">
                        <a:srgbClr val="000082"/>
                      </a:gs>
                      <a:gs pos="30000">
                        <a:srgbClr val="66008F"/>
                      </a:gs>
                      <a:gs pos="64999">
                        <a:srgbClr val="BA0066"/>
                      </a:gs>
                      <a:gs pos="89999">
                        <a:srgbClr val="FF0000"/>
                      </a:gs>
                      <a:gs pos="100000">
                        <a:srgbClr val="FF8200"/>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50000"/>
                </a:spcBef>
                <a:spcAft>
                  <a:spcPct val="0"/>
                </a:spcAft>
                <a:defRPr sz="1600">
                  <a:solidFill>
                    <a:schemeClr val="tx1"/>
                  </a:solidFill>
                  <a:latin typeface="Arial" charset="0"/>
                </a:defRPr>
              </a:lvl6pPr>
              <a:lvl7pPr marL="2971800" indent="-228600" algn="ctr" eaLnBrk="0" fontAlgn="base" hangingPunct="0">
                <a:spcBef>
                  <a:spcPct val="50000"/>
                </a:spcBef>
                <a:spcAft>
                  <a:spcPct val="0"/>
                </a:spcAft>
                <a:defRPr sz="1600">
                  <a:solidFill>
                    <a:schemeClr val="tx1"/>
                  </a:solidFill>
                  <a:latin typeface="Arial" charset="0"/>
                </a:defRPr>
              </a:lvl7pPr>
              <a:lvl8pPr marL="3429000" indent="-228600" algn="ctr" eaLnBrk="0" fontAlgn="base" hangingPunct="0">
                <a:spcBef>
                  <a:spcPct val="50000"/>
                </a:spcBef>
                <a:spcAft>
                  <a:spcPct val="0"/>
                </a:spcAft>
                <a:defRPr sz="1600">
                  <a:solidFill>
                    <a:schemeClr val="tx1"/>
                  </a:solidFill>
                  <a:latin typeface="Arial" charset="0"/>
                </a:defRPr>
              </a:lvl8pPr>
              <a:lvl9pPr marL="3886200" indent="-228600" algn="ctr" eaLnBrk="0" fontAlgn="base" hangingPunct="0">
                <a:spcBef>
                  <a:spcPct val="50000"/>
                </a:spcBef>
                <a:spcAft>
                  <a:spcPct val="0"/>
                </a:spcAft>
                <a:defRPr sz="1600">
                  <a:solidFill>
                    <a:schemeClr val="tx1"/>
                  </a:solidFill>
                  <a:latin typeface="Arial" charset="0"/>
                </a:defRPr>
              </a:lvl9pPr>
            </a:lstStyle>
            <a:p>
              <a:pPr algn="l"/>
              <a:endParaRPr lang="en-US" b="1"/>
            </a:p>
          </p:txBody>
        </p:sp>
        <p:sp>
          <p:nvSpPr>
            <p:cNvPr id="34828" name="Text Box 21"/>
            <p:cNvSpPr txBox="1">
              <a:spLocks noChangeArrowheads="1"/>
            </p:cNvSpPr>
            <p:nvPr/>
          </p:nvSpPr>
          <p:spPr bwMode="auto">
            <a:xfrm>
              <a:off x="4300" y="3029"/>
              <a:ext cx="1900" cy="693"/>
            </a:xfrm>
            <a:prstGeom prst="rect">
              <a:avLst/>
            </a:prstGeom>
            <a:noFill/>
            <a:ln w="12700">
              <a:solidFill>
                <a:schemeClr val="tx1"/>
              </a:solidFill>
              <a:miter lim="800000"/>
              <a:headEnd/>
              <a:tailEnd/>
            </a:ln>
            <a:effectLst/>
            <a:extLst>
              <a:ext uri="{909E8E84-426E-40DD-AFC4-6F175D3DCCD1}">
                <a14:hiddenFill xmlns:a14="http://schemas.microsoft.com/office/drawing/2010/main">
                  <a:gradFill rotWithShape="0">
                    <a:gsLst>
                      <a:gs pos="0">
                        <a:srgbClr val="B90120"/>
                      </a:gs>
                      <a:gs pos="100000">
                        <a:srgbClr val="FFC3CC"/>
                      </a:gs>
                    </a:gsLst>
                    <a:path path="rect">
                      <a:fillToRect l="100000" t="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50000"/>
                </a:spcBef>
                <a:spcAft>
                  <a:spcPct val="0"/>
                </a:spcAft>
                <a:defRPr sz="1600">
                  <a:solidFill>
                    <a:schemeClr val="tx1"/>
                  </a:solidFill>
                  <a:latin typeface="Arial" charset="0"/>
                </a:defRPr>
              </a:lvl6pPr>
              <a:lvl7pPr marL="2971800" indent="-228600" algn="ctr" eaLnBrk="0" fontAlgn="base" hangingPunct="0">
                <a:spcBef>
                  <a:spcPct val="50000"/>
                </a:spcBef>
                <a:spcAft>
                  <a:spcPct val="0"/>
                </a:spcAft>
                <a:defRPr sz="1600">
                  <a:solidFill>
                    <a:schemeClr val="tx1"/>
                  </a:solidFill>
                  <a:latin typeface="Arial" charset="0"/>
                </a:defRPr>
              </a:lvl7pPr>
              <a:lvl8pPr marL="3429000" indent="-228600" algn="ctr" eaLnBrk="0" fontAlgn="base" hangingPunct="0">
                <a:spcBef>
                  <a:spcPct val="50000"/>
                </a:spcBef>
                <a:spcAft>
                  <a:spcPct val="0"/>
                </a:spcAft>
                <a:defRPr sz="1600">
                  <a:solidFill>
                    <a:schemeClr val="tx1"/>
                  </a:solidFill>
                  <a:latin typeface="Arial" charset="0"/>
                </a:defRPr>
              </a:lvl8pPr>
              <a:lvl9pPr marL="3886200" indent="-228600" algn="ctr" eaLnBrk="0" fontAlgn="base" hangingPunct="0">
                <a:spcBef>
                  <a:spcPct val="50000"/>
                </a:spcBef>
                <a:spcAft>
                  <a:spcPct val="0"/>
                </a:spcAft>
                <a:defRPr sz="1600">
                  <a:solidFill>
                    <a:schemeClr val="tx1"/>
                  </a:solidFill>
                  <a:latin typeface="Arial" charset="0"/>
                </a:defRPr>
              </a:lvl9pPr>
            </a:lstStyle>
            <a:p>
              <a:pPr algn="l"/>
              <a:endParaRPr lang="en-GB" b="1"/>
            </a:p>
          </p:txBody>
        </p:sp>
        <p:sp>
          <p:nvSpPr>
            <p:cNvPr id="34829" name="Text Box 22"/>
            <p:cNvSpPr txBox="1">
              <a:spLocks noChangeArrowheads="1"/>
            </p:cNvSpPr>
            <p:nvPr/>
          </p:nvSpPr>
          <p:spPr bwMode="auto">
            <a:xfrm>
              <a:off x="2573" y="3035"/>
              <a:ext cx="1727" cy="693"/>
            </a:xfrm>
            <a:prstGeom prst="rect">
              <a:avLst/>
            </a:prstGeom>
            <a:noFill/>
            <a:ln w="12700">
              <a:solidFill>
                <a:schemeClr val="tx1"/>
              </a:solidFill>
              <a:miter lim="800000"/>
              <a:headEnd/>
              <a:tailEnd/>
            </a:ln>
            <a:effectLst/>
            <a:extLst>
              <a:ext uri="{909E8E84-426E-40DD-AFC4-6F175D3DCCD1}">
                <a14:hiddenFill xmlns:a14="http://schemas.microsoft.com/office/drawing/2010/main">
                  <a:gradFill rotWithShape="0">
                    <a:gsLst>
                      <a:gs pos="0">
                        <a:schemeClr val="bg1"/>
                      </a:gs>
                      <a:gs pos="100000">
                        <a:srgbClr val="CD0123"/>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50000"/>
                </a:spcBef>
                <a:spcAft>
                  <a:spcPct val="0"/>
                </a:spcAft>
                <a:defRPr sz="1600">
                  <a:solidFill>
                    <a:schemeClr val="tx1"/>
                  </a:solidFill>
                  <a:latin typeface="Arial" charset="0"/>
                </a:defRPr>
              </a:lvl6pPr>
              <a:lvl7pPr marL="2971800" indent="-228600" algn="ctr" eaLnBrk="0" fontAlgn="base" hangingPunct="0">
                <a:spcBef>
                  <a:spcPct val="50000"/>
                </a:spcBef>
                <a:spcAft>
                  <a:spcPct val="0"/>
                </a:spcAft>
                <a:defRPr sz="1600">
                  <a:solidFill>
                    <a:schemeClr val="tx1"/>
                  </a:solidFill>
                  <a:latin typeface="Arial" charset="0"/>
                </a:defRPr>
              </a:lvl7pPr>
              <a:lvl8pPr marL="3429000" indent="-228600" algn="ctr" eaLnBrk="0" fontAlgn="base" hangingPunct="0">
                <a:spcBef>
                  <a:spcPct val="50000"/>
                </a:spcBef>
                <a:spcAft>
                  <a:spcPct val="0"/>
                </a:spcAft>
                <a:defRPr sz="1600">
                  <a:solidFill>
                    <a:schemeClr val="tx1"/>
                  </a:solidFill>
                  <a:latin typeface="Arial" charset="0"/>
                </a:defRPr>
              </a:lvl8pPr>
              <a:lvl9pPr marL="3886200" indent="-228600" algn="ctr" eaLnBrk="0" fontAlgn="base" hangingPunct="0">
                <a:spcBef>
                  <a:spcPct val="50000"/>
                </a:spcBef>
                <a:spcAft>
                  <a:spcPct val="0"/>
                </a:spcAft>
                <a:defRPr sz="1600">
                  <a:solidFill>
                    <a:schemeClr val="tx1"/>
                  </a:solidFill>
                  <a:latin typeface="Arial" charset="0"/>
                </a:defRPr>
              </a:lvl9pPr>
            </a:lstStyle>
            <a:p>
              <a:pPr algn="l"/>
              <a:endParaRPr lang="en-US" b="1"/>
            </a:p>
          </p:txBody>
        </p:sp>
        <p:sp>
          <p:nvSpPr>
            <p:cNvPr id="34830" name="Text Box 23"/>
            <p:cNvSpPr txBox="1">
              <a:spLocks noChangeArrowheads="1"/>
            </p:cNvSpPr>
            <p:nvPr/>
          </p:nvSpPr>
          <p:spPr bwMode="auto">
            <a:xfrm>
              <a:off x="674" y="3035"/>
              <a:ext cx="1900" cy="693"/>
            </a:xfrm>
            <a:prstGeom prst="rect">
              <a:avLst/>
            </a:prstGeom>
            <a:noFill/>
            <a:ln w="12700">
              <a:solidFill>
                <a:schemeClr val="tx1"/>
              </a:solidFill>
              <a:miter lim="800000"/>
              <a:headEnd/>
              <a:tailEnd/>
            </a:ln>
            <a:effectLst/>
            <a:extLst>
              <a:ext uri="{909E8E84-426E-40DD-AFC4-6F175D3DCCD1}">
                <a14:hiddenFill xmlns:a14="http://schemas.microsoft.com/office/drawing/2010/main">
                  <a:gradFill rotWithShape="0">
                    <a:gsLst>
                      <a:gs pos="0">
                        <a:srgbClr val="B90120"/>
                      </a:gs>
                      <a:gs pos="100000">
                        <a:srgbClr val="FFC3CC"/>
                      </a:gs>
                    </a:gsLst>
                    <a:path path="rect">
                      <a:fillToRect t="100000" r="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50000"/>
                </a:spcBef>
                <a:spcAft>
                  <a:spcPct val="0"/>
                </a:spcAft>
                <a:defRPr sz="1600">
                  <a:solidFill>
                    <a:schemeClr val="tx1"/>
                  </a:solidFill>
                  <a:latin typeface="Arial" charset="0"/>
                </a:defRPr>
              </a:lvl6pPr>
              <a:lvl7pPr marL="2971800" indent="-228600" algn="ctr" eaLnBrk="0" fontAlgn="base" hangingPunct="0">
                <a:spcBef>
                  <a:spcPct val="50000"/>
                </a:spcBef>
                <a:spcAft>
                  <a:spcPct val="0"/>
                </a:spcAft>
                <a:defRPr sz="1600">
                  <a:solidFill>
                    <a:schemeClr val="tx1"/>
                  </a:solidFill>
                  <a:latin typeface="Arial" charset="0"/>
                </a:defRPr>
              </a:lvl7pPr>
              <a:lvl8pPr marL="3429000" indent="-228600" algn="ctr" eaLnBrk="0" fontAlgn="base" hangingPunct="0">
                <a:spcBef>
                  <a:spcPct val="50000"/>
                </a:spcBef>
                <a:spcAft>
                  <a:spcPct val="0"/>
                </a:spcAft>
                <a:defRPr sz="1600">
                  <a:solidFill>
                    <a:schemeClr val="tx1"/>
                  </a:solidFill>
                  <a:latin typeface="Arial" charset="0"/>
                </a:defRPr>
              </a:lvl8pPr>
              <a:lvl9pPr marL="3886200" indent="-228600" algn="ctr" eaLnBrk="0" fontAlgn="base" hangingPunct="0">
                <a:spcBef>
                  <a:spcPct val="50000"/>
                </a:spcBef>
                <a:spcAft>
                  <a:spcPct val="0"/>
                </a:spcAft>
                <a:defRPr sz="1600">
                  <a:solidFill>
                    <a:schemeClr val="tx1"/>
                  </a:solidFill>
                  <a:latin typeface="Arial" charset="0"/>
                </a:defRPr>
              </a:lvl9pPr>
            </a:lstStyle>
            <a:p>
              <a:pPr algn="l"/>
              <a:endParaRPr lang="en-GB" b="1"/>
            </a:p>
          </p:txBody>
        </p:sp>
        <p:sp>
          <p:nvSpPr>
            <p:cNvPr id="34831" name="Text Box 24"/>
            <p:cNvSpPr txBox="1">
              <a:spLocks noChangeArrowheads="1"/>
            </p:cNvSpPr>
            <p:nvPr/>
          </p:nvSpPr>
          <p:spPr bwMode="auto">
            <a:xfrm>
              <a:off x="668" y="797"/>
              <a:ext cx="1900" cy="461"/>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50000"/>
                </a:spcBef>
                <a:spcAft>
                  <a:spcPct val="0"/>
                </a:spcAft>
                <a:defRPr sz="1600">
                  <a:solidFill>
                    <a:schemeClr val="tx1"/>
                  </a:solidFill>
                  <a:latin typeface="Arial" charset="0"/>
                </a:defRPr>
              </a:lvl6pPr>
              <a:lvl7pPr marL="2971800" indent="-228600" algn="ctr" eaLnBrk="0" fontAlgn="base" hangingPunct="0">
                <a:spcBef>
                  <a:spcPct val="50000"/>
                </a:spcBef>
                <a:spcAft>
                  <a:spcPct val="0"/>
                </a:spcAft>
                <a:defRPr sz="1600">
                  <a:solidFill>
                    <a:schemeClr val="tx1"/>
                  </a:solidFill>
                  <a:latin typeface="Arial" charset="0"/>
                </a:defRPr>
              </a:lvl7pPr>
              <a:lvl8pPr marL="3429000" indent="-228600" algn="ctr" eaLnBrk="0" fontAlgn="base" hangingPunct="0">
                <a:spcBef>
                  <a:spcPct val="50000"/>
                </a:spcBef>
                <a:spcAft>
                  <a:spcPct val="0"/>
                </a:spcAft>
                <a:defRPr sz="1600">
                  <a:solidFill>
                    <a:schemeClr val="tx1"/>
                  </a:solidFill>
                  <a:latin typeface="Arial" charset="0"/>
                </a:defRPr>
              </a:lvl8pPr>
              <a:lvl9pPr marL="3886200" indent="-228600" algn="ctr" eaLnBrk="0" fontAlgn="base" hangingPunct="0">
                <a:spcBef>
                  <a:spcPct val="50000"/>
                </a:spcBef>
                <a:spcAft>
                  <a:spcPct val="0"/>
                </a:spcAft>
                <a:defRPr sz="1600">
                  <a:solidFill>
                    <a:schemeClr val="tx1"/>
                  </a:solidFill>
                  <a:latin typeface="Arial" charset="0"/>
                </a:defRPr>
              </a:lvl9pPr>
            </a:lstStyle>
            <a:p>
              <a:pPr algn="l"/>
              <a:r>
                <a:rPr lang="en-US" b="1"/>
                <a:t>Clear Majority Positive</a:t>
              </a:r>
            </a:p>
            <a:p>
              <a:pPr algn="l"/>
              <a:r>
                <a:rPr lang="en-US" b="1"/>
                <a:t>( &gt; 65% Positive)</a:t>
              </a:r>
            </a:p>
          </p:txBody>
        </p:sp>
        <p:sp>
          <p:nvSpPr>
            <p:cNvPr id="34832" name="Text Box 25"/>
            <p:cNvSpPr txBox="1">
              <a:spLocks noChangeArrowheads="1"/>
            </p:cNvSpPr>
            <p:nvPr/>
          </p:nvSpPr>
          <p:spPr bwMode="auto">
            <a:xfrm>
              <a:off x="2574" y="797"/>
              <a:ext cx="1727" cy="461"/>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50000"/>
                </a:spcBef>
                <a:spcAft>
                  <a:spcPct val="0"/>
                </a:spcAft>
                <a:defRPr sz="1600">
                  <a:solidFill>
                    <a:schemeClr val="tx1"/>
                  </a:solidFill>
                  <a:latin typeface="Arial" charset="0"/>
                </a:defRPr>
              </a:lvl6pPr>
              <a:lvl7pPr marL="2971800" indent="-228600" algn="ctr" eaLnBrk="0" fontAlgn="base" hangingPunct="0">
                <a:spcBef>
                  <a:spcPct val="50000"/>
                </a:spcBef>
                <a:spcAft>
                  <a:spcPct val="0"/>
                </a:spcAft>
                <a:defRPr sz="1600">
                  <a:solidFill>
                    <a:schemeClr val="tx1"/>
                  </a:solidFill>
                  <a:latin typeface="Arial" charset="0"/>
                </a:defRPr>
              </a:lvl7pPr>
              <a:lvl8pPr marL="3429000" indent="-228600" algn="ctr" eaLnBrk="0" fontAlgn="base" hangingPunct="0">
                <a:spcBef>
                  <a:spcPct val="50000"/>
                </a:spcBef>
                <a:spcAft>
                  <a:spcPct val="0"/>
                </a:spcAft>
                <a:defRPr sz="1600">
                  <a:solidFill>
                    <a:schemeClr val="tx1"/>
                  </a:solidFill>
                  <a:latin typeface="Arial" charset="0"/>
                </a:defRPr>
              </a:lvl8pPr>
              <a:lvl9pPr marL="3886200" indent="-228600" algn="ctr" eaLnBrk="0" fontAlgn="base" hangingPunct="0">
                <a:spcBef>
                  <a:spcPct val="50000"/>
                </a:spcBef>
                <a:spcAft>
                  <a:spcPct val="0"/>
                </a:spcAft>
                <a:defRPr sz="1600">
                  <a:solidFill>
                    <a:schemeClr val="tx1"/>
                  </a:solidFill>
                  <a:latin typeface="Arial" charset="0"/>
                </a:defRPr>
              </a:lvl9pPr>
            </a:lstStyle>
            <a:p>
              <a:pPr algn="l"/>
              <a:r>
                <a:rPr lang="en-US" b="1"/>
                <a:t>Majority Positive</a:t>
              </a:r>
            </a:p>
            <a:p>
              <a:pPr algn="l"/>
              <a:r>
                <a:rPr lang="en-US" b="1"/>
                <a:t>( &gt; 50% Positive)</a:t>
              </a:r>
            </a:p>
          </p:txBody>
        </p:sp>
        <p:sp>
          <p:nvSpPr>
            <p:cNvPr id="34833" name="Text Box 26"/>
            <p:cNvSpPr txBox="1">
              <a:spLocks noChangeArrowheads="1"/>
            </p:cNvSpPr>
            <p:nvPr/>
          </p:nvSpPr>
          <p:spPr bwMode="auto">
            <a:xfrm>
              <a:off x="4300" y="794"/>
              <a:ext cx="1900" cy="461"/>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50000"/>
                </a:spcBef>
                <a:spcAft>
                  <a:spcPct val="0"/>
                </a:spcAft>
                <a:defRPr sz="1600">
                  <a:solidFill>
                    <a:schemeClr val="tx1"/>
                  </a:solidFill>
                  <a:latin typeface="Arial" charset="0"/>
                </a:defRPr>
              </a:lvl6pPr>
              <a:lvl7pPr marL="2971800" indent="-228600" algn="ctr" eaLnBrk="0" fontAlgn="base" hangingPunct="0">
                <a:spcBef>
                  <a:spcPct val="50000"/>
                </a:spcBef>
                <a:spcAft>
                  <a:spcPct val="0"/>
                </a:spcAft>
                <a:defRPr sz="1600">
                  <a:solidFill>
                    <a:schemeClr val="tx1"/>
                  </a:solidFill>
                  <a:latin typeface="Arial" charset="0"/>
                </a:defRPr>
              </a:lvl7pPr>
              <a:lvl8pPr marL="3429000" indent="-228600" algn="ctr" eaLnBrk="0" fontAlgn="base" hangingPunct="0">
                <a:spcBef>
                  <a:spcPct val="50000"/>
                </a:spcBef>
                <a:spcAft>
                  <a:spcPct val="0"/>
                </a:spcAft>
                <a:defRPr sz="1600">
                  <a:solidFill>
                    <a:schemeClr val="tx1"/>
                  </a:solidFill>
                  <a:latin typeface="Arial" charset="0"/>
                </a:defRPr>
              </a:lvl8pPr>
              <a:lvl9pPr marL="3886200" indent="-228600" algn="ctr" eaLnBrk="0" fontAlgn="base" hangingPunct="0">
                <a:spcBef>
                  <a:spcPct val="50000"/>
                </a:spcBef>
                <a:spcAft>
                  <a:spcPct val="0"/>
                </a:spcAft>
                <a:defRPr sz="1600">
                  <a:solidFill>
                    <a:schemeClr val="tx1"/>
                  </a:solidFill>
                  <a:latin typeface="Arial" charset="0"/>
                </a:defRPr>
              </a:lvl9pPr>
            </a:lstStyle>
            <a:p>
              <a:pPr algn="l"/>
              <a:r>
                <a:rPr lang="en-US" b="1"/>
                <a:t>Less Than Majority Positive</a:t>
              </a:r>
            </a:p>
            <a:p>
              <a:pPr algn="l"/>
              <a:r>
                <a:rPr lang="en-US" b="1"/>
                <a:t>(or  &gt; 25% Negative)</a:t>
              </a:r>
            </a:p>
          </p:txBody>
        </p:sp>
        <p:sp>
          <p:nvSpPr>
            <p:cNvPr id="34834" name="Text Box 27"/>
            <p:cNvSpPr txBox="1">
              <a:spLocks noChangeArrowheads="1"/>
            </p:cNvSpPr>
            <p:nvPr/>
          </p:nvSpPr>
          <p:spPr bwMode="auto">
            <a:xfrm>
              <a:off x="158" y="1250"/>
              <a:ext cx="518" cy="691"/>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50000"/>
                </a:spcBef>
                <a:spcAft>
                  <a:spcPct val="0"/>
                </a:spcAft>
                <a:defRPr sz="1600">
                  <a:solidFill>
                    <a:schemeClr val="tx1"/>
                  </a:solidFill>
                  <a:latin typeface="Arial" charset="0"/>
                </a:defRPr>
              </a:lvl6pPr>
              <a:lvl7pPr marL="2971800" indent="-228600" algn="ctr" eaLnBrk="0" fontAlgn="base" hangingPunct="0">
                <a:spcBef>
                  <a:spcPct val="50000"/>
                </a:spcBef>
                <a:spcAft>
                  <a:spcPct val="0"/>
                </a:spcAft>
                <a:defRPr sz="1600">
                  <a:solidFill>
                    <a:schemeClr val="tx1"/>
                  </a:solidFill>
                  <a:latin typeface="Arial" charset="0"/>
                </a:defRPr>
              </a:lvl7pPr>
              <a:lvl8pPr marL="3429000" indent="-228600" algn="ctr" eaLnBrk="0" fontAlgn="base" hangingPunct="0">
                <a:spcBef>
                  <a:spcPct val="50000"/>
                </a:spcBef>
                <a:spcAft>
                  <a:spcPct val="0"/>
                </a:spcAft>
                <a:defRPr sz="1600">
                  <a:solidFill>
                    <a:schemeClr val="tx1"/>
                  </a:solidFill>
                  <a:latin typeface="Arial" charset="0"/>
                </a:defRPr>
              </a:lvl8pPr>
              <a:lvl9pPr marL="3886200" indent="-228600" algn="ctr" eaLnBrk="0" fontAlgn="base" hangingPunct="0">
                <a:spcBef>
                  <a:spcPct val="50000"/>
                </a:spcBef>
                <a:spcAft>
                  <a:spcPct val="0"/>
                </a:spcAft>
                <a:defRPr sz="1600">
                  <a:solidFill>
                    <a:schemeClr val="tx1"/>
                  </a:solidFill>
                  <a:latin typeface="Arial" charset="0"/>
                </a:defRPr>
              </a:lvl9pPr>
            </a:lstStyle>
            <a:p>
              <a:pPr algn="l"/>
              <a:r>
                <a:rPr lang="en-US" sz="1700" b="1"/>
                <a:t>Above</a:t>
              </a:r>
            </a:p>
            <a:p>
              <a:pPr algn="l"/>
              <a:r>
                <a:rPr lang="en-US" sz="1700" b="1"/>
                <a:t> Avg</a:t>
              </a:r>
            </a:p>
            <a:p>
              <a:pPr algn="l"/>
              <a:endParaRPr lang="en-US" sz="1700" b="1"/>
            </a:p>
          </p:txBody>
        </p:sp>
        <p:sp>
          <p:nvSpPr>
            <p:cNvPr id="34835" name="Text Box 28"/>
            <p:cNvSpPr txBox="1">
              <a:spLocks noChangeArrowheads="1"/>
            </p:cNvSpPr>
            <p:nvPr/>
          </p:nvSpPr>
          <p:spPr bwMode="auto">
            <a:xfrm>
              <a:off x="158" y="1940"/>
              <a:ext cx="518" cy="1097"/>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50000"/>
                </a:spcBef>
                <a:spcAft>
                  <a:spcPct val="0"/>
                </a:spcAft>
                <a:defRPr sz="1600">
                  <a:solidFill>
                    <a:schemeClr val="tx1"/>
                  </a:solidFill>
                  <a:latin typeface="Arial" charset="0"/>
                </a:defRPr>
              </a:lvl6pPr>
              <a:lvl7pPr marL="2971800" indent="-228600" algn="ctr" eaLnBrk="0" fontAlgn="base" hangingPunct="0">
                <a:spcBef>
                  <a:spcPct val="50000"/>
                </a:spcBef>
                <a:spcAft>
                  <a:spcPct val="0"/>
                </a:spcAft>
                <a:defRPr sz="1600">
                  <a:solidFill>
                    <a:schemeClr val="tx1"/>
                  </a:solidFill>
                  <a:latin typeface="Arial" charset="0"/>
                </a:defRPr>
              </a:lvl7pPr>
              <a:lvl8pPr marL="3429000" indent="-228600" algn="ctr" eaLnBrk="0" fontAlgn="base" hangingPunct="0">
                <a:spcBef>
                  <a:spcPct val="50000"/>
                </a:spcBef>
                <a:spcAft>
                  <a:spcPct val="0"/>
                </a:spcAft>
                <a:defRPr sz="1600">
                  <a:solidFill>
                    <a:schemeClr val="tx1"/>
                  </a:solidFill>
                  <a:latin typeface="Arial" charset="0"/>
                </a:defRPr>
              </a:lvl8pPr>
              <a:lvl9pPr marL="3886200" indent="-228600" algn="ctr" eaLnBrk="0" fontAlgn="base" hangingPunct="0">
                <a:spcBef>
                  <a:spcPct val="50000"/>
                </a:spcBef>
                <a:spcAft>
                  <a:spcPct val="0"/>
                </a:spcAft>
                <a:defRPr sz="1600">
                  <a:solidFill>
                    <a:schemeClr val="tx1"/>
                  </a:solidFill>
                  <a:latin typeface="Arial" charset="0"/>
                </a:defRPr>
              </a:lvl9pPr>
            </a:lstStyle>
            <a:p>
              <a:pPr algn="l"/>
              <a:r>
                <a:rPr lang="en-US" sz="1700" b="1"/>
                <a:t>At or</a:t>
              </a:r>
            </a:p>
            <a:p>
              <a:pPr algn="l"/>
              <a:r>
                <a:rPr lang="en-US" sz="1700" b="1"/>
                <a:t>Near</a:t>
              </a:r>
            </a:p>
            <a:p>
              <a:pPr algn="l"/>
              <a:r>
                <a:rPr lang="en-US" sz="1700" b="1"/>
                <a:t> Avg</a:t>
              </a:r>
            </a:p>
          </p:txBody>
        </p:sp>
        <p:sp>
          <p:nvSpPr>
            <p:cNvPr id="34836" name="Text Box 29"/>
            <p:cNvSpPr txBox="1">
              <a:spLocks noChangeArrowheads="1"/>
            </p:cNvSpPr>
            <p:nvPr/>
          </p:nvSpPr>
          <p:spPr bwMode="auto">
            <a:xfrm>
              <a:off x="158" y="3035"/>
              <a:ext cx="518" cy="691"/>
            </a:xfrm>
            <a:prstGeom prst="rect">
              <a:avLst/>
            </a:prstGeom>
            <a:solidFill>
              <a:srgbClr val="C0C0C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50000"/>
                </a:spcBef>
                <a:spcAft>
                  <a:spcPct val="0"/>
                </a:spcAft>
                <a:defRPr sz="1600">
                  <a:solidFill>
                    <a:schemeClr val="tx1"/>
                  </a:solidFill>
                  <a:latin typeface="Arial" charset="0"/>
                </a:defRPr>
              </a:lvl6pPr>
              <a:lvl7pPr marL="2971800" indent="-228600" algn="ctr" eaLnBrk="0" fontAlgn="base" hangingPunct="0">
                <a:spcBef>
                  <a:spcPct val="50000"/>
                </a:spcBef>
                <a:spcAft>
                  <a:spcPct val="0"/>
                </a:spcAft>
                <a:defRPr sz="1600">
                  <a:solidFill>
                    <a:schemeClr val="tx1"/>
                  </a:solidFill>
                  <a:latin typeface="Arial" charset="0"/>
                </a:defRPr>
              </a:lvl7pPr>
              <a:lvl8pPr marL="3429000" indent="-228600" algn="ctr" eaLnBrk="0" fontAlgn="base" hangingPunct="0">
                <a:spcBef>
                  <a:spcPct val="50000"/>
                </a:spcBef>
                <a:spcAft>
                  <a:spcPct val="0"/>
                </a:spcAft>
                <a:defRPr sz="1600">
                  <a:solidFill>
                    <a:schemeClr val="tx1"/>
                  </a:solidFill>
                  <a:latin typeface="Arial" charset="0"/>
                </a:defRPr>
              </a:lvl8pPr>
              <a:lvl9pPr marL="3886200" indent="-228600" algn="ctr" eaLnBrk="0" fontAlgn="base" hangingPunct="0">
                <a:spcBef>
                  <a:spcPct val="50000"/>
                </a:spcBef>
                <a:spcAft>
                  <a:spcPct val="0"/>
                </a:spcAft>
                <a:defRPr sz="1600">
                  <a:solidFill>
                    <a:schemeClr val="tx1"/>
                  </a:solidFill>
                  <a:latin typeface="Arial" charset="0"/>
                </a:defRPr>
              </a:lvl9pPr>
            </a:lstStyle>
            <a:p>
              <a:pPr algn="l"/>
              <a:r>
                <a:rPr lang="en-US" sz="1700" b="1"/>
                <a:t>Below</a:t>
              </a:r>
            </a:p>
            <a:p>
              <a:pPr algn="l"/>
              <a:r>
                <a:rPr lang="en-US" sz="1700" b="1"/>
                <a:t> Avg</a:t>
              </a:r>
            </a:p>
          </p:txBody>
        </p:sp>
        <p:sp>
          <p:nvSpPr>
            <p:cNvPr id="34837" name="Text Box 30"/>
            <p:cNvSpPr txBox="1">
              <a:spLocks noChangeArrowheads="1"/>
            </p:cNvSpPr>
            <p:nvPr/>
          </p:nvSpPr>
          <p:spPr bwMode="auto">
            <a:xfrm>
              <a:off x="2573" y="1940"/>
              <a:ext cx="1727" cy="1097"/>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50000"/>
                </a:spcBef>
                <a:spcAft>
                  <a:spcPct val="0"/>
                </a:spcAft>
                <a:defRPr sz="1600">
                  <a:solidFill>
                    <a:schemeClr val="tx1"/>
                  </a:solidFill>
                  <a:latin typeface="Arial" charset="0"/>
                </a:defRPr>
              </a:lvl6pPr>
              <a:lvl7pPr marL="2971800" indent="-228600" algn="ctr" eaLnBrk="0" fontAlgn="base" hangingPunct="0">
                <a:spcBef>
                  <a:spcPct val="50000"/>
                </a:spcBef>
                <a:spcAft>
                  <a:spcPct val="0"/>
                </a:spcAft>
                <a:defRPr sz="1600">
                  <a:solidFill>
                    <a:schemeClr val="tx1"/>
                  </a:solidFill>
                  <a:latin typeface="Arial" charset="0"/>
                </a:defRPr>
              </a:lvl7pPr>
              <a:lvl8pPr marL="3429000" indent="-228600" algn="ctr" eaLnBrk="0" fontAlgn="base" hangingPunct="0">
                <a:spcBef>
                  <a:spcPct val="50000"/>
                </a:spcBef>
                <a:spcAft>
                  <a:spcPct val="0"/>
                </a:spcAft>
                <a:defRPr sz="1600">
                  <a:solidFill>
                    <a:schemeClr val="tx1"/>
                  </a:solidFill>
                  <a:latin typeface="Arial" charset="0"/>
                </a:defRPr>
              </a:lvl8pPr>
              <a:lvl9pPr marL="3886200" indent="-228600" algn="ctr" eaLnBrk="0" fontAlgn="base" hangingPunct="0">
                <a:spcBef>
                  <a:spcPct val="50000"/>
                </a:spcBef>
                <a:spcAft>
                  <a:spcPct val="0"/>
                </a:spcAft>
                <a:defRPr sz="1600">
                  <a:solidFill>
                    <a:schemeClr val="tx1"/>
                  </a:solidFill>
                  <a:latin typeface="Arial" charset="0"/>
                </a:defRPr>
              </a:lvl9pPr>
            </a:lstStyle>
            <a:p>
              <a:pPr algn="l">
                <a:buFontTx/>
                <a:buChar char="•"/>
              </a:pPr>
              <a:endParaRPr lang="en-US" sz="1200" b="1"/>
            </a:p>
            <a:p>
              <a:pPr algn="l"/>
              <a:endParaRPr lang="en-US" sz="1200" b="1"/>
            </a:p>
          </p:txBody>
        </p:sp>
        <p:sp>
          <p:nvSpPr>
            <p:cNvPr id="34838" name="Line 31"/>
            <p:cNvSpPr>
              <a:spLocks noChangeShapeType="1"/>
            </p:cNvSpPr>
            <p:nvPr/>
          </p:nvSpPr>
          <p:spPr bwMode="auto">
            <a:xfrm>
              <a:off x="672" y="1940"/>
              <a:ext cx="18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9" name="Line 32"/>
            <p:cNvSpPr>
              <a:spLocks noChangeShapeType="1"/>
            </p:cNvSpPr>
            <p:nvPr/>
          </p:nvSpPr>
          <p:spPr bwMode="auto">
            <a:xfrm>
              <a:off x="2573" y="1254"/>
              <a:ext cx="0" cy="68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4822" name="Text Box 51"/>
          <p:cNvSpPr txBox="1">
            <a:spLocks noChangeArrowheads="1"/>
          </p:cNvSpPr>
          <p:nvPr/>
        </p:nvSpPr>
        <p:spPr bwMode="auto">
          <a:xfrm>
            <a:off x="4038600" y="2001838"/>
            <a:ext cx="2789238"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50000"/>
              </a:spcBef>
              <a:spcAft>
                <a:spcPct val="0"/>
              </a:spcAft>
              <a:defRPr sz="1600">
                <a:solidFill>
                  <a:schemeClr val="tx1"/>
                </a:solidFill>
                <a:latin typeface="Arial" charset="0"/>
              </a:defRPr>
            </a:lvl6pPr>
            <a:lvl7pPr marL="2971800" indent="-228600" algn="ctr" eaLnBrk="0" fontAlgn="base" hangingPunct="0">
              <a:spcBef>
                <a:spcPct val="50000"/>
              </a:spcBef>
              <a:spcAft>
                <a:spcPct val="0"/>
              </a:spcAft>
              <a:defRPr sz="1600">
                <a:solidFill>
                  <a:schemeClr val="tx1"/>
                </a:solidFill>
                <a:latin typeface="Arial" charset="0"/>
              </a:defRPr>
            </a:lvl7pPr>
            <a:lvl8pPr marL="3429000" indent="-228600" algn="ctr" eaLnBrk="0" fontAlgn="base" hangingPunct="0">
              <a:spcBef>
                <a:spcPct val="50000"/>
              </a:spcBef>
              <a:spcAft>
                <a:spcPct val="0"/>
              </a:spcAft>
              <a:defRPr sz="1600">
                <a:solidFill>
                  <a:schemeClr val="tx1"/>
                </a:solidFill>
                <a:latin typeface="Arial" charset="0"/>
              </a:defRPr>
            </a:lvl8pPr>
            <a:lvl9pPr marL="3886200" indent="-228600" algn="ctr" eaLnBrk="0" fontAlgn="base" hangingPunct="0">
              <a:spcBef>
                <a:spcPct val="50000"/>
              </a:spcBef>
              <a:spcAft>
                <a:spcPct val="0"/>
              </a:spcAft>
              <a:defRPr sz="1600">
                <a:solidFill>
                  <a:schemeClr val="tx1"/>
                </a:solidFill>
                <a:latin typeface="Arial" charset="0"/>
              </a:defRPr>
            </a:lvl9pPr>
          </a:lstStyle>
          <a:p>
            <a:pPr algn="l">
              <a:buFontTx/>
              <a:buChar char="•"/>
            </a:pPr>
            <a:r>
              <a:rPr lang="en-US" sz="1200" b="1" dirty="0">
                <a:solidFill>
                  <a:srgbClr val="FF0000"/>
                </a:solidFill>
              </a:rPr>
              <a:t>Receive needed information </a:t>
            </a:r>
          </a:p>
          <a:p>
            <a:pPr algn="l">
              <a:buFontTx/>
              <a:buChar char="•"/>
            </a:pPr>
            <a:r>
              <a:rPr lang="en-US" sz="1200" b="1" dirty="0" smtClean="0">
                <a:solidFill>
                  <a:srgbClr val="FF0000"/>
                </a:solidFill>
              </a:rPr>
              <a:t>Fair pay</a:t>
            </a:r>
          </a:p>
          <a:p>
            <a:pPr algn="l">
              <a:buFontTx/>
              <a:buChar char="•"/>
            </a:pPr>
            <a:r>
              <a:rPr lang="en-US" sz="1200" b="1" dirty="0">
                <a:solidFill>
                  <a:srgbClr val="FF0000"/>
                </a:solidFill>
              </a:rPr>
              <a:t>Would recommend </a:t>
            </a:r>
            <a:r>
              <a:rPr lang="en-US" sz="1200" b="1" dirty="0" smtClean="0">
                <a:solidFill>
                  <a:srgbClr val="FF0000"/>
                </a:solidFill>
              </a:rPr>
              <a:t>University</a:t>
            </a:r>
          </a:p>
          <a:p>
            <a:pPr algn="l">
              <a:buFontTx/>
              <a:buChar char="•"/>
            </a:pPr>
            <a:r>
              <a:rPr lang="en-US" sz="1200" b="1" dirty="0">
                <a:solidFill>
                  <a:srgbClr val="FF0000"/>
                </a:solidFill>
              </a:rPr>
              <a:t>Overall </a:t>
            </a:r>
            <a:r>
              <a:rPr lang="en-US" sz="1200" b="1" dirty="0" smtClean="0">
                <a:solidFill>
                  <a:srgbClr val="FF0000"/>
                </a:solidFill>
              </a:rPr>
              <a:t>Satisfaction</a:t>
            </a:r>
          </a:p>
          <a:p>
            <a:pPr algn="l">
              <a:buFontTx/>
              <a:buChar char="•"/>
            </a:pPr>
            <a:r>
              <a:rPr lang="en-US" sz="1200" b="1" dirty="0">
                <a:solidFill>
                  <a:srgbClr val="FF0000"/>
                </a:solidFill>
              </a:rPr>
              <a:t>Opportunity for growth</a:t>
            </a:r>
            <a:endParaRPr lang="en-US" sz="1200" b="1" dirty="0" smtClean="0">
              <a:solidFill>
                <a:srgbClr val="FF0000"/>
              </a:solidFill>
            </a:endParaRPr>
          </a:p>
          <a:p>
            <a:pPr algn="l">
              <a:buFontTx/>
              <a:buChar char="•"/>
            </a:pPr>
            <a:r>
              <a:rPr lang="en-US" sz="1200" b="1" dirty="0" smtClean="0">
                <a:solidFill>
                  <a:srgbClr val="FF0000"/>
                </a:solidFill>
              </a:rPr>
              <a:t>Understanding </a:t>
            </a:r>
            <a:r>
              <a:rPr lang="en-US" sz="1200" b="1" dirty="0">
                <a:solidFill>
                  <a:srgbClr val="FF0000"/>
                </a:solidFill>
              </a:rPr>
              <a:t>of University strategy</a:t>
            </a:r>
          </a:p>
          <a:p>
            <a:pPr algn="l">
              <a:buFontTx/>
              <a:buChar char="•"/>
            </a:pPr>
            <a:r>
              <a:rPr lang="en-US" sz="1200" b="1" dirty="0">
                <a:solidFill>
                  <a:srgbClr val="FF0000"/>
                </a:solidFill>
              </a:rPr>
              <a:t>Making necessary changes</a:t>
            </a:r>
          </a:p>
          <a:p>
            <a:pPr algn="l">
              <a:buFontTx/>
              <a:buChar char="•"/>
            </a:pPr>
            <a:r>
              <a:rPr lang="en-US" sz="1200" b="1" dirty="0">
                <a:solidFill>
                  <a:srgbClr val="FF0000"/>
                </a:solidFill>
              </a:rPr>
              <a:t>Job </a:t>
            </a:r>
            <a:r>
              <a:rPr lang="en-US" sz="1200" b="1" dirty="0" smtClean="0">
                <a:solidFill>
                  <a:srgbClr val="FF0000"/>
                </a:solidFill>
              </a:rPr>
              <a:t>security</a:t>
            </a:r>
          </a:p>
          <a:p>
            <a:pPr algn="l">
              <a:buFontTx/>
              <a:buChar char="•"/>
            </a:pPr>
            <a:r>
              <a:rPr lang="en-US" sz="1200" b="1" dirty="0">
                <a:solidFill>
                  <a:srgbClr val="FF0000"/>
                </a:solidFill>
              </a:rPr>
              <a:t>Proud to work at </a:t>
            </a:r>
            <a:r>
              <a:rPr lang="en-US" sz="1200" b="1" dirty="0" smtClean="0">
                <a:solidFill>
                  <a:srgbClr val="FF0000"/>
                </a:solidFill>
              </a:rPr>
              <a:t>University</a:t>
            </a:r>
          </a:p>
          <a:p>
            <a:pPr algn="l">
              <a:buFontTx/>
              <a:buChar char="•"/>
            </a:pPr>
            <a:r>
              <a:rPr lang="en-US" sz="1200" b="1" dirty="0">
                <a:solidFill>
                  <a:srgbClr val="FF0000"/>
                </a:solidFill>
              </a:rPr>
              <a:t>Benefits </a:t>
            </a:r>
            <a:r>
              <a:rPr lang="en-US" sz="1200" b="1" dirty="0" smtClean="0">
                <a:solidFill>
                  <a:srgbClr val="FF0000"/>
                </a:solidFill>
              </a:rPr>
              <a:t>package</a:t>
            </a:r>
          </a:p>
          <a:p>
            <a:pPr algn="l">
              <a:buFontTx/>
              <a:buChar char="•"/>
            </a:pPr>
            <a:r>
              <a:rPr lang="en-US" sz="1200" b="1" dirty="0">
                <a:solidFill>
                  <a:srgbClr val="FF0000"/>
                </a:solidFill>
              </a:rPr>
              <a:t>Effective teamwork</a:t>
            </a:r>
          </a:p>
          <a:p>
            <a:pPr algn="l">
              <a:buFontTx/>
              <a:buChar char="•"/>
            </a:pPr>
            <a:endParaRPr lang="en-US" sz="1200" b="1" dirty="0">
              <a:solidFill>
                <a:srgbClr val="FF0000"/>
              </a:solidFill>
            </a:endParaRPr>
          </a:p>
          <a:p>
            <a:pPr algn="l">
              <a:buFontTx/>
              <a:buChar char="•"/>
            </a:pPr>
            <a:endParaRPr lang="en-US" sz="1200" b="1" dirty="0">
              <a:solidFill>
                <a:srgbClr val="FF0000"/>
              </a:solidFill>
            </a:endParaRPr>
          </a:p>
          <a:p>
            <a:pPr algn="l">
              <a:buFontTx/>
              <a:buChar char="•"/>
            </a:pPr>
            <a:endParaRPr lang="en-US" sz="1200" b="1" dirty="0">
              <a:solidFill>
                <a:srgbClr val="FF0000"/>
              </a:solidFill>
            </a:endParaRPr>
          </a:p>
          <a:p>
            <a:pPr algn="l">
              <a:buFontTx/>
              <a:buChar char="•"/>
            </a:pPr>
            <a:endParaRPr lang="en-US" sz="1200" b="1" dirty="0" smtClean="0">
              <a:solidFill>
                <a:srgbClr val="FF0000"/>
              </a:solidFill>
            </a:endParaRPr>
          </a:p>
          <a:p>
            <a:pPr algn="l">
              <a:buFontTx/>
              <a:buChar char="•"/>
            </a:pPr>
            <a:endParaRPr lang="en-US" sz="1200" b="1" dirty="0">
              <a:solidFill>
                <a:srgbClr val="FF0000"/>
              </a:solidFill>
            </a:endParaRPr>
          </a:p>
        </p:txBody>
      </p:sp>
      <p:sp>
        <p:nvSpPr>
          <p:cNvPr id="34823" name="Text Box 73"/>
          <p:cNvSpPr txBox="1">
            <a:spLocks noChangeArrowheads="1"/>
          </p:cNvSpPr>
          <p:nvPr/>
        </p:nvSpPr>
        <p:spPr bwMode="auto">
          <a:xfrm>
            <a:off x="6858000" y="2085975"/>
            <a:ext cx="2960688"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50000"/>
              </a:spcBef>
              <a:spcAft>
                <a:spcPct val="0"/>
              </a:spcAft>
              <a:defRPr sz="1600">
                <a:solidFill>
                  <a:schemeClr val="tx1"/>
                </a:solidFill>
                <a:latin typeface="Arial" charset="0"/>
              </a:defRPr>
            </a:lvl6pPr>
            <a:lvl7pPr marL="2971800" indent="-228600" algn="ctr" eaLnBrk="0" fontAlgn="base" hangingPunct="0">
              <a:spcBef>
                <a:spcPct val="50000"/>
              </a:spcBef>
              <a:spcAft>
                <a:spcPct val="0"/>
              </a:spcAft>
              <a:defRPr sz="1600">
                <a:solidFill>
                  <a:schemeClr val="tx1"/>
                </a:solidFill>
                <a:latin typeface="Arial" charset="0"/>
              </a:defRPr>
            </a:lvl7pPr>
            <a:lvl8pPr marL="3429000" indent="-228600" algn="ctr" eaLnBrk="0" fontAlgn="base" hangingPunct="0">
              <a:spcBef>
                <a:spcPct val="50000"/>
              </a:spcBef>
              <a:spcAft>
                <a:spcPct val="0"/>
              </a:spcAft>
              <a:defRPr sz="1600">
                <a:solidFill>
                  <a:schemeClr val="tx1"/>
                </a:solidFill>
                <a:latin typeface="Arial" charset="0"/>
              </a:defRPr>
            </a:lvl8pPr>
            <a:lvl9pPr marL="3886200" indent="-228600" algn="ctr" eaLnBrk="0" fontAlgn="base" hangingPunct="0">
              <a:spcBef>
                <a:spcPct val="50000"/>
              </a:spcBef>
              <a:spcAft>
                <a:spcPct val="0"/>
              </a:spcAft>
              <a:defRPr sz="1600">
                <a:solidFill>
                  <a:schemeClr val="tx1"/>
                </a:solidFill>
                <a:latin typeface="Arial" charset="0"/>
              </a:defRPr>
            </a:lvl9pPr>
          </a:lstStyle>
          <a:p>
            <a:pPr algn="l">
              <a:buFontTx/>
              <a:buChar char="•"/>
            </a:pPr>
            <a:r>
              <a:rPr lang="en-US" sz="1200" b="1" dirty="0" smtClean="0">
                <a:solidFill>
                  <a:srgbClr val="FF0000"/>
                </a:solidFill>
              </a:rPr>
              <a:t>Department </a:t>
            </a:r>
            <a:r>
              <a:rPr lang="en-US" sz="1200" b="1" dirty="0">
                <a:solidFill>
                  <a:srgbClr val="FF0000"/>
                </a:solidFill>
              </a:rPr>
              <a:t>resources</a:t>
            </a:r>
          </a:p>
          <a:p>
            <a:pPr algn="l">
              <a:buFontTx/>
              <a:buChar char="•"/>
            </a:pPr>
            <a:r>
              <a:rPr lang="en-US" sz="1200" b="1" dirty="0" smtClean="0">
                <a:solidFill>
                  <a:srgbClr val="FF0000"/>
                </a:solidFill>
              </a:rPr>
              <a:t>Feel </a:t>
            </a:r>
            <a:r>
              <a:rPr lang="en-US" sz="1200" b="1" dirty="0">
                <a:solidFill>
                  <a:srgbClr val="FF0000"/>
                </a:solidFill>
              </a:rPr>
              <a:t>valued as </a:t>
            </a:r>
            <a:r>
              <a:rPr lang="en-US" sz="1200" b="1" dirty="0" smtClean="0">
                <a:solidFill>
                  <a:srgbClr val="FF0000"/>
                </a:solidFill>
              </a:rPr>
              <a:t>employee</a:t>
            </a:r>
            <a:endParaRPr lang="en-US" sz="1200" b="1" dirty="0">
              <a:solidFill>
                <a:srgbClr val="FF0000"/>
              </a:solidFill>
            </a:endParaRPr>
          </a:p>
          <a:p>
            <a:pPr algn="l">
              <a:buFontTx/>
              <a:buChar char="•"/>
            </a:pPr>
            <a:r>
              <a:rPr lang="en-US" sz="1200" b="1" dirty="0">
                <a:solidFill>
                  <a:srgbClr val="FF0000"/>
                </a:solidFill>
              </a:rPr>
              <a:t>Mutual trust &amp; </a:t>
            </a:r>
            <a:r>
              <a:rPr lang="en-US" sz="1200" b="1" dirty="0" smtClean="0">
                <a:solidFill>
                  <a:srgbClr val="FF0000"/>
                </a:solidFill>
              </a:rPr>
              <a:t>respect</a:t>
            </a:r>
          </a:p>
          <a:p>
            <a:pPr algn="l">
              <a:buFontTx/>
              <a:buChar char="•"/>
            </a:pPr>
            <a:r>
              <a:rPr lang="en-US" sz="1200" b="1" dirty="0">
                <a:solidFill>
                  <a:srgbClr val="FF0000"/>
                </a:solidFill>
              </a:rPr>
              <a:t>Confidence in University strategy</a:t>
            </a:r>
          </a:p>
          <a:p>
            <a:pPr algn="l">
              <a:buFontTx/>
              <a:buChar char="•"/>
            </a:pPr>
            <a:r>
              <a:rPr lang="en-US" sz="1200" b="1" dirty="0">
                <a:solidFill>
                  <a:srgbClr val="FF0000"/>
                </a:solidFill>
              </a:rPr>
              <a:t>Confidence in senior management</a:t>
            </a:r>
          </a:p>
          <a:p>
            <a:pPr algn="l">
              <a:buFontTx/>
              <a:buChar char="•"/>
            </a:pPr>
            <a:r>
              <a:rPr lang="en-US" sz="1200" b="1" dirty="0" smtClean="0">
                <a:solidFill>
                  <a:srgbClr val="FF0000"/>
                </a:solidFill>
              </a:rPr>
              <a:t>Sr. Mgt. communicates effectively</a:t>
            </a:r>
          </a:p>
          <a:p>
            <a:pPr algn="l">
              <a:buFontTx/>
              <a:buChar char="•"/>
            </a:pPr>
            <a:r>
              <a:rPr lang="en-US" sz="1200" b="1" dirty="0" smtClean="0">
                <a:solidFill>
                  <a:srgbClr val="FF0000"/>
                </a:solidFill>
              </a:rPr>
              <a:t>Cooperation </a:t>
            </a:r>
            <a:r>
              <a:rPr lang="en-US" sz="1200" b="1" dirty="0">
                <a:solidFill>
                  <a:srgbClr val="FF0000"/>
                </a:solidFill>
              </a:rPr>
              <a:t>between departments</a:t>
            </a:r>
          </a:p>
          <a:p>
            <a:pPr algn="l">
              <a:buFontTx/>
              <a:buChar char="•"/>
            </a:pPr>
            <a:r>
              <a:rPr lang="en-US" sz="1200" b="1" dirty="0" smtClean="0">
                <a:solidFill>
                  <a:srgbClr val="FF0000"/>
                </a:solidFill>
              </a:rPr>
              <a:t>Advancement, </a:t>
            </a:r>
            <a:r>
              <a:rPr lang="en-US" sz="1200" b="1" dirty="0">
                <a:solidFill>
                  <a:srgbClr val="FF0000"/>
                </a:solidFill>
              </a:rPr>
              <a:t>and developing &amp; promoting from </a:t>
            </a:r>
            <a:r>
              <a:rPr lang="en-US" sz="1200" b="1" dirty="0" smtClean="0">
                <a:solidFill>
                  <a:srgbClr val="FF0000"/>
                </a:solidFill>
              </a:rPr>
              <a:t>within</a:t>
            </a:r>
            <a:endParaRPr lang="en-US" sz="1200" b="1" dirty="0">
              <a:solidFill>
                <a:srgbClr val="FF0000"/>
              </a:solidFill>
            </a:endParaRPr>
          </a:p>
          <a:p>
            <a:pPr algn="l">
              <a:buFontTx/>
              <a:buChar char="•"/>
            </a:pPr>
            <a:endParaRPr lang="en-US" sz="1200" b="1" dirty="0" smtClean="0">
              <a:solidFill>
                <a:srgbClr val="FF0000"/>
              </a:solidFill>
            </a:endParaRPr>
          </a:p>
          <a:p>
            <a:pPr algn="l">
              <a:buFontTx/>
              <a:buChar char="•"/>
            </a:pPr>
            <a:endParaRPr lang="en-US" sz="1200" b="1" dirty="0" smtClean="0">
              <a:solidFill>
                <a:srgbClr val="FF0000"/>
              </a:solidFill>
            </a:endParaRPr>
          </a:p>
          <a:p>
            <a:pPr algn="l">
              <a:buFontTx/>
              <a:buChar char="•"/>
            </a:pPr>
            <a:r>
              <a:rPr lang="en-US" sz="1200" b="1" dirty="0" smtClean="0">
                <a:solidFill>
                  <a:srgbClr val="FF0000"/>
                </a:solidFill>
              </a:rPr>
              <a:t>Retaining </a:t>
            </a:r>
            <a:r>
              <a:rPr lang="en-US" sz="1200" b="1" dirty="0">
                <a:solidFill>
                  <a:srgbClr val="FF0000"/>
                </a:solidFill>
              </a:rPr>
              <a:t>talented employees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Communicating Survey Results</a:t>
            </a:r>
          </a:p>
        </p:txBody>
      </p:sp>
      <p:sp>
        <p:nvSpPr>
          <p:cNvPr id="36867" name="Rectangle 3"/>
          <p:cNvSpPr>
            <a:spLocks noGrp="1" noChangeArrowheads="1"/>
          </p:cNvSpPr>
          <p:nvPr>
            <p:ph type="body" idx="1"/>
          </p:nvPr>
        </p:nvSpPr>
        <p:spPr>
          <a:xfrm>
            <a:off x="457200" y="1314450"/>
            <a:ext cx="9124950" cy="5619750"/>
          </a:xfrm>
        </p:spPr>
        <p:txBody>
          <a:bodyPr/>
          <a:lstStyle/>
          <a:p>
            <a:pPr defTabSz="914400">
              <a:lnSpc>
                <a:spcPct val="80000"/>
              </a:lnSpc>
              <a:tabLst/>
            </a:pPr>
            <a:r>
              <a:rPr lang="en-US" sz="2400" smtClean="0"/>
              <a:t>	</a:t>
            </a:r>
            <a:r>
              <a:rPr lang="en-US" sz="2100" b="0" i="0" smtClean="0"/>
              <a:t>It is recommended that survey results be communicated to employees.  Different levels of results are typically communicated utilising different methods of communication.</a:t>
            </a:r>
          </a:p>
          <a:p>
            <a:pPr defTabSz="914400">
              <a:lnSpc>
                <a:spcPct val="80000"/>
              </a:lnSpc>
              <a:tabLst/>
            </a:pPr>
            <a:r>
              <a:rPr lang="en-US" sz="2100" b="0" i="0" smtClean="0"/>
              <a:t>	Organisation-level results are typically disseminated to a wider group of employees and print media is generally preferred.  However, video or voice media are also effective.  Results to other levels are generally communicated in smaller groups or during meetings between employees and their managers.</a:t>
            </a:r>
            <a:br>
              <a:rPr lang="en-US" sz="2100" b="0" i="0" smtClean="0"/>
            </a:br>
            <a:endParaRPr lang="en-US" sz="2100" b="0" i="0" smtClean="0"/>
          </a:p>
          <a:p>
            <a:pPr marL="742950" lvl="1" indent="-285750" defTabSz="914400">
              <a:lnSpc>
                <a:spcPct val="70000"/>
              </a:lnSpc>
              <a:spcBef>
                <a:spcPct val="0"/>
              </a:spcBef>
              <a:buClr>
                <a:srgbClr val="0033CC"/>
              </a:buClr>
              <a:buFont typeface="Wingdings" pitchFamily="2" charset="2"/>
              <a:buChar char="q"/>
              <a:tabLst/>
            </a:pPr>
            <a:r>
              <a:rPr lang="en-US" sz="1900" b="1" i="1" smtClean="0"/>
              <a:t>Organisation-Level Results</a:t>
            </a:r>
          </a:p>
          <a:p>
            <a:pPr marL="1143000" lvl="2" indent="-228600" defTabSz="914400">
              <a:lnSpc>
                <a:spcPct val="70000"/>
              </a:lnSpc>
              <a:buClr>
                <a:srgbClr val="0033CC"/>
              </a:buClr>
              <a:buFont typeface="Wingdings" pitchFamily="2" charset="2"/>
              <a:buChar char="q"/>
              <a:tabLst/>
            </a:pPr>
            <a:r>
              <a:rPr lang="en-US" sz="1900" smtClean="0"/>
              <a:t>Newsletter</a:t>
            </a:r>
          </a:p>
          <a:p>
            <a:pPr marL="1143000" lvl="2" indent="-228600" defTabSz="914400">
              <a:lnSpc>
                <a:spcPct val="70000"/>
              </a:lnSpc>
              <a:buClr>
                <a:srgbClr val="0033CC"/>
              </a:buClr>
              <a:buFont typeface="Wingdings" pitchFamily="2" charset="2"/>
              <a:buChar char="q"/>
              <a:tabLst/>
            </a:pPr>
            <a:r>
              <a:rPr lang="en-US" sz="1900" smtClean="0"/>
              <a:t>Memos from Top Management</a:t>
            </a:r>
          </a:p>
          <a:p>
            <a:pPr marL="1143000" lvl="2" indent="-228600" defTabSz="914400">
              <a:lnSpc>
                <a:spcPct val="70000"/>
              </a:lnSpc>
              <a:buClr>
                <a:srgbClr val="0033CC"/>
              </a:buClr>
              <a:buFont typeface="Wingdings" pitchFamily="2" charset="2"/>
              <a:buChar char="q"/>
              <a:tabLst/>
            </a:pPr>
            <a:r>
              <a:rPr lang="en-US" sz="1900" smtClean="0"/>
              <a:t>Intranet/ E-mail</a:t>
            </a:r>
          </a:p>
          <a:p>
            <a:pPr marL="742950" lvl="1" indent="-285750" defTabSz="914400">
              <a:lnSpc>
                <a:spcPct val="70000"/>
              </a:lnSpc>
              <a:buClr>
                <a:srgbClr val="0033CC"/>
              </a:buClr>
              <a:buFont typeface="Wingdings" pitchFamily="2" charset="2"/>
              <a:buChar char="q"/>
              <a:tabLst/>
            </a:pPr>
            <a:r>
              <a:rPr lang="en-US" sz="1900" b="1" i="1" smtClean="0"/>
              <a:t>Other Results</a:t>
            </a:r>
          </a:p>
          <a:p>
            <a:pPr marL="1143000" lvl="2" indent="-228600" defTabSz="914400">
              <a:lnSpc>
                <a:spcPct val="70000"/>
              </a:lnSpc>
              <a:buClr>
                <a:srgbClr val="0033CC"/>
              </a:buClr>
              <a:buFont typeface="Wingdings" pitchFamily="2" charset="2"/>
              <a:buChar char="q"/>
              <a:tabLst/>
            </a:pPr>
            <a:r>
              <a:rPr lang="en-US" sz="1900" smtClean="0"/>
              <a:t>Small Group Meetings</a:t>
            </a:r>
          </a:p>
          <a:p>
            <a:pPr marL="1143000" lvl="2" indent="-228600" defTabSz="914400">
              <a:lnSpc>
                <a:spcPct val="70000"/>
              </a:lnSpc>
              <a:buClr>
                <a:srgbClr val="0033CC"/>
              </a:buClr>
              <a:buFont typeface="Wingdings" pitchFamily="2" charset="2"/>
              <a:buChar char="q"/>
              <a:tabLst/>
            </a:pPr>
            <a:r>
              <a:rPr lang="en-US" sz="1900" smtClean="0"/>
              <a:t>Face-to-Face Meetings between Managers and Employees</a:t>
            </a:r>
          </a:p>
          <a:p>
            <a:pPr marL="1143000" lvl="2" indent="-228600" defTabSz="914400">
              <a:lnSpc>
                <a:spcPct val="70000"/>
              </a:lnSpc>
              <a:buClr>
                <a:srgbClr val="0033CC"/>
              </a:buClr>
              <a:buFont typeface="Wingdings" pitchFamily="2" charset="2"/>
              <a:buChar char="q"/>
              <a:tabLst/>
            </a:pPr>
            <a:r>
              <a:rPr lang="en-US" sz="1900" smtClean="0"/>
              <a:t>Group Newsletters or Memos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noFill/>
        </p:spPr>
        <p:txBody>
          <a:bodyPr/>
          <a:lstStyle/>
          <a:p>
            <a:r>
              <a:rPr lang="en-US" smtClean="0"/>
              <a:t>Background</a:t>
            </a:r>
            <a:endParaRPr lang="en-US" sz="2100" smtClean="0"/>
          </a:p>
        </p:txBody>
      </p:sp>
      <p:sp>
        <p:nvSpPr>
          <p:cNvPr id="4099" name="Rectangle 3"/>
          <p:cNvSpPr>
            <a:spLocks noChangeArrowheads="1"/>
          </p:cNvSpPr>
          <p:nvPr/>
        </p:nvSpPr>
        <p:spPr bwMode="auto">
          <a:xfrm>
            <a:off x="533400" y="685800"/>
            <a:ext cx="9525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50800" rIns="0" bIns="50800"/>
          <a:lstStyle/>
          <a:p>
            <a:pPr marL="114300" lvl="1" algn="l" defTabSz="1006475">
              <a:lnSpc>
                <a:spcPct val="90000"/>
              </a:lnSpc>
              <a:spcBef>
                <a:spcPct val="60000"/>
              </a:spcBef>
              <a:tabLst>
                <a:tab pos="457200" algn="l"/>
                <a:tab pos="1479550" algn="l"/>
                <a:tab pos="1714500" algn="l"/>
                <a:tab pos="5029200" algn="l"/>
              </a:tabLst>
            </a:pPr>
            <a:endParaRPr lang="en-US" sz="2200" dirty="0"/>
          </a:p>
          <a:p>
            <a:pPr marL="530225" lvl="2" indent="-342900" algn="l" defTabSz="1006475">
              <a:lnSpc>
                <a:spcPct val="90000"/>
              </a:lnSpc>
              <a:buClr>
                <a:srgbClr val="002AF9"/>
              </a:buClr>
              <a:buSzPct val="80000"/>
              <a:buFont typeface="Monotype Sorts" pitchFamily="2" charset="2"/>
              <a:buChar char="n"/>
              <a:tabLst>
                <a:tab pos="457200" algn="l"/>
                <a:tab pos="1479550" algn="l"/>
                <a:tab pos="1714500" algn="l"/>
                <a:tab pos="5029200" algn="l"/>
              </a:tabLst>
            </a:pPr>
            <a:r>
              <a:rPr lang="en-US" sz="2000" b="1" i="1" dirty="0"/>
              <a:t>Questionnaire:</a:t>
            </a:r>
            <a:endParaRPr lang="en-US" sz="2000" dirty="0"/>
          </a:p>
          <a:p>
            <a:pPr marL="968375" lvl="3" indent="-323850" algn="l" defTabSz="1006475">
              <a:lnSpc>
                <a:spcPct val="90000"/>
              </a:lnSpc>
              <a:spcBef>
                <a:spcPct val="40000"/>
              </a:spcBef>
              <a:buClr>
                <a:srgbClr val="002AF9"/>
              </a:buClr>
              <a:buSzPct val="60000"/>
              <a:buFont typeface="Monotype Sorts" pitchFamily="2" charset="2"/>
              <a:buChar char="l"/>
              <a:tabLst>
                <a:tab pos="457200" algn="l"/>
                <a:tab pos="1479550" algn="l"/>
                <a:tab pos="1714500" algn="l"/>
                <a:tab pos="5029200" algn="l"/>
              </a:tabLst>
            </a:pPr>
            <a:r>
              <a:rPr lang="en-US" sz="2000" dirty="0"/>
              <a:t>52 core questions</a:t>
            </a:r>
          </a:p>
          <a:p>
            <a:pPr marL="968375" lvl="3" indent="-323850" algn="l" defTabSz="1006475">
              <a:lnSpc>
                <a:spcPct val="90000"/>
              </a:lnSpc>
              <a:spcBef>
                <a:spcPct val="40000"/>
              </a:spcBef>
              <a:buClr>
                <a:srgbClr val="002AF9"/>
              </a:buClr>
              <a:buSzPct val="60000"/>
              <a:buFont typeface="Monotype Sorts" pitchFamily="2" charset="2"/>
              <a:buChar char="l"/>
              <a:tabLst>
                <a:tab pos="457200" algn="l"/>
                <a:tab pos="1479550" algn="l"/>
                <a:tab pos="1714500" algn="l"/>
                <a:tab pos="5029200" algn="l"/>
              </a:tabLst>
            </a:pPr>
            <a:r>
              <a:rPr lang="en-US" sz="2000" dirty="0" smtClean="0"/>
              <a:t>15 </a:t>
            </a:r>
            <a:r>
              <a:rPr lang="en-US" sz="2000" dirty="0"/>
              <a:t>supplemental </a:t>
            </a:r>
            <a:r>
              <a:rPr lang="en-US" sz="2000" dirty="0" smtClean="0"/>
              <a:t>questions on Overall Employee Engagement</a:t>
            </a:r>
            <a:endParaRPr lang="en-US" sz="2000" dirty="0"/>
          </a:p>
          <a:p>
            <a:pPr marL="968375" lvl="3" indent="-323850" algn="l" defTabSz="1006475">
              <a:lnSpc>
                <a:spcPct val="90000"/>
              </a:lnSpc>
              <a:spcBef>
                <a:spcPct val="40000"/>
              </a:spcBef>
              <a:buClr>
                <a:srgbClr val="002AF9"/>
              </a:buClr>
              <a:buSzPct val="60000"/>
              <a:buFont typeface="Monotype Sorts" pitchFamily="2" charset="2"/>
              <a:buChar char="l"/>
              <a:tabLst>
                <a:tab pos="457200" algn="l"/>
                <a:tab pos="1479550" algn="l"/>
                <a:tab pos="1714500" algn="l"/>
                <a:tab pos="5029200" algn="l"/>
              </a:tabLst>
            </a:pPr>
            <a:r>
              <a:rPr lang="en-US" sz="2000" dirty="0"/>
              <a:t>Two open-ended questions</a:t>
            </a:r>
          </a:p>
          <a:p>
            <a:pPr marL="968375" lvl="3" indent="-323850" algn="l" defTabSz="1006475">
              <a:lnSpc>
                <a:spcPct val="90000"/>
              </a:lnSpc>
              <a:spcBef>
                <a:spcPct val="40000"/>
              </a:spcBef>
              <a:buClr>
                <a:srgbClr val="002AF9"/>
              </a:buClr>
              <a:buSzPct val="60000"/>
              <a:buFont typeface="Monotype Sorts" pitchFamily="2" charset="2"/>
              <a:buChar char="l"/>
              <a:tabLst>
                <a:tab pos="457200" algn="l"/>
                <a:tab pos="1479550" algn="l"/>
                <a:tab pos="1714500" algn="l"/>
                <a:tab pos="5029200" algn="l"/>
              </a:tabLst>
            </a:pPr>
            <a:endParaRPr lang="en-US" sz="2000" dirty="0"/>
          </a:p>
          <a:p>
            <a:pPr marL="530225" lvl="2" indent="-342900" algn="l" defTabSz="1006475">
              <a:lnSpc>
                <a:spcPct val="90000"/>
              </a:lnSpc>
              <a:buClr>
                <a:srgbClr val="002AF9"/>
              </a:buClr>
              <a:buSzPct val="80000"/>
              <a:buFont typeface="Monotype Sorts" pitchFamily="2" charset="2"/>
              <a:buChar char="n"/>
              <a:tabLst>
                <a:tab pos="457200" algn="l"/>
                <a:tab pos="1479550" algn="l"/>
                <a:tab pos="1714500" algn="l"/>
                <a:tab pos="5029200" algn="l"/>
              </a:tabLst>
            </a:pPr>
            <a:r>
              <a:rPr lang="en-US" sz="2000" b="1" i="1" dirty="0"/>
              <a:t>Themes:</a:t>
            </a:r>
          </a:p>
          <a:p>
            <a:pPr marL="530225" lvl="2" indent="-342900" algn="l" defTabSz="1006475">
              <a:lnSpc>
                <a:spcPct val="90000"/>
              </a:lnSpc>
              <a:buClr>
                <a:srgbClr val="002AF9"/>
              </a:buClr>
              <a:buSzPct val="80000"/>
              <a:buFont typeface="Monotype Sorts" pitchFamily="2" charset="2"/>
              <a:buChar char="n"/>
              <a:tabLst>
                <a:tab pos="457200" algn="l"/>
                <a:tab pos="1479550" algn="l"/>
                <a:tab pos="1714500" algn="l"/>
                <a:tab pos="5029200" algn="l"/>
              </a:tabLst>
            </a:pPr>
            <a:endParaRPr lang="en-US" sz="2000" b="1" i="1" dirty="0"/>
          </a:p>
        </p:txBody>
      </p:sp>
      <p:pic>
        <p:nvPicPr>
          <p:cNvPr id="4100" name="Picture 7" descr="LEAP_Modelhighres-U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3048000"/>
            <a:ext cx="4772025"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a:noFill/>
        </p:spPr>
        <p:txBody>
          <a:bodyPr/>
          <a:lstStyle/>
          <a:p>
            <a:r>
              <a:rPr lang="en-US" smtClean="0"/>
              <a:t>Action Planning</a:t>
            </a:r>
          </a:p>
        </p:txBody>
      </p:sp>
      <p:sp>
        <p:nvSpPr>
          <p:cNvPr id="37891" name="Rectangle 3"/>
          <p:cNvSpPr>
            <a:spLocks noGrp="1" noChangeArrowheads="1"/>
          </p:cNvSpPr>
          <p:nvPr>
            <p:ph type="body" sz="half" idx="1"/>
          </p:nvPr>
        </p:nvSpPr>
        <p:spPr>
          <a:xfrm>
            <a:off x="457200" y="1390650"/>
            <a:ext cx="9448800" cy="5238750"/>
          </a:xfrm>
        </p:spPr>
        <p:txBody>
          <a:bodyPr/>
          <a:lstStyle/>
          <a:p>
            <a:pPr marL="0" indent="0">
              <a:lnSpc>
                <a:spcPct val="80000"/>
              </a:lnSpc>
              <a:spcAft>
                <a:spcPct val="70000"/>
              </a:spcAft>
            </a:pPr>
            <a:r>
              <a:rPr lang="en-US" sz="2400" b="0" i="0" smtClean="0"/>
              <a:t>After determining your areas of strength and areas in need of improvement, develop a summary balance sheet (see chart on the following page).  This provides a starting point for determining how to address the issues you’ve identified.  It can guide you in coordinating efforts, where appropriate, with other levels of the organisation.  Additionally, it clearly identifies those areas you need to address solely within a specific group.</a:t>
            </a:r>
          </a:p>
          <a:p>
            <a:pPr marL="0" indent="0">
              <a:lnSpc>
                <a:spcPct val="80000"/>
              </a:lnSpc>
              <a:spcAft>
                <a:spcPct val="70000"/>
              </a:spcAft>
            </a:pPr>
            <a:r>
              <a:rPr lang="en-US" sz="2400" b="0" i="0" smtClean="0"/>
              <a:t>List the strengths and weaknesses that are unique to a group (not shared with broader level organisations) in the “unique” column, and list those that are similar to broader organisations in the “shared” column.</a:t>
            </a:r>
          </a:p>
          <a:p>
            <a:pPr marL="0" indent="0">
              <a:lnSpc>
                <a:spcPct val="80000"/>
              </a:lnSpc>
              <a:spcAft>
                <a:spcPct val="70000"/>
              </a:spcAft>
            </a:pPr>
            <a:r>
              <a:rPr lang="en-US" sz="2400" b="0" i="0" smtClean="0"/>
              <a:t>Using the balance sheet, compare your organisation to the next highest or most logical organisation level.  </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7636" name="Group 4"/>
          <p:cNvGraphicFramePr>
            <a:graphicFrameLocks noGrp="1"/>
          </p:cNvGraphicFramePr>
          <p:nvPr>
            <p:ph idx="1"/>
          </p:nvPr>
        </p:nvGraphicFramePr>
        <p:xfrm>
          <a:off x="457200" y="1619250"/>
          <a:ext cx="9124950" cy="5238751"/>
        </p:xfrm>
        <a:graphic>
          <a:graphicData uri="http://schemas.openxmlformats.org/drawingml/2006/table">
            <a:tbl>
              <a:tblPr/>
              <a:tblGrid>
                <a:gridCol w="2281238"/>
                <a:gridCol w="3422650"/>
                <a:gridCol w="3421062"/>
              </a:tblGrid>
              <a:tr h="747713">
                <a:tc>
                  <a:txBody>
                    <a:bodyPr/>
                    <a:lstStyle/>
                    <a:p>
                      <a:pPr marL="0" marR="0" lvl="0" indent="0" algn="l" defTabSz="1006475" rtl="0" eaLnBrk="0" fontAlgn="base" latinLnBrk="0" hangingPunct="0">
                        <a:lnSpc>
                          <a:spcPct val="100000"/>
                        </a:lnSpc>
                        <a:spcBef>
                          <a:spcPct val="25000"/>
                        </a:spcBef>
                        <a:spcAft>
                          <a:spcPct val="50000"/>
                        </a:spcAft>
                        <a:buClrTx/>
                        <a:buSzTx/>
                        <a:buFontTx/>
                        <a:buNone/>
                        <a:tabLst>
                          <a:tab pos="1479550" algn="l"/>
                        </a:tabLst>
                      </a:pPr>
                      <a:endParaRPr kumimoji="0" lang="en-US" sz="2200" b="1" i="1"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1006475" rtl="0" eaLnBrk="0" fontAlgn="base" latinLnBrk="0" hangingPunct="0">
                        <a:lnSpc>
                          <a:spcPct val="100000"/>
                        </a:lnSpc>
                        <a:spcBef>
                          <a:spcPct val="0"/>
                        </a:spcBef>
                        <a:spcAft>
                          <a:spcPct val="0"/>
                        </a:spcAft>
                        <a:buClrTx/>
                        <a:buSzTx/>
                        <a:buFontTx/>
                        <a:buNone/>
                        <a:tabLst>
                          <a:tab pos="1479550" algn="l"/>
                        </a:tabLst>
                      </a:pPr>
                      <a:r>
                        <a:rPr kumimoji="0" lang="en-US" sz="1800" b="1" i="0" u="none" strike="noStrike" cap="none" normalizeH="0" baseline="0" dirty="0" smtClean="0">
                          <a:ln>
                            <a:noFill/>
                          </a:ln>
                          <a:solidFill>
                            <a:schemeClr val="bg1"/>
                          </a:solidFill>
                          <a:effectLst/>
                          <a:latin typeface="Arial" charset="0"/>
                        </a:rPr>
                        <a:t>UNIQUE</a:t>
                      </a:r>
                      <a:endParaRPr kumimoji="0" lang="en-US" sz="2400" b="0" i="0" u="none" strike="noStrike" cap="none" normalizeH="0" baseline="0" dirty="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c>
                  <a:txBody>
                    <a:bodyPr/>
                    <a:lstStyle/>
                    <a:p>
                      <a:pPr marL="0" marR="0" lvl="0" indent="0" algn="ctr" defTabSz="1006475" rtl="0" eaLnBrk="0" fontAlgn="base" latinLnBrk="0" hangingPunct="0">
                        <a:lnSpc>
                          <a:spcPct val="100000"/>
                        </a:lnSpc>
                        <a:spcBef>
                          <a:spcPct val="0"/>
                        </a:spcBef>
                        <a:spcAft>
                          <a:spcPct val="0"/>
                        </a:spcAft>
                        <a:buClrTx/>
                        <a:buSzTx/>
                        <a:buFontTx/>
                        <a:buNone/>
                        <a:tabLst>
                          <a:tab pos="1479550" algn="l"/>
                        </a:tabLst>
                      </a:pPr>
                      <a:r>
                        <a:rPr kumimoji="0" lang="en-US" sz="1800" b="1" i="0" u="none" strike="noStrike" cap="none" normalizeH="0" baseline="0" dirty="0" smtClean="0">
                          <a:ln>
                            <a:noFill/>
                          </a:ln>
                          <a:solidFill>
                            <a:schemeClr val="bg1"/>
                          </a:solidFill>
                          <a:effectLst/>
                          <a:latin typeface="Arial" charset="0"/>
                        </a:rPr>
                        <a:t>SHARED</a:t>
                      </a:r>
                      <a:endParaRPr kumimoji="0" lang="en-US" sz="2400" b="0" i="0" u="none" strike="noStrike" cap="none" normalizeH="0" baseline="0" dirty="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80"/>
                    </a:solidFill>
                  </a:tcPr>
                </a:tc>
              </a:tr>
              <a:tr h="2246313">
                <a:tc>
                  <a:txBody>
                    <a:bodyPr/>
                    <a:lstStyle/>
                    <a:p>
                      <a:pPr marL="0" marR="0" lvl="0" indent="0" algn="l" defTabSz="1006475" rtl="0" eaLnBrk="0" fontAlgn="base" latinLnBrk="0" hangingPunct="0">
                        <a:lnSpc>
                          <a:spcPct val="100000"/>
                        </a:lnSpc>
                        <a:spcBef>
                          <a:spcPct val="0"/>
                        </a:spcBef>
                        <a:spcAft>
                          <a:spcPct val="0"/>
                        </a:spcAft>
                        <a:buClrTx/>
                        <a:buSzTx/>
                        <a:buFontTx/>
                        <a:buNone/>
                        <a:tabLst>
                          <a:tab pos="1479550" algn="l"/>
                        </a:tabLst>
                      </a:pPr>
                      <a:r>
                        <a:rPr kumimoji="0" lang="en-US" sz="1800" b="0" i="0" u="none" strike="noStrike" cap="none" normalizeH="0" baseline="0" dirty="0" smtClean="0">
                          <a:ln>
                            <a:noFill/>
                          </a:ln>
                          <a:solidFill>
                            <a:schemeClr val="tx1"/>
                          </a:solidFill>
                          <a:effectLst/>
                          <a:latin typeface="Arial" charset="0"/>
                        </a:rPr>
                        <a:t>STRENGTH</a:t>
                      </a:r>
                      <a:endParaRPr kumimoji="0" lang="en-US" sz="24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1006475" rtl="0" eaLnBrk="0" fontAlgn="base" latinLnBrk="0" hangingPunct="0">
                        <a:lnSpc>
                          <a:spcPct val="100000"/>
                        </a:lnSpc>
                        <a:spcBef>
                          <a:spcPct val="25000"/>
                        </a:spcBef>
                        <a:spcAft>
                          <a:spcPct val="50000"/>
                        </a:spcAft>
                        <a:buClrTx/>
                        <a:buSzTx/>
                        <a:buFontTx/>
                        <a:buNone/>
                        <a:tabLst>
                          <a:tab pos="1479550" algn="l"/>
                        </a:tabLst>
                      </a:pPr>
                      <a:endParaRPr kumimoji="0" lang="en-US" sz="2200" b="1" i="1"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06475" rtl="0" eaLnBrk="0" fontAlgn="base" latinLnBrk="0" hangingPunct="0">
                        <a:lnSpc>
                          <a:spcPct val="100000"/>
                        </a:lnSpc>
                        <a:spcBef>
                          <a:spcPct val="25000"/>
                        </a:spcBef>
                        <a:spcAft>
                          <a:spcPct val="50000"/>
                        </a:spcAft>
                        <a:buClrTx/>
                        <a:buSzTx/>
                        <a:buFontTx/>
                        <a:buNone/>
                        <a:tabLst>
                          <a:tab pos="1479550" algn="l"/>
                        </a:tabLst>
                      </a:pPr>
                      <a:endParaRPr kumimoji="0" lang="en-US" sz="2200" b="1" i="1" u="none" strike="noStrike" cap="none" normalizeH="0" baseline="0" dirty="0" smtClean="0">
                        <a:ln>
                          <a:noFill/>
                        </a:ln>
                        <a:solidFill>
                          <a:schemeClr val="tx1"/>
                        </a:solidFill>
                        <a:effectLst/>
                        <a:latin typeface="Arial" charset="0"/>
                      </a:endParaRPr>
                    </a:p>
                  </a:txBody>
                  <a:tcPr horzOverflow="overflow">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a:noFill/>
                    </a:lnTlToBr>
                    <a:lnBlToTr>
                      <a:noFill/>
                    </a:lnBlToTr>
                    <a:noFill/>
                  </a:tcPr>
                </a:tc>
              </a:tr>
              <a:tr h="2244725">
                <a:tc>
                  <a:txBody>
                    <a:bodyPr/>
                    <a:lstStyle/>
                    <a:p>
                      <a:pPr marL="0" marR="0" lvl="0" indent="0" algn="l" defTabSz="1006475" rtl="0" eaLnBrk="0" fontAlgn="base" latinLnBrk="0" hangingPunct="0">
                        <a:lnSpc>
                          <a:spcPct val="100000"/>
                        </a:lnSpc>
                        <a:spcBef>
                          <a:spcPct val="0"/>
                        </a:spcBef>
                        <a:spcAft>
                          <a:spcPct val="0"/>
                        </a:spcAft>
                        <a:buClrTx/>
                        <a:buSzTx/>
                        <a:buFontTx/>
                        <a:buNone/>
                        <a:tabLst>
                          <a:tab pos="1479550" algn="l"/>
                        </a:tabLst>
                      </a:pPr>
                      <a:r>
                        <a:rPr kumimoji="0" lang="en-US" sz="1800" b="0" i="0" u="none" strike="noStrike" cap="none" normalizeH="0" baseline="0" dirty="0" smtClean="0">
                          <a:ln>
                            <a:noFill/>
                          </a:ln>
                          <a:solidFill>
                            <a:schemeClr val="tx1"/>
                          </a:solidFill>
                          <a:effectLst/>
                          <a:latin typeface="Arial" charset="0"/>
                        </a:rPr>
                        <a:t>WEAKNESS</a:t>
                      </a:r>
                      <a:endParaRPr kumimoji="0" lang="en-US" sz="24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1006475" rtl="0" eaLnBrk="0" fontAlgn="base" latinLnBrk="0" hangingPunct="0">
                        <a:lnSpc>
                          <a:spcPct val="100000"/>
                        </a:lnSpc>
                        <a:spcBef>
                          <a:spcPct val="25000"/>
                        </a:spcBef>
                        <a:spcAft>
                          <a:spcPct val="50000"/>
                        </a:spcAft>
                        <a:buClrTx/>
                        <a:buSzTx/>
                        <a:buFontTx/>
                        <a:buNone/>
                        <a:tabLst>
                          <a:tab pos="1479550" algn="l"/>
                        </a:tabLst>
                      </a:pPr>
                      <a:endParaRPr kumimoji="0" lang="en-US" sz="2200" b="1" i="1"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006475" rtl="0" eaLnBrk="0" fontAlgn="base" latinLnBrk="0" hangingPunct="0">
                        <a:lnSpc>
                          <a:spcPct val="100000"/>
                        </a:lnSpc>
                        <a:spcBef>
                          <a:spcPct val="25000"/>
                        </a:spcBef>
                        <a:spcAft>
                          <a:spcPct val="50000"/>
                        </a:spcAft>
                        <a:buClrTx/>
                        <a:buSzTx/>
                        <a:buFontTx/>
                        <a:buNone/>
                        <a:tabLst>
                          <a:tab pos="1479550" algn="l"/>
                        </a:tabLst>
                      </a:pPr>
                      <a:endParaRPr kumimoji="0" lang="en-US" sz="2200" b="1" i="1" u="none" strike="noStrike" cap="none" normalizeH="0" baseline="0" dirty="0" smtClean="0">
                        <a:ln>
                          <a:noFill/>
                        </a:ln>
                        <a:solidFill>
                          <a:schemeClr val="tx1"/>
                        </a:solidFill>
                        <a:effectLst/>
                        <a:latin typeface="Arial" charset="0"/>
                      </a:endParaRPr>
                    </a:p>
                  </a:txBody>
                  <a:tcPr horzOverflow="overflow">
                    <a:lnL w="762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8934" name="Rectangle 26"/>
          <p:cNvSpPr>
            <a:spLocks noGrp="1" noChangeArrowheads="1"/>
          </p:cNvSpPr>
          <p:nvPr>
            <p:ph type="title"/>
          </p:nvPr>
        </p:nvSpPr>
        <p:spPr>
          <a:noFill/>
        </p:spPr>
        <p:txBody>
          <a:bodyPr/>
          <a:lstStyle/>
          <a:p>
            <a:r>
              <a:rPr lang="en-US" smtClean="0"/>
              <a:t>Action Planning - Balance Sheet</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a:xfrm>
            <a:off x="533400" y="609600"/>
            <a:ext cx="9448800" cy="381000"/>
          </a:xfrm>
          <a:noFill/>
        </p:spPr>
        <p:txBody>
          <a:bodyPr/>
          <a:lstStyle/>
          <a:p>
            <a:r>
              <a:rPr lang="en-US" smtClean="0"/>
              <a:t>Characteristics of an Effective Action Plan</a:t>
            </a:r>
          </a:p>
        </p:txBody>
      </p:sp>
      <p:sp>
        <p:nvSpPr>
          <p:cNvPr id="39939" name="Text Box 5"/>
          <p:cNvSpPr txBox="1">
            <a:spLocks noChangeArrowheads="1"/>
          </p:cNvSpPr>
          <p:nvPr/>
        </p:nvSpPr>
        <p:spPr bwMode="auto">
          <a:xfrm>
            <a:off x="533400" y="1295400"/>
            <a:ext cx="9144000" cy="565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50000"/>
              </a:spcBef>
              <a:spcAft>
                <a:spcPct val="0"/>
              </a:spcAft>
              <a:defRPr sz="1600">
                <a:solidFill>
                  <a:schemeClr val="tx1"/>
                </a:solidFill>
                <a:latin typeface="Arial" charset="0"/>
              </a:defRPr>
            </a:lvl6pPr>
            <a:lvl7pPr marL="2971800" indent="-228600" algn="ctr" eaLnBrk="0" fontAlgn="base" hangingPunct="0">
              <a:spcBef>
                <a:spcPct val="50000"/>
              </a:spcBef>
              <a:spcAft>
                <a:spcPct val="0"/>
              </a:spcAft>
              <a:defRPr sz="1600">
                <a:solidFill>
                  <a:schemeClr val="tx1"/>
                </a:solidFill>
                <a:latin typeface="Arial" charset="0"/>
              </a:defRPr>
            </a:lvl7pPr>
            <a:lvl8pPr marL="3429000" indent="-228600" algn="ctr" eaLnBrk="0" fontAlgn="base" hangingPunct="0">
              <a:spcBef>
                <a:spcPct val="50000"/>
              </a:spcBef>
              <a:spcAft>
                <a:spcPct val="0"/>
              </a:spcAft>
              <a:defRPr sz="1600">
                <a:solidFill>
                  <a:schemeClr val="tx1"/>
                </a:solidFill>
                <a:latin typeface="Arial" charset="0"/>
              </a:defRPr>
            </a:lvl8pPr>
            <a:lvl9pPr marL="3886200" indent="-228600" algn="ctr" eaLnBrk="0" fontAlgn="base" hangingPunct="0">
              <a:spcBef>
                <a:spcPct val="50000"/>
              </a:spcBef>
              <a:spcAft>
                <a:spcPct val="0"/>
              </a:spcAft>
              <a:defRPr sz="1600">
                <a:solidFill>
                  <a:schemeClr val="tx1"/>
                </a:solidFill>
                <a:latin typeface="Arial" charset="0"/>
              </a:defRPr>
            </a:lvl9pPr>
          </a:lstStyle>
          <a:p>
            <a:pPr algn="l">
              <a:buClr>
                <a:srgbClr val="0033CC"/>
              </a:buClr>
              <a:buFont typeface="Wingdings" pitchFamily="2" charset="2"/>
              <a:buNone/>
            </a:pPr>
            <a:r>
              <a:rPr lang="en-US"/>
              <a:t>After you’ve reviewed and analysed your results, it’s time to take action.  An effective action plan has the following characteristics:</a:t>
            </a:r>
            <a:br>
              <a:rPr lang="en-US"/>
            </a:br>
            <a:endParaRPr lang="en-US"/>
          </a:p>
          <a:p>
            <a:pPr algn="l">
              <a:buClr>
                <a:srgbClr val="0033CC"/>
              </a:buClr>
              <a:buFont typeface="Wingdings" pitchFamily="2" charset="2"/>
              <a:buChar char="Ø"/>
            </a:pPr>
            <a:r>
              <a:rPr lang="en-US"/>
              <a:t> </a:t>
            </a:r>
            <a:r>
              <a:rPr lang="en-US" sz="1400"/>
              <a:t>Is fully supported by senior leadership - Having the support of senior leadership is critical to success.  If the    </a:t>
            </a:r>
            <a:br>
              <a:rPr lang="en-US" sz="1400"/>
            </a:br>
            <a:r>
              <a:rPr lang="en-US" sz="1400"/>
              <a:t>     actions you are undertaking are not important to and supported by senior leaders, there is little likelihood of </a:t>
            </a:r>
            <a:br>
              <a:rPr lang="en-US" sz="1400"/>
            </a:br>
            <a:r>
              <a:rPr lang="en-US" sz="1400"/>
              <a:t>     success.  Having their support ensures focus and priority are placed on the plan.  Additionally, they can help </a:t>
            </a:r>
            <a:br>
              <a:rPr lang="en-US" sz="1400"/>
            </a:br>
            <a:r>
              <a:rPr lang="en-US" sz="1400"/>
              <a:t>     eliminate roadblocks to implementation of the plan.</a:t>
            </a:r>
          </a:p>
          <a:p>
            <a:pPr algn="l">
              <a:buClr>
                <a:srgbClr val="0033CC"/>
              </a:buClr>
              <a:buFont typeface="Wingdings" pitchFamily="2" charset="2"/>
              <a:buChar char="Ø"/>
            </a:pPr>
            <a:r>
              <a:rPr lang="en-US" sz="1400"/>
              <a:t>  Focuses on what can be done - Don’t waste time on what is not possible.  Although all ideas should be </a:t>
            </a:r>
            <a:br>
              <a:rPr lang="en-US" sz="1400"/>
            </a:br>
            <a:r>
              <a:rPr lang="en-US" sz="1400"/>
              <a:t>     considered, focus on the positive and possible.</a:t>
            </a:r>
          </a:p>
          <a:p>
            <a:pPr algn="l">
              <a:buClr>
                <a:srgbClr val="0033CC"/>
              </a:buClr>
              <a:buFont typeface="Wingdings" pitchFamily="2" charset="2"/>
              <a:buChar char="Ø"/>
            </a:pPr>
            <a:r>
              <a:rPr lang="en-US" sz="1400"/>
              <a:t>  Involves employees - Involve employees as much as possible to gain their perspective on the issues, their </a:t>
            </a:r>
            <a:br>
              <a:rPr lang="en-US" sz="1400"/>
            </a:br>
            <a:r>
              <a:rPr lang="en-US" sz="1400"/>
              <a:t>     ideas and their commitment.</a:t>
            </a:r>
          </a:p>
          <a:p>
            <a:pPr algn="l">
              <a:buClr>
                <a:srgbClr val="0033CC"/>
              </a:buClr>
              <a:buFont typeface="Wingdings" pitchFamily="2" charset="2"/>
              <a:buChar char="Ø"/>
            </a:pPr>
            <a:r>
              <a:rPr lang="en-US" sz="1400"/>
              <a:t>  Establishes specific actions and goals - Specificity ensures clarity and leads to success.</a:t>
            </a:r>
          </a:p>
          <a:p>
            <a:pPr algn="l">
              <a:buClr>
                <a:srgbClr val="0033CC"/>
              </a:buClr>
              <a:buFont typeface="Wingdings" pitchFamily="2" charset="2"/>
              <a:buChar char="Ø"/>
            </a:pPr>
            <a:r>
              <a:rPr lang="en-US" sz="1400"/>
              <a:t>  Provides a timetable of events - Publicising the timing of events enhances the likelihood that deadlines will be</a:t>
            </a:r>
            <a:br>
              <a:rPr lang="en-US" sz="1400"/>
            </a:br>
            <a:r>
              <a:rPr lang="en-US" sz="1400"/>
              <a:t>     met and helps inform the organisation of the changes planned.</a:t>
            </a:r>
          </a:p>
          <a:p>
            <a:pPr algn="l">
              <a:buClr>
                <a:srgbClr val="0033CC"/>
              </a:buClr>
              <a:buFont typeface="Wingdings" pitchFamily="2" charset="2"/>
              <a:buChar char="Ø"/>
            </a:pPr>
            <a:r>
              <a:rPr lang="en-US" sz="1400"/>
              <a:t>  Assigns responsibilities and accountabilities - Ensure ONE person is accountable for each action plan item. </a:t>
            </a:r>
            <a:br>
              <a:rPr lang="en-US" sz="1400"/>
            </a:br>
            <a:r>
              <a:rPr lang="en-US" sz="1400"/>
              <a:t>     This level of accountability eliminates the potential for assuming someone else will get it done.</a:t>
            </a:r>
          </a:p>
          <a:p>
            <a:pPr algn="l">
              <a:buClr>
                <a:srgbClr val="0033CC"/>
              </a:buClr>
              <a:buFont typeface="Wingdings" pitchFamily="2" charset="2"/>
              <a:buChar char="Ø"/>
            </a:pPr>
            <a:r>
              <a:rPr lang="en-US" sz="1400"/>
              <a:t>  Describes how success will be measured - Define what success is, since this provides the goal your team</a:t>
            </a:r>
            <a:br>
              <a:rPr lang="en-US" sz="1400"/>
            </a:br>
            <a:r>
              <a:rPr lang="en-US" sz="1400"/>
              <a:t>     needs.  This target offers continual feedback to the team on the progress they are making.</a:t>
            </a:r>
          </a:p>
          <a:p>
            <a:pPr algn="l">
              <a:buClr>
                <a:srgbClr val="0033CC"/>
              </a:buClr>
              <a:buFont typeface="Wingdings" pitchFamily="2" charset="2"/>
              <a:buChar char="Ø"/>
            </a:pPr>
            <a:r>
              <a:rPr lang="en-US" sz="1400"/>
              <a:t>  Is clearly communicated - Document your action plan to ensure that everyone has the same understanding of</a:t>
            </a:r>
            <a:br>
              <a:rPr lang="en-US" sz="1400"/>
            </a:br>
            <a:r>
              <a:rPr lang="en-US" sz="1400"/>
              <a:t>     what will occur and who is accountable.</a:t>
            </a:r>
          </a:p>
          <a:p>
            <a:pPr algn="l">
              <a:buClr>
                <a:srgbClr val="0033CC"/>
              </a:buClr>
              <a:buFont typeface="Wingdings" pitchFamily="2" charset="2"/>
              <a:buChar char="Ø"/>
            </a:pPr>
            <a:endParaRPr lang="en-US" sz="140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457200" y="1314450"/>
            <a:ext cx="9124950" cy="5238750"/>
          </a:xfrm>
        </p:spPr>
        <p:txBody>
          <a:bodyPr/>
          <a:lstStyle/>
          <a:p>
            <a:pPr marL="0" indent="0">
              <a:spcBef>
                <a:spcPct val="60000"/>
              </a:spcBef>
              <a:spcAft>
                <a:spcPct val="70000"/>
              </a:spcAft>
            </a:pPr>
            <a:r>
              <a:rPr lang="en-US" sz="2400" b="0" i="0" smtClean="0"/>
              <a:t>The final step in analysing your data and preparing to take action is to prioritise the areas you will address.  Attempting to implement too many changes will dilute your focus and effort.  Strive to identify 2 or 3 key issues you want to work on.  Once your plans are developed and implemented, you can move to additional issues while monitoring the changes already established.</a:t>
            </a:r>
          </a:p>
          <a:p>
            <a:pPr marL="0" indent="0"/>
            <a:r>
              <a:rPr lang="en-US" sz="2400" b="0" i="0" smtClean="0"/>
              <a:t>The following chart is a guide for prioritising the areas you will work on.  It considers areas for improvement on two factors – Importance and Potential for Change.  Priority should be placed on those issues that are important and have a high potential for change.  Areas that are important, but have low potential for change can be addressed by minimising the negative impact they exert.  Areas of low importance are addressed if resources permit, avoiding those that have a low potential to change.</a:t>
            </a:r>
          </a:p>
        </p:txBody>
      </p:sp>
      <p:sp>
        <p:nvSpPr>
          <p:cNvPr id="40963" name="Rectangle 4"/>
          <p:cNvSpPr>
            <a:spLocks noGrp="1" noChangeArrowheads="1"/>
          </p:cNvSpPr>
          <p:nvPr>
            <p:ph type="title"/>
          </p:nvPr>
        </p:nvSpPr>
        <p:spPr>
          <a:xfrm>
            <a:off x="533400" y="609600"/>
            <a:ext cx="9448800" cy="381000"/>
          </a:xfrm>
          <a:noFill/>
        </p:spPr>
        <p:txBody>
          <a:bodyPr/>
          <a:lstStyle/>
          <a:p>
            <a:r>
              <a:rPr lang="en-US" smtClean="0"/>
              <a:t>Prioritising Your Action Plan</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a:noFill/>
        </p:spPr>
        <p:txBody>
          <a:bodyPr/>
          <a:lstStyle/>
          <a:p>
            <a:r>
              <a:rPr lang="en-US" smtClean="0"/>
              <a:t>Prioritising Your Action Plan</a:t>
            </a:r>
          </a:p>
        </p:txBody>
      </p:sp>
      <p:graphicFrame>
        <p:nvGraphicFramePr>
          <p:cNvPr id="41987" name="Object 5"/>
          <p:cNvGraphicFramePr>
            <a:graphicFrameLocks noGrp="1" noChangeAspect="1"/>
          </p:cNvGraphicFramePr>
          <p:nvPr>
            <p:ph idx="1"/>
          </p:nvPr>
        </p:nvGraphicFramePr>
        <p:xfrm>
          <a:off x="762000" y="1066800"/>
          <a:ext cx="8043863" cy="6035675"/>
        </p:xfrm>
        <a:graphic>
          <a:graphicData uri="http://schemas.openxmlformats.org/presentationml/2006/ole">
            <mc:AlternateContent xmlns:mc="http://schemas.openxmlformats.org/markup-compatibility/2006">
              <mc:Choice xmlns:v="urn:schemas-microsoft-com:vml" Requires="v">
                <p:oleObj spid="_x0000_s42058" name="Presentation" r:id="rId3" imgW="4599567" imgH="3450471" progId="PowerPoint.Show.8">
                  <p:embed/>
                </p:oleObj>
              </mc:Choice>
              <mc:Fallback>
                <p:oleObj name="Presentation" r:id="rId3" imgW="4599567" imgH="3450471" progId="PowerPoint.Show.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066800"/>
                        <a:ext cx="8043863" cy="603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ChangeArrowheads="1"/>
          </p:cNvSpPr>
          <p:nvPr/>
        </p:nvSpPr>
        <p:spPr bwMode="auto">
          <a:xfrm>
            <a:off x="1314450" y="3048000"/>
            <a:ext cx="7616825"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l" defTabSz="1500188">
              <a:spcBef>
                <a:spcPct val="0"/>
              </a:spcBef>
            </a:pPr>
            <a:r>
              <a:rPr lang="en-US" sz="3100" b="1" i="1" dirty="0" smtClean="0"/>
              <a:t>2013 </a:t>
            </a:r>
            <a:r>
              <a:rPr lang="en-US" sz="3100" b="1" i="1" dirty="0"/>
              <a:t>Employee Engagement Survey</a:t>
            </a:r>
          </a:p>
        </p:txBody>
      </p:sp>
      <p:sp>
        <p:nvSpPr>
          <p:cNvPr id="43011" name="Rectangle 5"/>
          <p:cNvSpPr>
            <a:spLocks noChangeArrowheads="1"/>
          </p:cNvSpPr>
          <p:nvPr/>
        </p:nvSpPr>
        <p:spPr bwMode="auto">
          <a:xfrm>
            <a:off x="1343025" y="3924300"/>
            <a:ext cx="6324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50800" rIns="0" bIns="50800"/>
          <a:lstStyle/>
          <a:p>
            <a:pPr algn="l" defTabSz="1006475">
              <a:spcBef>
                <a:spcPct val="25000"/>
              </a:spcBef>
              <a:spcAft>
                <a:spcPct val="50000"/>
              </a:spcAft>
              <a:tabLst>
                <a:tab pos="1479550" algn="l"/>
              </a:tabLst>
            </a:pPr>
            <a:r>
              <a:rPr lang="en-US" sz="2600" b="1" i="1" dirty="0"/>
              <a:t>Executive Summary</a:t>
            </a:r>
          </a:p>
          <a:p>
            <a:pPr algn="l" defTabSz="1006475">
              <a:spcBef>
                <a:spcPct val="25000"/>
              </a:spcBef>
              <a:spcAft>
                <a:spcPct val="50000"/>
              </a:spcAft>
              <a:tabLst>
                <a:tab pos="1479550" algn="l"/>
              </a:tabLst>
            </a:pPr>
            <a:endParaRPr lang="en-US" sz="2600" b="1" i="1" dirty="0"/>
          </a:p>
          <a:p>
            <a:pPr marL="114300" lvl="1" algn="l" defTabSz="1006475">
              <a:lnSpc>
                <a:spcPct val="90000"/>
              </a:lnSpc>
              <a:spcBef>
                <a:spcPct val="60000"/>
              </a:spcBef>
              <a:tabLst>
                <a:tab pos="1479550" algn="l"/>
              </a:tabLst>
            </a:pPr>
            <a:endParaRPr lang="en-US" sz="2200" dirty="0"/>
          </a:p>
          <a:p>
            <a:pPr marL="114300" lvl="1" algn="l" defTabSz="1006475">
              <a:lnSpc>
                <a:spcPct val="90000"/>
              </a:lnSpc>
              <a:spcBef>
                <a:spcPct val="60000"/>
              </a:spcBef>
              <a:tabLst>
                <a:tab pos="1479550" algn="l"/>
              </a:tabLst>
            </a:pPr>
            <a:r>
              <a:rPr lang="en-US" sz="2200" b="1" dirty="0" smtClean="0"/>
              <a:t>6 December 2013</a:t>
            </a:r>
            <a:endParaRPr lang="en-US" sz="2200" b="1" dirty="0"/>
          </a:p>
        </p:txBody>
      </p:sp>
      <p:sp>
        <p:nvSpPr>
          <p:cNvPr id="43012" name="Rectangle 6"/>
          <p:cNvSpPr>
            <a:spLocks noChangeArrowheads="1"/>
          </p:cNvSpPr>
          <p:nvPr/>
        </p:nvSpPr>
        <p:spPr bwMode="auto">
          <a:xfrm>
            <a:off x="1352550" y="3752850"/>
            <a:ext cx="8629650" cy="76200"/>
          </a:xfrm>
          <a:prstGeom prst="rect">
            <a:avLst/>
          </a:prstGeom>
          <a:gradFill rotWithShape="0">
            <a:gsLst>
              <a:gs pos="0">
                <a:srgbClr val="002AF9"/>
              </a:gs>
              <a:gs pos="100000">
                <a:srgbClr val="7F94FC"/>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3013" name="Picture 8" descr="NUE_Tri_CMY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2638" y="1143000"/>
            <a:ext cx="5953125"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Rectangle 9"/>
          <p:cNvSpPr>
            <a:spLocks noChangeArrowheads="1"/>
          </p:cNvSpPr>
          <p:nvPr/>
        </p:nvSpPr>
        <p:spPr bwMode="auto">
          <a:xfrm>
            <a:off x="228600" y="0"/>
            <a:ext cx="9753600" cy="11033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3015" name="Picture 10" descr="EdNapUni_Logo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90550"/>
            <a:ext cx="6472238"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457200" y="1111250"/>
            <a:ext cx="8915400" cy="6489700"/>
          </a:xfrm>
          <a:noFill/>
        </p:spPr>
        <p:txBody>
          <a:bodyPr/>
          <a:lstStyle/>
          <a:p>
            <a:pPr lvl="2">
              <a:spcBef>
                <a:spcPct val="45000"/>
              </a:spcBef>
              <a:tabLst>
                <a:tab pos="457200" algn="l"/>
                <a:tab pos="1655763" algn="l"/>
                <a:tab pos="1714500" algn="l"/>
                <a:tab pos="5029200" algn="l"/>
              </a:tabLst>
            </a:pPr>
            <a:endParaRPr lang="en-US" sz="1800" b="1" i="1" dirty="0" smtClean="0"/>
          </a:p>
          <a:p>
            <a:pPr lvl="2">
              <a:spcBef>
                <a:spcPct val="45000"/>
              </a:spcBef>
              <a:tabLst>
                <a:tab pos="457200" algn="l"/>
                <a:tab pos="1655763" algn="l"/>
                <a:tab pos="1714500" algn="l"/>
                <a:tab pos="5029200" algn="l"/>
              </a:tabLst>
            </a:pPr>
            <a:r>
              <a:rPr lang="en-US" sz="2400" b="1" i="1" dirty="0" smtClean="0"/>
              <a:t>Questionnaire:</a:t>
            </a:r>
          </a:p>
          <a:p>
            <a:pPr marL="968375" lvl="3">
              <a:spcBef>
                <a:spcPct val="45000"/>
              </a:spcBef>
              <a:tabLst>
                <a:tab pos="457200" algn="l"/>
                <a:tab pos="1655763" algn="l"/>
                <a:tab pos="1714500" algn="l"/>
                <a:tab pos="5029200" algn="l"/>
              </a:tabLst>
            </a:pPr>
            <a:r>
              <a:rPr lang="en-US" sz="2400" dirty="0" smtClean="0"/>
              <a:t>No data is reported for groups with fewer than 10 respondents</a:t>
            </a:r>
          </a:p>
          <a:p>
            <a:pPr marL="968375" lvl="3">
              <a:spcBef>
                <a:spcPct val="45000"/>
              </a:spcBef>
              <a:tabLst>
                <a:tab pos="457200" algn="l"/>
                <a:tab pos="1655763" algn="l"/>
                <a:tab pos="1714500" algn="l"/>
                <a:tab pos="5029200" algn="l"/>
              </a:tabLst>
            </a:pPr>
            <a:r>
              <a:rPr lang="en-US" sz="2400" dirty="0" smtClean="0"/>
              <a:t>Data Presentation:  </a:t>
            </a:r>
          </a:p>
          <a:p>
            <a:pPr marL="1479550" lvl="4" indent="-396875">
              <a:spcBef>
                <a:spcPct val="45000"/>
              </a:spcBef>
              <a:buFont typeface="Monotype Sorts" pitchFamily="2" charset="2"/>
              <a:buChar char="ã"/>
              <a:tabLst>
                <a:tab pos="457200" algn="l"/>
                <a:tab pos="1655763" algn="l"/>
                <a:tab pos="1714500" algn="l"/>
                <a:tab pos="5029200" algn="l"/>
              </a:tabLst>
            </a:pPr>
            <a:r>
              <a:rPr lang="en-US" sz="2400" dirty="0" smtClean="0"/>
              <a:t>Questions were answered on a five-point response scale with the midpoint being neutral.  </a:t>
            </a:r>
          </a:p>
          <a:p>
            <a:pPr marL="1479550" lvl="4" indent="-396875">
              <a:spcBef>
                <a:spcPct val="45000"/>
              </a:spcBef>
              <a:buFont typeface="Monotype Sorts" pitchFamily="2" charset="2"/>
              <a:buChar char="ã"/>
              <a:tabLst>
                <a:tab pos="457200" algn="l"/>
                <a:tab pos="1655763" algn="l"/>
                <a:tab pos="1714500" algn="l"/>
                <a:tab pos="5029200" algn="l"/>
              </a:tabLst>
            </a:pPr>
            <a:r>
              <a:rPr lang="en-US" sz="2400" dirty="0" smtClean="0"/>
              <a:t>The two </a:t>
            </a:r>
            <a:r>
              <a:rPr lang="en-US" sz="2400" dirty="0" err="1" smtClean="0"/>
              <a:t>favourable</a:t>
            </a:r>
            <a:r>
              <a:rPr lang="en-US" sz="2400" dirty="0" smtClean="0"/>
              <a:t> responses are combined and the two </a:t>
            </a:r>
            <a:r>
              <a:rPr lang="en-US" sz="2400" dirty="0" err="1" smtClean="0"/>
              <a:t>unfavourable</a:t>
            </a:r>
            <a:r>
              <a:rPr lang="en-US" sz="2400" dirty="0" smtClean="0"/>
              <a:t> responses are combined to produce a simplified three-response presentation (positive, neutral, and negative).  </a:t>
            </a:r>
          </a:p>
          <a:p>
            <a:pPr marL="1479550" lvl="4" indent="-396875">
              <a:spcBef>
                <a:spcPct val="45000"/>
              </a:spcBef>
              <a:buFont typeface="Monotype Sorts" pitchFamily="2" charset="2"/>
              <a:buChar char="ã"/>
              <a:tabLst>
                <a:tab pos="457200" algn="l"/>
                <a:tab pos="1655763" algn="l"/>
                <a:tab pos="1714500" algn="l"/>
                <a:tab pos="5029200" algn="l"/>
              </a:tabLst>
            </a:pPr>
            <a:r>
              <a:rPr lang="en-US" sz="2400" dirty="0" smtClean="0"/>
              <a:t>Key dimension scores are the average of the question responses that make up the dimension. </a:t>
            </a:r>
          </a:p>
          <a:p>
            <a:pPr lvl="2">
              <a:spcBef>
                <a:spcPct val="45000"/>
              </a:spcBef>
              <a:buFont typeface="Monotype Sorts" pitchFamily="2" charset="2"/>
              <a:buNone/>
              <a:tabLst>
                <a:tab pos="457200" algn="l"/>
                <a:tab pos="1655763" algn="l"/>
                <a:tab pos="1714500" algn="l"/>
                <a:tab pos="5029200" algn="l"/>
              </a:tabLst>
            </a:pPr>
            <a:endParaRPr lang="en-US" sz="2400" b="1" i="1" dirty="0" smtClean="0"/>
          </a:p>
        </p:txBody>
      </p:sp>
      <p:sp>
        <p:nvSpPr>
          <p:cNvPr id="5123" name="Rectangle 3"/>
          <p:cNvSpPr>
            <a:spLocks noGrp="1" noChangeArrowheads="1"/>
          </p:cNvSpPr>
          <p:nvPr>
            <p:ph type="title"/>
          </p:nvPr>
        </p:nvSpPr>
        <p:spPr>
          <a:noFill/>
        </p:spPr>
        <p:txBody>
          <a:bodyPr/>
          <a:lstStyle/>
          <a:p>
            <a:r>
              <a:rPr lang="en-US" smtClean="0"/>
              <a:t>Background</a:t>
            </a:r>
            <a:r>
              <a:rPr lang="en-US" sz="2600" smtClean="0"/>
              <a:t> </a:t>
            </a:r>
            <a:endParaRPr lang="en-US" sz="210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t>General Benchmarks for Interpreting Survey Items</a:t>
            </a:r>
          </a:p>
        </p:txBody>
      </p:sp>
      <p:sp>
        <p:nvSpPr>
          <p:cNvPr id="6147" name="Rectangle 3"/>
          <p:cNvSpPr>
            <a:spLocks noGrp="1" noChangeArrowheads="1"/>
          </p:cNvSpPr>
          <p:nvPr>
            <p:ph type="body" idx="1"/>
          </p:nvPr>
        </p:nvSpPr>
        <p:spPr/>
        <p:txBody>
          <a:bodyPr/>
          <a:lstStyle/>
          <a:p>
            <a:pPr marL="0" indent="0">
              <a:buFontTx/>
              <a:buChar char="•"/>
            </a:pPr>
            <a:endParaRPr lang="en-US" dirty="0" smtClean="0"/>
          </a:p>
          <a:p>
            <a:pPr marL="0" indent="0">
              <a:buFontTx/>
              <a:buChar char="•"/>
            </a:pPr>
            <a:r>
              <a:rPr lang="en-US" dirty="0" smtClean="0"/>
              <a:t>Clear Strength			&gt; 65% Positive</a:t>
            </a:r>
          </a:p>
          <a:p>
            <a:pPr marL="0" indent="0">
              <a:buFontTx/>
              <a:buChar char="•"/>
            </a:pPr>
            <a:r>
              <a:rPr lang="en-US" dirty="0" smtClean="0"/>
              <a:t>Moderate Strength		50 – 65% Positive</a:t>
            </a:r>
          </a:p>
          <a:p>
            <a:pPr marL="0" indent="0">
              <a:buFontTx/>
              <a:buChar char="•"/>
            </a:pPr>
            <a:r>
              <a:rPr lang="en-US" dirty="0" smtClean="0"/>
              <a:t>Opportunity for Improvement	&lt; 50% Positive</a:t>
            </a:r>
          </a:p>
          <a:p>
            <a:pPr marL="0" indent="0">
              <a:buFontTx/>
              <a:buChar char="•"/>
            </a:pPr>
            <a:r>
              <a:rPr lang="en-US" dirty="0" smtClean="0"/>
              <a:t>Weakness				&gt; 25% Negative</a:t>
            </a:r>
          </a:p>
          <a:p>
            <a:pPr marL="0" indent="0">
              <a:buFontTx/>
              <a:buChar char="•"/>
            </a:pPr>
            <a:r>
              <a:rPr lang="en-US" dirty="0" smtClean="0"/>
              <a:t>Clear Problem			&gt; 40% Negative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Major Themes</a:t>
            </a:r>
          </a:p>
        </p:txBody>
      </p:sp>
      <p:sp>
        <p:nvSpPr>
          <p:cNvPr id="7171" name="Rectangle 3"/>
          <p:cNvSpPr>
            <a:spLocks noGrp="1" noChangeArrowheads="1"/>
          </p:cNvSpPr>
          <p:nvPr>
            <p:ph type="body" idx="1"/>
          </p:nvPr>
        </p:nvSpPr>
        <p:spPr>
          <a:xfrm>
            <a:off x="457200" y="1111250"/>
            <a:ext cx="8915400" cy="6489700"/>
          </a:xfrm>
        </p:spPr>
        <p:txBody>
          <a:bodyPr/>
          <a:lstStyle/>
          <a:p>
            <a:pPr lvl="2">
              <a:tabLst>
                <a:tab pos="457200" algn="l"/>
                <a:tab pos="1655763" algn="l"/>
                <a:tab pos="1714500" algn="l"/>
                <a:tab pos="5029200" algn="l"/>
              </a:tabLst>
              <a:defRPr/>
            </a:pPr>
            <a:endParaRPr lang="en-US" b="1" i="1" dirty="0" smtClean="0"/>
          </a:p>
          <a:p>
            <a:pPr lvl="2">
              <a:tabLst>
                <a:tab pos="457200" algn="l"/>
                <a:tab pos="1655763" algn="l"/>
                <a:tab pos="1714500" algn="l"/>
                <a:tab pos="5029200" algn="l"/>
              </a:tabLst>
              <a:defRPr/>
            </a:pPr>
            <a:r>
              <a:rPr lang="en-US" sz="2400" b="1" i="1" dirty="0" smtClean="0"/>
              <a:t>Overall Engagement </a:t>
            </a:r>
          </a:p>
          <a:p>
            <a:pPr lvl="3">
              <a:tabLst>
                <a:tab pos="457200" algn="l"/>
                <a:tab pos="1655763" algn="l"/>
                <a:tab pos="1714500" algn="l"/>
                <a:tab pos="5029200" algn="l"/>
              </a:tabLst>
              <a:defRPr/>
            </a:pPr>
            <a:r>
              <a:rPr lang="en-US" sz="2400" b="1" i="1" dirty="0" smtClean="0"/>
              <a:t>Engagement has increased across all areas since 2011</a:t>
            </a:r>
          </a:p>
          <a:p>
            <a:pPr lvl="3">
              <a:tabLst>
                <a:tab pos="457200" algn="l"/>
                <a:tab pos="1655763" algn="l"/>
                <a:tab pos="1714500" algn="l"/>
                <a:tab pos="5029200" algn="l"/>
              </a:tabLst>
              <a:defRPr/>
            </a:pPr>
            <a:r>
              <a:rPr lang="en-US" sz="2400" b="1" i="1" dirty="0" smtClean="0"/>
              <a:t>This reverses the trend seen in 2011, when engagement decreased over the previous year</a:t>
            </a:r>
          </a:p>
          <a:p>
            <a:pPr marL="531813" lvl="3" indent="0">
              <a:buNone/>
              <a:tabLst>
                <a:tab pos="457200" algn="l"/>
                <a:tab pos="1655763" algn="l"/>
                <a:tab pos="1714500" algn="l"/>
                <a:tab pos="5029200" algn="l"/>
              </a:tabLst>
              <a:defRPr/>
            </a:pPr>
            <a:endParaRPr lang="en-US" sz="2400" b="1" i="1" dirty="0">
              <a:solidFill>
                <a:srgbClr val="FF0000"/>
              </a:solidFill>
            </a:endParaRPr>
          </a:p>
          <a:p>
            <a:pPr lvl="2">
              <a:tabLst>
                <a:tab pos="457200" algn="l"/>
                <a:tab pos="1655763" algn="l"/>
                <a:tab pos="1714500" algn="l"/>
                <a:tab pos="5029200" algn="l"/>
              </a:tabLst>
              <a:defRPr/>
            </a:pPr>
            <a:r>
              <a:rPr lang="en-US" sz="2400" b="1" i="1" dirty="0" smtClean="0"/>
              <a:t>Faculty</a:t>
            </a:r>
          </a:p>
          <a:p>
            <a:pPr lvl="3">
              <a:tabLst>
                <a:tab pos="457200" algn="l"/>
                <a:tab pos="1655763" algn="l"/>
                <a:tab pos="1714500" algn="l"/>
                <a:tab pos="5029200" algn="l"/>
              </a:tabLst>
              <a:defRPr/>
            </a:pPr>
            <a:r>
              <a:rPr lang="en-US" sz="2400" b="1" i="1" dirty="0" smtClean="0"/>
              <a:t>Largest gains seen in Health, Life and Social Science, and Business School</a:t>
            </a:r>
            <a:endParaRPr lang="en-US" sz="2400" b="1" i="1" dirty="0"/>
          </a:p>
          <a:p>
            <a:pPr lvl="3">
              <a:tabLst>
                <a:tab pos="457200" algn="l"/>
                <a:tab pos="1655763" algn="l"/>
                <a:tab pos="1714500" algn="l"/>
                <a:tab pos="5029200" algn="l"/>
              </a:tabLst>
              <a:defRPr/>
            </a:pPr>
            <a:r>
              <a:rPr lang="en-US" sz="2400" b="1" i="1" dirty="0" smtClean="0"/>
              <a:t>This reverses 2011 trend, and puts each Faculty at equal engagement levels</a:t>
            </a:r>
            <a:endParaRPr lang="en-US" sz="2400" b="1" i="1"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Major Themes - continued</a:t>
            </a:r>
          </a:p>
        </p:txBody>
      </p:sp>
      <p:sp>
        <p:nvSpPr>
          <p:cNvPr id="9219" name="Rectangle 4"/>
          <p:cNvSpPr>
            <a:spLocks noGrp="1" noChangeArrowheads="1"/>
          </p:cNvSpPr>
          <p:nvPr>
            <p:ph type="body" idx="1"/>
          </p:nvPr>
        </p:nvSpPr>
        <p:spPr>
          <a:xfrm>
            <a:off x="457200" y="1111250"/>
            <a:ext cx="8915400" cy="6489700"/>
          </a:xfrm>
        </p:spPr>
        <p:txBody>
          <a:bodyPr/>
          <a:lstStyle/>
          <a:p>
            <a:pPr lvl="2">
              <a:tabLst>
                <a:tab pos="457200" algn="l"/>
                <a:tab pos="1655763" algn="l"/>
                <a:tab pos="1714500" algn="l"/>
                <a:tab pos="5029200" algn="l"/>
              </a:tabLst>
              <a:defRPr/>
            </a:pPr>
            <a:endParaRPr lang="en-US" b="1" i="1" dirty="0" smtClean="0"/>
          </a:p>
          <a:p>
            <a:pPr lvl="2">
              <a:tabLst>
                <a:tab pos="457200" algn="l"/>
                <a:tab pos="1655763" algn="l"/>
                <a:tab pos="1714500" algn="l"/>
                <a:tab pos="5029200" algn="l"/>
              </a:tabLst>
              <a:defRPr/>
            </a:pPr>
            <a:r>
              <a:rPr lang="en-US" sz="2400" b="1" i="1" dirty="0" smtClean="0"/>
              <a:t>Role</a:t>
            </a:r>
          </a:p>
          <a:p>
            <a:pPr lvl="3">
              <a:tabLst>
                <a:tab pos="457200" algn="l"/>
                <a:tab pos="1655763" algn="l"/>
                <a:tab pos="1714500" algn="l"/>
                <a:tab pos="5029200" algn="l"/>
              </a:tabLst>
              <a:defRPr/>
            </a:pPr>
            <a:r>
              <a:rPr lang="en-US" sz="2400" b="1" i="1" dirty="0" smtClean="0"/>
              <a:t>Positive perceptions increased in virtually all areas across all roles </a:t>
            </a:r>
          </a:p>
          <a:p>
            <a:pPr lvl="3">
              <a:tabLst>
                <a:tab pos="457200" algn="l"/>
                <a:tab pos="1655763" algn="l"/>
                <a:tab pos="1714500" algn="l"/>
                <a:tab pos="5029200" algn="l"/>
              </a:tabLst>
              <a:defRPr/>
            </a:pPr>
            <a:r>
              <a:rPr lang="en-US" sz="2400" b="1" i="1" dirty="0" smtClean="0"/>
              <a:t>Overall engagement is approximately equal across roles, with exception of Senior Management which is higher</a:t>
            </a:r>
          </a:p>
          <a:p>
            <a:pPr lvl="2">
              <a:tabLst>
                <a:tab pos="457200" algn="l"/>
                <a:tab pos="1655763" algn="l"/>
                <a:tab pos="1714500" algn="l"/>
                <a:tab pos="5029200" algn="l"/>
              </a:tabLst>
              <a:defRPr/>
            </a:pPr>
            <a:r>
              <a:rPr lang="en-US" sz="2400" b="1" i="1" dirty="0" smtClean="0"/>
              <a:t>Gender</a:t>
            </a:r>
          </a:p>
          <a:p>
            <a:pPr marL="968375" lvl="3">
              <a:tabLst>
                <a:tab pos="457200" algn="l"/>
                <a:tab pos="1655763" algn="l"/>
                <a:tab pos="1714500" algn="l"/>
                <a:tab pos="5029200" algn="l"/>
              </a:tabLst>
              <a:defRPr/>
            </a:pPr>
            <a:r>
              <a:rPr lang="en-US" sz="2400" b="1" i="1" dirty="0" smtClean="0"/>
              <a:t>Mirroring other demographics, positive perceptions increased in all areas for each gender</a:t>
            </a:r>
          </a:p>
          <a:p>
            <a:pPr marL="968375" lvl="3">
              <a:tabLst>
                <a:tab pos="457200" algn="l"/>
                <a:tab pos="1655763" algn="l"/>
                <a:tab pos="1714500" algn="l"/>
                <a:tab pos="5029200" algn="l"/>
              </a:tabLst>
              <a:defRPr/>
            </a:pPr>
            <a:r>
              <a:rPr lang="en-US" sz="2400" b="1" i="1" dirty="0" smtClean="0"/>
              <a:t>Engagement levels are approximately equal across genders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Major Themes - continued</a:t>
            </a:r>
          </a:p>
        </p:txBody>
      </p:sp>
      <p:sp>
        <p:nvSpPr>
          <p:cNvPr id="9219" name="Rectangle 4"/>
          <p:cNvSpPr>
            <a:spLocks noGrp="1" noChangeArrowheads="1"/>
          </p:cNvSpPr>
          <p:nvPr>
            <p:ph type="body" idx="1"/>
          </p:nvPr>
        </p:nvSpPr>
        <p:spPr>
          <a:xfrm>
            <a:off x="457200" y="1111250"/>
            <a:ext cx="8915400" cy="6489700"/>
          </a:xfrm>
        </p:spPr>
        <p:txBody>
          <a:bodyPr/>
          <a:lstStyle/>
          <a:p>
            <a:pPr lvl="2">
              <a:tabLst>
                <a:tab pos="457200" algn="l"/>
                <a:tab pos="1655763" algn="l"/>
                <a:tab pos="1714500" algn="l"/>
                <a:tab pos="5029200" algn="l"/>
              </a:tabLst>
              <a:defRPr/>
            </a:pPr>
            <a:endParaRPr lang="en-US" b="1" i="1" dirty="0" smtClean="0"/>
          </a:p>
          <a:p>
            <a:pPr lvl="2">
              <a:tabLst>
                <a:tab pos="457200" algn="l"/>
                <a:tab pos="1655763" algn="l"/>
                <a:tab pos="1714500" algn="l"/>
                <a:tab pos="5029200" algn="l"/>
              </a:tabLst>
              <a:defRPr/>
            </a:pPr>
            <a:r>
              <a:rPr lang="en-US" sz="2400" b="1" i="1" dirty="0" smtClean="0"/>
              <a:t>School/Service</a:t>
            </a:r>
          </a:p>
          <a:p>
            <a:pPr marL="968375" lvl="3">
              <a:tabLst>
                <a:tab pos="457200" algn="l"/>
                <a:tab pos="1655763" algn="l"/>
                <a:tab pos="1714500" algn="l"/>
                <a:tab pos="5029200" algn="l"/>
              </a:tabLst>
              <a:defRPr/>
            </a:pPr>
            <a:r>
              <a:rPr lang="en-US" sz="2400" b="1" i="1" dirty="0" smtClean="0"/>
              <a:t>Due to small sample sizes, each School/Service should be examined individually for specific trends</a:t>
            </a:r>
          </a:p>
          <a:p>
            <a:pPr marL="644525" lvl="3" indent="0">
              <a:buNone/>
              <a:tabLst>
                <a:tab pos="457200" algn="l"/>
                <a:tab pos="1655763" algn="l"/>
                <a:tab pos="1714500" algn="l"/>
                <a:tab pos="5029200" algn="l"/>
              </a:tabLst>
              <a:defRPr/>
            </a:pPr>
            <a:endParaRPr lang="en-US" sz="2400" b="1" i="1" dirty="0" smtClean="0">
              <a:solidFill>
                <a:srgbClr val="FF0000"/>
              </a:solidFill>
            </a:endParaRPr>
          </a:p>
        </p:txBody>
      </p:sp>
    </p:spTree>
    <p:extLst>
      <p:ext uri="{BB962C8B-B14F-4D97-AF65-F5344CB8AC3E}">
        <p14:creationId xmlns:p14="http://schemas.microsoft.com/office/powerpoint/2010/main" val="209542727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p:spPr>
        <p:txBody>
          <a:bodyPr/>
          <a:lstStyle/>
          <a:p>
            <a:r>
              <a:rPr lang="en-US" smtClean="0"/>
              <a:t>Overall Satisfaction</a:t>
            </a:r>
          </a:p>
        </p:txBody>
      </p:sp>
      <p:sp>
        <p:nvSpPr>
          <p:cNvPr id="11267" name="Rectangle 3"/>
          <p:cNvSpPr>
            <a:spLocks noGrp="1" noChangeArrowheads="1"/>
          </p:cNvSpPr>
          <p:nvPr>
            <p:ph type="body" idx="1"/>
          </p:nvPr>
        </p:nvSpPr>
        <p:spPr>
          <a:xfrm>
            <a:off x="457200" y="1371600"/>
            <a:ext cx="8915400" cy="6229350"/>
          </a:xfrm>
          <a:noFill/>
        </p:spPr>
        <p:txBody>
          <a:bodyPr/>
          <a:lstStyle/>
          <a:p>
            <a:pPr lvl="2">
              <a:tabLst>
                <a:tab pos="457200" algn="l"/>
                <a:tab pos="1655763" algn="l"/>
                <a:tab pos="1714500" algn="l"/>
                <a:tab pos="5029200" algn="l"/>
              </a:tabLst>
            </a:pPr>
            <a:r>
              <a:rPr lang="en-US" sz="2400" b="1" i="1" dirty="0" smtClean="0"/>
              <a:t>Increased 7% from 2011 to 66% </a:t>
            </a:r>
            <a:r>
              <a:rPr lang="en-US" sz="2400" b="1" i="1" dirty="0" err="1" smtClean="0"/>
              <a:t>favourable</a:t>
            </a:r>
            <a:endParaRPr lang="en-US" sz="2400" b="1" i="1" dirty="0" smtClean="0"/>
          </a:p>
          <a:p>
            <a:pPr lvl="2">
              <a:tabLst>
                <a:tab pos="457200" algn="l"/>
                <a:tab pos="1655763" algn="l"/>
                <a:tab pos="1714500" algn="l"/>
                <a:tab pos="5029200" algn="l"/>
              </a:tabLst>
            </a:pPr>
            <a:r>
              <a:rPr lang="en-US" sz="2400" b="1" i="1" dirty="0" smtClean="0"/>
              <a:t>Reversing 2011 trends, opinions about </a:t>
            </a:r>
            <a:r>
              <a:rPr lang="en-US" sz="2400" b="1" i="1" u="sng" dirty="0" smtClean="0"/>
              <a:t>immediate</a:t>
            </a:r>
            <a:r>
              <a:rPr lang="en-US" sz="2400" b="1" i="1" dirty="0" smtClean="0"/>
              <a:t> work environment improved</a:t>
            </a:r>
          </a:p>
          <a:p>
            <a:pPr lvl="3">
              <a:tabLst>
                <a:tab pos="457200" algn="l"/>
                <a:tab pos="1655763" algn="l"/>
                <a:tab pos="1714500" algn="l"/>
                <a:tab pos="5029200" algn="l"/>
              </a:tabLst>
            </a:pPr>
            <a:r>
              <a:rPr lang="en-US" sz="2400" b="1" i="1" dirty="0" smtClean="0"/>
              <a:t>Immediate manager (66% </a:t>
            </a:r>
            <a:r>
              <a:rPr lang="en-US" sz="2400" b="1" i="1" dirty="0" err="1" smtClean="0"/>
              <a:t>fav</a:t>
            </a:r>
            <a:r>
              <a:rPr lang="en-US" sz="2400" b="1" i="1" dirty="0" smtClean="0"/>
              <a:t>)</a:t>
            </a:r>
          </a:p>
          <a:p>
            <a:pPr lvl="3">
              <a:tabLst>
                <a:tab pos="457200" algn="l"/>
                <a:tab pos="1655763" algn="l"/>
                <a:tab pos="1714500" algn="l"/>
                <a:tab pos="5029200" algn="l"/>
              </a:tabLst>
            </a:pPr>
            <a:r>
              <a:rPr lang="en-US" sz="2400" b="1" i="1" dirty="0" smtClean="0"/>
              <a:t>The job </a:t>
            </a:r>
            <a:r>
              <a:rPr lang="en-US" sz="2400" b="1" i="1" dirty="0"/>
              <a:t>itself (66% </a:t>
            </a:r>
            <a:r>
              <a:rPr lang="en-US" sz="2400" b="1" i="1" dirty="0" err="1"/>
              <a:t>fav</a:t>
            </a:r>
            <a:r>
              <a:rPr lang="en-US" sz="2400" b="1" i="1" dirty="0"/>
              <a:t>)</a:t>
            </a:r>
            <a:endParaRPr lang="en-US" sz="2400" b="1" i="1" dirty="0" smtClean="0"/>
          </a:p>
          <a:p>
            <a:pPr lvl="2">
              <a:tabLst>
                <a:tab pos="457200" algn="l"/>
                <a:tab pos="1655763" algn="l"/>
                <a:tab pos="1714500" algn="l"/>
                <a:tab pos="5029200" algn="l"/>
              </a:tabLst>
            </a:pPr>
            <a:r>
              <a:rPr lang="en-US" sz="2400" b="1" i="1" dirty="0" smtClean="0"/>
              <a:t>Significant improvement on opinions related to University environment</a:t>
            </a:r>
          </a:p>
          <a:p>
            <a:pPr lvl="3">
              <a:tabLst>
                <a:tab pos="457200" algn="l"/>
                <a:tab pos="1655763" algn="l"/>
                <a:tab pos="1714500" algn="l"/>
                <a:tab pos="5029200" algn="l"/>
              </a:tabLst>
            </a:pPr>
            <a:r>
              <a:rPr lang="en-US" sz="2400" b="1" i="1" dirty="0" smtClean="0"/>
              <a:t>Willingness to “recommend University as place to work” increased by 10% to 61% </a:t>
            </a:r>
            <a:r>
              <a:rPr lang="en-US" sz="2400" b="1" i="1" dirty="0" err="1" smtClean="0"/>
              <a:t>favourable</a:t>
            </a:r>
            <a:endParaRPr lang="en-US" sz="2400" b="1" i="1" dirty="0" smtClean="0"/>
          </a:p>
          <a:p>
            <a:pPr lvl="3">
              <a:tabLst>
                <a:tab pos="457200" algn="l"/>
                <a:tab pos="1655763" algn="l"/>
                <a:tab pos="1714500" algn="l"/>
                <a:tab pos="5029200" algn="l"/>
              </a:tabLst>
            </a:pPr>
            <a:r>
              <a:rPr lang="en-US" sz="2400" b="1" i="1" dirty="0" smtClean="0"/>
              <a:t>Intent to stay with University up 4% to 73% </a:t>
            </a:r>
            <a:r>
              <a:rPr lang="en-US" sz="2400" b="1" i="1" dirty="0" err="1" smtClean="0"/>
              <a:t>favourable</a:t>
            </a:r>
            <a:endParaRPr lang="en-US" sz="2400" b="1" i="1" dirty="0" smtClean="0"/>
          </a:p>
          <a:p>
            <a:pPr lvl="2">
              <a:tabLst>
                <a:tab pos="457200" algn="l"/>
                <a:tab pos="1655763" algn="l"/>
                <a:tab pos="1714500" algn="l"/>
                <a:tab pos="5029200" algn="l"/>
              </a:tabLst>
            </a:pPr>
            <a:r>
              <a:rPr lang="en-US" sz="2400" b="1" i="1" dirty="0" smtClean="0"/>
              <a:t>Overall satisfaction improved by 10% to 64% </a:t>
            </a:r>
            <a:r>
              <a:rPr lang="en-US" sz="2400" b="1" i="1" dirty="0" err="1" smtClean="0"/>
              <a:t>favourable</a:t>
            </a:r>
            <a:endParaRPr lang="en-US" sz="2400" b="1" i="1" dirty="0"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acnmstr">
  <a:themeElements>
    <a:clrScheme name="">
      <a:dk1>
        <a:srgbClr val="000000"/>
      </a:dk1>
      <a:lt1>
        <a:srgbClr val="FFFFFF"/>
      </a:lt1>
      <a:dk2>
        <a:srgbClr val="000000"/>
      </a:dk2>
      <a:lt2>
        <a:srgbClr val="474747"/>
      </a:lt2>
      <a:accent1>
        <a:srgbClr val="FC0128"/>
      </a:accent1>
      <a:accent2>
        <a:srgbClr val="919191"/>
      </a:accent2>
      <a:accent3>
        <a:srgbClr val="FFFFFF"/>
      </a:accent3>
      <a:accent4>
        <a:srgbClr val="000000"/>
      </a:accent4>
      <a:accent5>
        <a:srgbClr val="FDAAAC"/>
      </a:accent5>
      <a:accent6>
        <a:srgbClr val="838383"/>
      </a:accent6>
      <a:hlink>
        <a:srgbClr val="00AE00"/>
      </a:hlink>
      <a:folHlink>
        <a:srgbClr val="3365FB"/>
      </a:folHlink>
    </a:clrScheme>
    <a:fontScheme name="acnmst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acnmst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cnmst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cnmst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cnmst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cnmst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cnmst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cnmst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D28DD8C552DCC46B8A69A6BA87F230F" ma:contentTypeVersion="15" ma:contentTypeDescription="Create a new document." ma:contentTypeScope="" ma:versionID="ddf7a58ccced586db7ae303107c9ef6e">
  <xsd:schema xmlns:xsd="http://www.w3.org/2001/XMLSchema" xmlns:xs="http://www.w3.org/2001/XMLSchema" xmlns:p="http://schemas.microsoft.com/office/2006/metadata/properties" xmlns:ns1="http://schemas.microsoft.com/sharepoint/v3" targetNamespace="http://schemas.microsoft.com/office/2006/metadata/properties" ma:root="true" ma:fieldsID="2ed5c1a09e0f82e802e8e18b6d91638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884F503-DFC5-4719-A7CD-A9706B5F2A21}"/>
</file>

<file path=customXml/itemProps2.xml><?xml version="1.0" encoding="utf-8"?>
<ds:datastoreItem xmlns:ds="http://schemas.openxmlformats.org/officeDocument/2006/customXml" ds:itemID="{A5D19807-1611-4B0E-B190-AFCCD85A7A13}"/>
</file>

<file path=customXml/itemProps3.xml><?xml version="1.0" encoding="utf-8"?>
<ds:datastoreItem xmlns:ds="http://schemas.openxmlformats.org/officeDocument/2006/customXml" ds:itemID="{E0FDA423-A71A-4B5A-A3B1-75050491530B}"/>
</file>

<file path=docProps/app.xml><?xml version="1.0" encoding="utf-8"?>
<Properties xmlns="http://schemas.openxmlformats.org/officeDocument/2006/extended-properties" xmlns:vt="http://schemas.openxmlformats.org/officeDocument/2006/docPropsVTypes">
  <Template>c:\msoffice\powerpnt\template\acnmstr.ppt</Template>
  <TotalTime>763679611</TotalTime>
  <Pages>28</Pages>
  <Words>2523</Words>
  <Application>Microsoft Office PowerPoint</Application>
  <PresentationFormat>Custom</PresentationFormat>
  <Paragraphs>609</Paragraphs>
  <Slides>35</Slides>
  <Notes>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2" baseType="lpstr">
      <vt:lpstr>Arial</vt:lpstr>
      <vt:lpstr>Monotype Sorts</vt:lpstr>
      <vt:lpstr>Times New Roman</vt:lpstr>
      <vt:lpstr>Arial Narrow</vt:lpstr>
      <vt:lpstr>Wingdings</vt:lpstr>
      <vt:lpstr>acnmstr</vt:lpstr>
      <vt:lpstr>Presentation</vt:lpstr>
      <vt:lpstr>2013 Employee Engagement Survey</vt:lpstr>
      <vt:lpstr>Background</vt:lpstr>
      <vt:lpstr>Background</vt:lpstr>
      <vt:lpstr>Background </vt:lpstr>
      <vt:lpstr>General Benchmarks for Interpreting Survey Items</vt:lpstr>
      <vt:lpstr>Major Themes</vt:lpstr>
      <vt:lpstr>Major Themes - continued</vt:lpstr>
      <vt:lpstr>Major Themes - continued</vt:lpstr>
      <vt:lpstr>Overall Satisfaction</vt:lpstr>
      <vt:lpstr>Overall Satisfaction</vt:lpstr>
      <vt:lpstr>Leadership</vt:lpstr>
      <vt:lpstr>Leadership</vt:lpstr>
      <vt:lpstr>Leadership</vt:lpstr>
      <vt:lpstr>Atmosphere of Cooperation</vt:lpstr>
      <vt:lpstr>Atmosphere of Cooperation</vt:lpstr>
      <vt:lpstr>Atmosphere of Cooperation</vt:lpstr>
      <vt:lpstr>Equity</vt:lpstr>
      <vt:lpstr>Equity</vt:lpstr>
      <vt:lpstr>Equity</vt:lpstr>
      <vt:lpstr>Personal Development</vt:lpstr>
      <vt:lpstr>Personal Development</vt:lpstr>
      <vt:lpstr>Personal Development</vt:lpstr>
      <vt:lpstr>Personal Development</vt:lpstr>
      <vt:lpstr>Overall Employee Engagement</vt:lpstr>
      <vt:lpstr>Overall Employee Engagement</vt:lpstr>
      <vt:lpstr>Overall Employee Engagement</vt:lpstr>
      <vt:lpstr>Overall Employee Engagement</vt:lpstr>
      <vt:lpstr>Key Results Matrix</vt:lpstr>
      <vt:lpstr>Communicating Survey Results</vt:lpstr>
      <vt:lpstr>Action Planning</vt:lpstr>
      <vt:lpstr>Action Planning - Balance Sheet</vt:lpstr>
      <vt:lpstr>Characteristics of an Effective Action Plan</vt:lpstr>
      <vt:lpstr>Prioritising Your Action Plan</vt:lpstr>
      <vt:lpstr>Prioritising Your Action Plan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2004 Aegon DMS EOS Results - Tier 1</dc:title>
  <dc:subject>Report to Senior Mngmt</dc:subject>
  <dc:creator>C. Mulqueen</dc:creator>
  <cp:lastModifiedBy>Clayton, Joanne (Staff)</cp:lastModifiedBy>
  <cp:revision>1076</cp:revision>
  <cp:lastPrinted>2013-12-09T09:19:08Z</cp:lastPrinted>
  <dcterms:created xsi:type="dcterms:W3CDTF">1998-10-06T15:52:56Z</dcterms:created>
  <dcterms:modified xsi:type="dcterms:W3CDTF">2013-12-09T09:19:29Z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0x0101008D28DD8C552DCC46B8A69A6BA87F230F</vt:lpwstr>
  </property>
</Properties>
</file>