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omments/comment1.xml" ContentType="application/vnd.openxmlformats-officedocument.presentationml.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479" r:id="rId2"/>
    <p:sldId id="478" r:id="rId3"/>
    <p:sldId id="576" r:id="rId4"/>
    <p:sldId id="577" r:id="rId5"/>
    <p:sldId id="578" r:id="rId6"/>
    <p:sldId id="579" r:id="rId7"/>
    <p:sldId id="580" r:id="rId8"/>
    <p:sldId id="581" r:id="rId9"/>
    <p:sldId id="582" r:id="rId10"/>
    <p:sldId id="584" r:id="rId11"/>
    <p:sldId id="300" r:id="rId12"/>
    <p:sldId id="516" r:id="rId13"/>
    <p:sldId id="515" r:id="rId14"/>
    <p:sldId id="518" r:id="rId15"/>
    <p:sldId id="302" r:id="rId16"/>
    <p:sldId id="517" r:id="rId17"/>
    <p:sldId id="485" r:id="rId18"/>
    <p:sldId id="494" r:id="rId19"/>
    <p:sldId id="484" r:id="rId20"/>
    <p:sldId id="564" r:id="rId21"/>
    <p:sldId id="508" r:id="rId22"/>
    <p:sldId id="501" r:id="rId23"/>
    <p:sldId id="572" r:id="rId24"/>
    <p:sldId id="575" r:id="rId25"/>
    <p:sldId id="573" r:id="rId26"/>
    <p:sldId id="263" r:id="rId27"/>
    <p:sldId id="567" r:id="rId28"/>
    <p:sldId id="299" r:id="rId29"/>
    <p:sldId id="585"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Norman" initials="TN" lastIdx="2" clrIdx="0">
    <p:extLst>
      <p:ext uri="{19B8F6BF-5375-455C-9EA6-DF929625EA0E}">
        <p15:presenceInfo xmlns:p15="http://schemas.microsoft.com/office/powerpoint/2012/main" userId="Turner, No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9B002"/>
    <a:srgbClr val="D02C27"/>
    <a:srgbClr val="9DAFB5"/>
    <a:srgbClr val="3A3A3A"/>
    <a:srgbClr val="5EC1E8"/>
    <a:srgbClr val="E7D0A4"/>
    <a:srgbClr val="A97700"/>
    <a:srgbClr val="252525"/>
    <a:srgbClr val="88D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5133" autoAdjust="0"/>
  </p:normalViewPr>
  <p:slideViewPr>
    <p:cSldViewPr snapToGrid="0" snapToObjects="1">
      <p:cViewPr varScale="1">
        <p:scale>
          <a:sx n="57" d="100"/>
          <a:sy n="57" d="100"/>
        </p:scale>
        <p:origin x="1016" y="32"/>
      </p:cViewPr>
      <p:guideLst/>
    </p:cSldViewPr>
  </p:slideViewPr>
  <p:notesTextViewPr>
    <p:cViewPr>
      <p:scale>
        <a:sx n="1" d="1"/>
        <a:sy n="1" d="1"/>
      </p:scale>
      <p:origin x="0" y="0"/>
    </p:cViewPr>
  </p:notesTextViewPr>
  <p:notesViewPr>
    <p:cSldViewPr snapToGrid="0" snapToObjects="1" showGuides="1">
      <p:cViewPr varScale="1">
        <p:scale>
          <a:sx n="173" d="100"/>
          <a:sy n="173" d="100"/>
        </p:scale>
        <p:origin x="321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napier-mail.napier.ac.uk\staff\Research%20and%20Innovation%20Office\Departmental%20Data\RIO\RIO%20Office\Norman\Nick%20Information\R&amp;I%20Presentation\Research%20Income%20from%20R&amp;KE%20(last%205%20years%20to%20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napier-mail.napier.ac.uk\staff\Research%20and%20Innovation%20Office\Departmental%20Data\RIO\RIO%20Office\Norman\External%20Research%20Income\2020-21%20Draft\2nd%20draft%20Draft%202020-21%20Research%20Income%20(with%20overheads%20allocated%20project%20numbers%20from%20tex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napier-mail.napier.ac.uk\staff\Research%20and%20Innovation%20Office\Departmental%20Data\RIO\RIO%20Office\Norman\Nick%20Information\R&amp;I%20Presentation\Research%20Income%20from%20R&amp;KE%20(last%205%20years%20to%202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napier-mail.napier.ac.uk\staff\Research%20and%20Innovation%20Office\Departmental%20Data\RIO\RIO%20Office\Norman\Nick%20Information\R&amp;I%20Presentation\Research%20Income%20from%20R&amp;KE%20(last%205%20years%20to%20202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40015248\Documents\Edinburgh%20Napier%20KTPs%20Sept%202021%20LW.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External</a:t>
            </a:r>
            <a:r>
              <a:rPr lang="en-GB" sz="1800" baseline="0" dirty="0"/>
              <a:t> </a:t>
            </a:r>
            <a:r>
              <a:rPr lang="en-GB" sz="1800" b="1" baseline="0" dirty="0"/>
              <a:t>Research Income </a:t>
            </a:r>
            <a:r>
              <a:rPr lang="en-GB" sz="1800" baseline="0" dirty="0"/>
              <a:t>(for 5 year period 2016-17 to 2020-21) </a:t>
            </a:r>
            <a:r>
              <a:rPr lang="en-GB" sz="1800" i="1" baseline="0" dirty="0"/>
              <a:t>including   Qtr1 </a:t>
            </a:r>
            <a:r>
              <a:rPr lang="en-GB" sz="1800" b="1" i="1" baseline="0" dirty="0"/>
              <a:t>forecast</a:t>
            </a:r>
            <a:r>
              <a:rPr lang="en-GB" sz="1800" i="1" baseline="0" dirty="0"/>
              <a:t> for current year 2021-22</a:t>
            </a:r>
            <a:endParaRPr lang="en-GB" sz="1800" i="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'Research Income'!$D$5</c:f>
              <c:strCache>
                <c:ptCount val="1"/>
                <c:pt idx="0">
                  <c:v>2016-17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Income'!$E$4</c:f>
              <c:strCache>
                <c:ptCount val="1"/>
                <c:pt idx="0">
                  <c:v>Research Income (£000's)</c:v>
                </c:pt>
              </c:strCache>
            </c:strRef>
          </c:cat>
          <c:val>
            <c:numRef>
              <c:f>'Research Income'!$E$5</c:f>
              <c:numCache>
                <c:formatCode>"£"#,##0</c:formatCode>
                <c:ptCount val="1"/>
                <c:pt idx="0">
                  <c:v>4693</c:v>
                </c:pt>
              </c:numCache>
            </c:numRef>
          </c:val>
          <c:extLst>
            <c:ext xmlns:c16="http://schemas.microsoft.com/office/drawing/2014/chart" uri="{C3380CC4-5D6E-409C-BE32-E72D297353CC}">
              <c16:uniqueId val="{00000000-8F3D-4B31-948D-5347BC36216B}"/>
            </c:ext>
          </c:extLst>
        </c:ser>
        <c:ser>
          <c:idx val="1"/>
          <c:order val="1"/>
          <c:tx>
            <c:strRef>
              <c:f>'Research Income'!$D$6</c:f>
              <c:strCache>
                <c:ptCount val="1"/>
                <c:pt idx="0">
                  <c:v>2017-18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Income'!$E$4</c:f>
              <c:strCache>
                <c:ptCount val="1"/>
                <c:pt idx="0">
                  <c:v>Research Income (£000's)</c:v>
                </c:pt>
              </c:strCache>
            </c:strRef>
          </c:cat>
          <c:val>
            <c:numRef>
              <c:f>'Research Income'!$E$6</c:f>
              <c:numCache>
                <c:formatCode>"£"#,##0</c:formatCode>
                <c:ptCount val="1"/>
                <c:pt idx="0">
                  <c:v>4218</c:v>
                </c:pt>
              </c:numCache>
            </c:numRef>
          </c:val>
          <c:extLst>
            <c:ext xmlns:c16="http://schemas.microsoft.com/office/drawing/2014/chart" uri="{C3380CC4-5D6E-409C-BE32-E72D297353CC}">
              <c16:uniqueId val="{00000001-8F3D-4B31-948D-5347BC36216B}"/>
            </c:ext>
          </c:extLst>
        </c:ser>
        <c:ser>
          <c:idx val="2"/>
          <c:order val="2"/>
          <c:tx>
            <c:strRef>
              <c:f>'Research Income'!$D$7</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Income'!$E$4</c:f>
              <c:strCache>
                <c:ptCount val="1"/>
                <c:pt idx="0">
                  <c:v>Research Income (£000's)</c:v>
                </c:pt>
              </c:strCache>
            </c:strRef>
          </c:cat>
          <c:val>
            <c:numRef>
              <c:f>'Research Income'!$E$7</c:f>
              <c:numCache>
                <c:formatCode>"£"#,##0</c:formatCode>
                <c:ptCount val="1"/>
                <c:pt idx="0">
                  <c:v>3349</c:v>
                </c:pt>
              </c:numCache>
            </c:numRef>
          </c:val>
          <c:extLst>
            <c:ext xmlns:c16="http://schemas.microsoft.com/office/drawing/2014/chart" uri="{C3380CC4-5D6E-409C-BE32-E72D297353CC}">
              <c16:uniqueId val="{00000002-8F3D-4B31-948D-5347BC36216B}"/>
            </c:ext>
          </c:extLst>
        </c:ser>
        <c:ser>
          <c:idx val="3"/>
          <c:order val="3"/>
          <c:tx>
            <c:strRef>
              <c:f>'Research Income'!$D$8</c:f>
              <c:strCache>
                <c:ptCount val="1"/>
                <c:pt idx="0">
                  <c:v>2019-20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Income'!$E$4</c:f>
              <c:strCache>
                <c:ptCount val="1"/>
                <c:pt idx="0">
                  <c:v>Research Income (£000's)</c:v>
                </c:pt>
              </c:strCache>
            </c:strRef>
          </c:cat>
          <c:val>
            <c:numRef>
              <c:f>'Research Income'!$E$8</c:f>
              <c:numCache>
                <c:formatCode>"£"#,##0</c:formatCode>
                <c:ptCount val="1"/>
                <c:pt idx="0">
                  <c:v>3172</c:v>
                </c:pt>
              </c:numCache>
            </c:numRef>
          </c:val>
          <c:extLst>
            <c:ext xmlns:c16="http://schemas.microsoft.com/office/drawing/2014/chart" uri="{C3380CC4-5D6E-409C-BE32-E72D297353CC}">
              <c16:uniqueId val="{00000003-8F3D-4B31-948D-5347BC36216B}"/>
            </c:ext>
          </c:extLst>
        </c:ser>
        <c:ser>
          <c:idx val="4"/>
          <c:order val="4"/>
          <c:tx>
            <c:strRef>
              <c:f>'Research Income'!$D$9</c:f>
              <c:strCache>
                <c:ptCount val="1"/>
                <c:pt idx="0">
                  <c:v>2020-21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Income'!$E$4</c:f>
              <c:strCache>
                <c:ptCount val="1"/>
                <c:pt idx="0">
                  <c:v>Research Income (£000's)</c:v>
                </c:pt>
              </c:strCache>
            </c:strRef>
          </c:cat>
          <c:val>
            <c:numRef>
              <c:f>'Research Income'!$E$9</c:f>
              <c:numCache>
                <c:formatCode>"£"#,##0</c:formatCode>
                <c:ptCount val="1"/>
                <c:pt idx="0">
                  <c:v>3655</c:v>
                </c:pt>
              </c:numCache>
            </c:numRef>
          </c:val>
          <c:extLst>
            <c:ext xmlns:c16="http://schemas.microsoft.com/office/drawing/2014/chart" uri="{C3380CC4-5D6E-409C-BE32-E72D297353CC}">
              <c16:uniqueId val="{00000004-8F3D-4B31-948D-5347BC36216B}"/>
            </c:ext>
          </c:extLst>
        </c:ser>
        <c:ser>
          <c:idx val="5"/>
          <c:order val="5"/>
          <c:tx>
            <c:strRef>
              <c:f>'Research Income'!$D$10</c:f>
              <c:strCache>
                <c:ptCount val="1"/>
                <c:pt idx="0">
                  <c:v>2021-22 (Qtr1 forecast)</c:v>
                </c:pt>
              </c:strCache>
            </c:strRef>
          </c:tx>
          <c:spPr>
            <a:solidFill>
              <a:schemeClr val="accent6"/>
            </a:solidFill>
            <a:ln>
              <a:solidFill>
                <a:srgbClr val="FF0000"/>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Income'!$E$4</c:f>
              <c:strCache>
                <c:ptCount val="1"/>
                <c:pt idx="0">
                  <c:v>Research Income (£000's)</c:v>
                </c:pt>
              </c:strCache>
            </c:strRef>
          </c:cat>
          <c:val>
            <c:numRef>
              <c:f>'Research Income'!$E$10</c:f>
              <c:numCache>
                <c:formatCode>"£"#,##0</c:formatCode>
                <c:ptCount val="1"/>
                <c:pt idx="0">
                  <c:v>4970</c:v>
                </c:pt>
              </c:numCache>
            </c:numRef>
          </c:val>
          <c:extLst>
            <c:ext xmlns:c16="http://schemas.microsoft.com/office/drawing/2014/chart" uri="{C3380CC4-5D6E-409C-BE32-E72D297353CC}">
              <c16:uniqueId val="{00000005-8F3D-4B31-948D-5347BC36216B}"/>
            </c:ext>
          </c:extLst>
        </c:ser>
        <c:dLbls>
          <c:showLegendKey val="0"/>
          <c:showVal val="0"/>
          <c:showCatName val="0"/>
          <c:showSerName val="0"/>
          <c:showPercent val="0"/>
          <c:showBubbleSize val="0"/>
        </c:dLbls>
        <c:gapWidth val="219"/>
        <c:overlap val="-27"/>
        <c:axId val="1805036015"/>
        <c:axId val="1805030191"/>
      </c:barChart>
      <c:catAx>
        <c:axId val="1805036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5030191"/>
        <c:crosses val="autoZero"/>
        <c:auto val="1"/>
        <c:lblAlgn val="ctr"/>
        <c:lblOffset val="100"/>
        <c:noMultiLvlLbl val="0"/>
      </c:catAx>
      <c:valAx>
        <c:axId val="180503019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5036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baseline="0" dirty="0"/>
              <a:t>Change in </a:t>
            </a:r>
            <a:r>
              <a:rPr lang="en-GB" sz="1800" b="1" baseline="0" dirty="0"/>
              <a:t>Research Funding Sources </a:t>
            </a:r>
            <a:r>
              <a:rPr lang="en-GB" sz="1800" baseline="0" dirty="0"/>
              <a:t>between 2014-15 and 2020-21 </a:t>
            </a:r>
            <a:endParaRPr lang="en-GB" sz="1800" dirty="0"/>
          </a:p>
        </c:rich>
      </c:tx>
      <c:layout>
        <c:manualLayout>
          <c:xMode val="edge"/>
          <c:yMode val="edge"/>
          <c:x val="0.10118363775956575"/>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154962772510578E-2"/>
          <c:y val="0.10623700914411913"/>
          <c:w val="0.92489038870141227"/>
          <c:h val="0.73033035566076543"/>
        </c:manualLayout>
      </c:layout>
      <c:barChart>
        <c:barDir val="col"/>
        <c:grouping val="clustered"/>
        <c:varyColors val="0"/>
        <c:ser>
          <c:idx val="0"/>
          <c:order val="0"/>
          <c:tx>
            <c:strRef>
              <c:f>'Sheet4 (2)'!$B$20</c:f>
              <c:strCache>
                <c:ptCount val="1"/>
                <c:pt idx="0">
                  <c:v>2014-15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 (2)'!$A$21:$A$24</c:f>
              <c:strCache>
                <c:ptCount val="4"/>
                <c:pt idx="0">
                  <c:v>Contract Research</c:v>
                </c:pt>
                <c:pt idx="1">
                  <c:v>Government Research Grants (includes Innovate UK)</c:v>
                </c:pt>
                <c:pt idx="2">
                  <c:v>EU Framework Programmes (H2020)</c:v>
                </c:pt>
                <c:pt idx="3">
                  <c:v>Research Councils</c:v>
                </c:pt>
              </c:strCache>
            </c:strRef>
          </c:cat>
          <c:val>
            <c:numRef>
              <c:f>'Sheet4 (2)'!$B$21:$B$24</c:f>
              <c:numCache>
                <c:formatCode>0%</c:formatCode>
                <c:ptCount val="4"/>
                <c:pt idx="0">
                  <c:v>0.24</c:v>
                </c:pt>
                <c:pt idx="1">
                  <c:v>0.23</c:v>
                </c:pt>
                <c:pt idx="2">
                  <c:v>0.16</c:v>
                </c:pt>
                <c:pt idx="3">
                  <c:v>0.08</c:v>
                </c:pt>
              </c:numCache>
            </c:numRef>
          </c:val>
          <c:extLst>
            <c:ext xmlns:c16="http://schemas.microsoft.com/office/drawing/2014/chart" uri="{C3380CC4-5D6E-409C-BE32-E72D297353CC}">
              <c16:uniqueId val="{00000000-214E-434A-810A-6558E0D65BC8}"/>
            </c:ext>
          </c:extLst>
        </c:ser>
        <c:ser>
          <c:idx val="1"/>
          <c:order val="1"/>
          <c:tx>
            <c:strRef>
              <c:f>'Sheet4 (2)'!$C$20</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 (2)'!$A$21:$A$24</c:f>
              <c:strCache>
                <c:ptCount val="4"/>
                <c:pt idx="0">
                  <c:v>Contract Research</c:v>
                </c:pt>
                <c:pt idx="1">
                  <c:v>Government Research Grants (includes Innovate UK)</c:v>
                </c:pt>
                <c:pt idx="2">
                  <c:v>EU Framework Programmes (H2020)</c:v>
                </c:pt>
                <c:pt idx="3">
                  <c:v>Research Councils</c:v>
                </c:pt>
              </c:strCache>
            </c:strRef>
          </c:cat>
          <c:val>
            <c:numRef>
              <c:f>'Sheet4 (2)'!$C$21:$C$24</c:f>
              <c:numCache>
                <c:formatCode>0%</c:formatCode>
                <c:ptCount val="4"/>
                <c:pt idx="0">
                  <c:v>0.03</c:v>
                </c:pt>
                <c:pt idx="1">
                  <c:v>0.22</c:v>
                </c:pt>
                <c:pt idx="2">
                  <c:v>0.08</c:v>
                </c:pt>
                <c:pt idx="3">
                  <c:v>0.28000000000000003</c:v>
                </c:pt>
              </c:numCache>
            </c:numRef>
          </c:val>
          <c:extLst>
            <c:ext xmlns:c16="http://schemas.microsoft.com/office/drawing/2014/chart" uri="{C3380CC4-5D6E-409C-BE32-E72D297353CC}">
              <c16:uniqueId val="{00000001-214E-434A-810A-6558E0D65BC8}"/>
            </c:ext>
          </c:extLst>
        </c:ser>
        <c:dLbls>
          <c:showLegendKey val="0"/>
          <c:showVal val="0"/>
          <c:showCatName val="0"/>
          <c:showSerName val="0"/>
          <c:showPercent val="0"/>
          <c:showBubbleSize val="0"/>
        </c:dLbls>
        <c:gapWidth val="219"/>
        <c:overlap val="-27"/>
        <c:axId val="850216271"/>
        <c:axId val="850215855"/>
      </c:barChart>
      <c:catAx>
        <c:axId val="85021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215855"/>
        <c:crosses val="autoZero"/>
        <c:auto val="1"/>
        <c:lblAlgn val="ctr"/>
        <c:lblOffset val="100"/>
        <c:noMultiLvlLbl val="0"/>
      </c:catAx>
      <c:valAx>
        <c:axId val="8502158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216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Top 4 Research Funding Source Comparison</a:t>
            </a:r>
            <a:r>
              <a:rPr lang="en-GB" sz="1800" baseline="0" dirty="0"/>
              <a:t> between </a:t>
            </a:r>
            <a:r>
              <a:rPr lang="en-GB" sz="1800" b="1" baseline="0" dirty="0"/>
              <a:t>Qtr1 last year </a:t>
            </a:r>
            <a:r>
              <a:rPr lang="en-GB" sz="1800" baseline="0" dirty="0"/>
              <a:t>(2020-21) and </a:t>
            </a:r>
            <a:r>
              <a:rPr lang="en-GB" sz="1800" b="1" baseline="0" dirty="0"/>
              <a:t>Qtr1 this year </a:t>
            </a:r>
            <a:r>
              <a:rPr lang="en-GB" sz="1800" baseline="0" dirty="0"/>
              <a:t>(2021-22) </a:t>
            </a:r>
            <a:endParaRPr lang="en-GB"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Applications!$B$15</c:f>
              <c:strCache>
                <c:ptCount val="1"/>
                <c:pt idx="0">
                  <c:v>Qtr 1 2020-21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Applications!$A$16:$A$19</c:f>
              <c:strCache>
                <c:ptCount val="4"/>
                <c:pt idx="0">
                  <c:v>P02 - Research - EU Framework Programmes</c:v>
                </c:pt>
                <c:pt idx="1">
                  <c:v>P03 - Research Councils</c:v>
                </c:pt>
                <c:pt idx="2">
                  <c:v>P04 - Research Charities and Trusts</c:v>
                </c:pt>
                <c:pt idx="3">
                  <c:v>P05 - Government Research Grants</c:v>
                </c:pt>
              </c:strCache>
            </c:strRef>
          </c:cat>
          <c:val>
            <c:numRef>
              <c:f>Applications!$B$16:$B$19</c:f>
              <c:numCache>
                <c:formatCode>General</c:formatCode>
                <c:ptCount val="4"/>
                <c:pt idx="0">
                  <c:v>3</c:v>
                </c:pt>
                <c:pt idx="1">
                  <c:v>14</c:v>
                </c:pt>
                <c:pt idx="2">
                  <c:v>18</c:v>
                </c:pt>
                <c:pt idx="3">
                  <c:v>8</c:v>
                </c:pt>
              </c:numCache>
            </c:numRef>
          </c:val>
          <c:extLst>
            <c:ext xmlns:c16="http://schemas.microsoft.com/office/drawing/2014/chart" uri="{C3380CC4-5D6E-409C-BE32-E72D297353CC}">
              <c16:uniqueId val="{00000000-3D5E-4E91-BB5D-C55A7FE2A2FD}"/>
            </c:ext>
          </c:extLst>
        </c:ser>
        <c:ser>
          <c:idx val="1"/>
          <c:order val="1"/>
          <c:tx>
            <c:strRef>
              <c:f>Applications!$C$15</c:f>
              <c:strCache>
                <c:ptCount val="1"/>
                <c:pt idx="0">
                  <c:v>Qtr1 2021-22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Applications!$A$16:$A$19</c:f>
              <c:strCache>
                <c:ptCount val="4"/>
                <c:pt idx="0">
                  <c:v>P02 - Research - EU Framework Programmes</c:v>
                </c:pt>
                <c:pt idx="1">
                  <c:v>P03 - Research Councils</c:v>
                </c:pt>
                <c:pt idx="2">
                  <c:v>P04 - Research Charities and Trusts</c:v>
                </c:pt>
                <c:pt idx="3">
                  <c:v>P05 - Government Research Grants</c:v>
                </c:pt>
              </c:strCache>
            </c:strRef>
          </c:cat>
          <c:val>
            <c:numRef>
              <c:f>Applications!$C$16:$C$19</c:f>
              <c:numCache>
                <c:formatCode>General</c:formatCode>
                <c:ptCount val="4"/>
                <c:pt idx="0">
                  <c:v>11</c:v>
                </c:pt>
                <c:pt idx="1">
                  <c:v>22</c:v>
                </c:pt>
                <c:pt idx="2">
                  <c:v>13</c:v>
                </c:pt>
                <c:pt idx="3">
                  <c:v>10</c:v>
                </c:pt>
              </c:numCache>
            </c:numRef>
          </c:val>
          <c:extLst>
            <c:ext xmlns:c16="http://schemas.microsoft.com/office/drawing/2014/chart" uri="{C3380CC4-5D6E-409C-BE32-E72D297353CC}">
              <c16:uniqueId val="{00000001-3D5E-4E91-BB5D-C55A7FE2A2FD}"/>
            </c:ext>
          </c:extLst>
        </c:ser>
        <c:dLbls>
          <c:showLegendKey val="0"/>
          <c:showVal val="0"/>
          <c:showCatName val="0"/>
          <c:showSerName val="0"/>
          <c:showPercent val="0"/>
          <c:showBubbleSize val="0"/>
        </c:dLbls>
        <c:gapWidth val="219"/>
        <c:overlap val="-27"/>
        <c:axId val="598152383"/>
        <c:axId val="598160287"/>
      </c:barChart>
      <c:catAx>
        <c:axId val="59815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160287"/>
        <c:crosses val="autoZero"/>
        <c:auto val="1"/>
        <c:lblAlgn val="ctr"/>
        <c:lblOffset val="100"/>
        <c:noMultiLvlLbl val="0"/>
      </c:catAx>
      <c:valAx>
        <c:axId val="598160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152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en-GB" sz="1800" b="0" i="0" baseline="0" dirty="0">
                <a:solidFill>
                  <a:sysClr val="windowText" lastClr="000000"/>
                </a:solidFill>
                <a:effectLst/>
              </a:rPr>
              <a:t>Standard Research Students FTE enrolments </a:t>
            </a:r>
            <a:endParaRPr lang="en-GB" sz="1800" baseline="0" dirty="0">
              <a:solidFill>
                <a:sysClr val="windowText" lastClr="000000"/>
              </a:solidFill>
              <a:effectLst/>
            </a:endParaRPr>
          </a:p>
        </c:rich>
      </c:tx>
      <c:overlay val="0"/>
      <c:spPr>
        <a:solidFill>
          <a:sysClr val="window" lastClr="FFFFFF"/>
        </a:solid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'PhD''s (2)'!$D$15</c:f>
              <c:strCache>
                <c:ptCount val="1"/>
                <c:pt idx="0">
                  <c:v>Enrolment of PHD; PhD by Publication; DBA; MRES &amp; MPHIL students</c:v>
                </c:pt>
              </c:strCache>
            </c:strRef>
          </c:tx>
          <c:spPr>
            <a:solidFill>
              <a:schemeClr val="accent1"/>
            </a:solidFill>
            <a:ln>
              <a:noFill/>
            </a:ln>
            <a:effectLst/>
          </c:spPr>
          <c:invertIfNegative val="0"/>
          <c:dPt>
            <c:idx val="6"/>
            <c:invertIfNegative val="0"/>
            <c:bubble3D val="0"/>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a:ln>
                <a:solidFill>
                  <a:sysClr val="windowText" lastClr="000000"/>
                </a:solidFill>
                <a:prstDash val="dash"/>
              </a:ln>
              <a:effectLst/>
            </c:spPr>
            <c:extLst>
              <c:ext xmlns:c16="http://schemas.microsoft.com/office/drawing/2014/chart" uri="{C3380CC4-5D6E-409C-BE32-E72D297353CC}">
                <c16:uniqueId val="{00000001-E290-4BFA-A824-271CA4E04A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'PhD''s (2)'!$E$14:$K$14</c:f>
              <c:strCache>
                <c:ptCount val="7"/>
                <c:pt idx="0">
                  <c:v>2016-17</c:v>
                </c:pt>
                <c:pt idx="1">
                  <c:v>2017-18</c:v>
                </c:pt>
                <c:pt idx="2">
                  <c:v>2018-19</c:v>
                </c:pt>
                <c:pt idx="3">
                  <c:v>2019-20</c:v>
                </c:pt>
                <c:pt idx="4">
                  <c:v>2020-21</c:v>
                </c:pt>
                <c:pt idx="5">
                  <c:v>2021-22 Current Enrolment (plus March Pipeline)</c:v>
                </c:pt>
                <c:pt idx="6">
                  <c:v>2021-22 (Target Enrolment)</c:v>
                </c:pt>
              </c:strCache>
            </c:strRef>
          </c:cat>
          <c:val>
            <c:numRef>
              <c:f>'PhD''s (2)'!$E$15:$K$15</c:f>
              <c:numCache>
                <c:formatCode>General</c:formatCode>
                <c:ptCount val="7"/>
                <c:pt idx="0" formatCode="#,##0">
                  <c:v>233</c:v>
                </c:pt>
                <c:pt idx="1">
                  <c:v>206</c:v>
                </c:pt>
                <c:pt idx="2">
                  <c:v>192</c:v>
                </c:pt>
                <c:pt idx="3">
                  <c:v>172</c:v>
                </c:pt>
                <c:pt idx="4">
                  <c:v>182</c:v>
                </c:pt>
                <c:pt idx="5">
                  <c:v>180</c:v>
                </c:pt>
                <c:pt idx="6">
                  <c:v>195</c:v>
                </c:pt>
              </c:numCache>
            </c:numRef>
          </c:val>
          <c:extLst>
            <c:ext xmlns:c16="http://schemas.microsoft.com/office/drawing/2014/chart" uri="{C3380CC4-5D6E-409C-BE32-E72D297353CC}">
              <c16:uniqueId val="{00000002-E290-4BFA-A824-271CA4E04AA5}"/>
            </c:ext>
          </c:extLst>
        </c:ser>
        <c:ser>
          <c:idx val="1"/>
          <c:order val="1"/>
          <c:tx>
            <c:strRef>
              <c:f>'PhD''s (2)'!$D$16</c:f>
              <c:strCache>
                <c:ptCount val="1"/>
                <c:pt idx="0">
                  <c:v>Pipeline (includes applications on hold with the school for a decision / applications on hold with admissions for further information)</c:v>
                </c:pt>
              </c:strCache>
            </c:strRef>
          </c:tx>
          <c:spPr>
            <a:solidFill>
              <a:schemeClr val="accent2"/>
            </a:solidFill>
            <a:ln w="12700">
              <a:solidFill>
                <a:srgbClr val="FF0000"/>
              </a:solidFill>
              <a:prstDash val="sys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'PhD''s (2)'!$E$14:$K$14</c:f>
              <c:strCache>
                <c:ptCount val="7"/>
                <c:pt idx="0">
                  <c:v>2016-17</c:v>
                </c:pt>
                <c:pt idx="1">
                  <c:v>2017-18</c:v>
                </c:pt>
                <c:pt idx="2">
                  <c:v>2018-19</c:v>
                </c:pt>
                <c:pt idx="3">
                  <c:v>2019-20</c:v>
                </c:pt>
                <c:pt idx="4">
                  <c:v>2020-21</c:v>
                </c:pt>
                <c:pt idx="5">
                  <c:v>2021-22 Current Enrolment (plus March Pipeline)</c:v>
                </c:pt>
                <c:pt idx="6">
                  <c:v>2021-22 (Target Enrolment)</c:v>
                </c:pt>
              </c:strCache>
            </c:strRef>
          </c:cat>
          <c:val>
            <c:numRef>
              <c:f>'PhD''s (2)'!$E$16:$K$16</c:f>
              <c:numCache>
                <c:formatCode>General</c:formatCode>
                <c:ptCount val="7"/>
                <c:pt idx="5">
                  <c:v>45</c:v>
                </c:pt>
              </c:numCache>
            </c:numRef>
          </c:val>
          <c:extLst>
            <c:ext xmlns:c16="http://schemas.microsoft.com/office/drawing/2014/chart" uri="{C3380CC4-5D6E-409C-BE32-E72D297353CC}">
              <c16:uniqueId val="{00000003-E290-4BFA-A824-271CA4E04AA5}"/>
            </c:ext>
          </c:extLst>
        </c:ser>
        <c:dLbls>
          <c:showLegendKey val="0"/>
          <c:showVal val="0"/>
          <c:showCatName val="0"/>
          <c:showSerName val="0"/>
          <c:showPercent val="0"/>
          <c:showBubbleSize val="0"/>
        </c:dLbls>
        <c:gapWidth val="150"/>
        <c:overlap val="100"/>
        <c:axId val="1912626335"/>
        <c:axId val="1912627167"/>
      </c:barChart>
      <c:catAx>
        <c:axId val="1912626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2627167"/>
        <c:crosses val="autoZero"/>
        <c:auto val="1"/>
        <c:lblAlgn val="ctr"/>
        <c:lblOffset val="100"/>
        <c:noMultiLvlLbl val="0"/>
      </c:catAx>
      <c:valAx>
        <c:axId val="19126271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2626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KTP Forecast: portfolio</a:t>
            </a:r>
            <a:r>
              <a:rPr lang="en-GB" baseline="0"/>
              <a:t> of projects projected to Dec 2021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Sheet1!$M$53:$BU$53</c:f>
              <c:strCache>
                <c:ptCount val="61"/>
                <c:pt idx="0">
                  <c:v>Jan-17</c:v>
                </c:pt>
                <c:pt idx="1">
                  <c:v>Feb</c:v>
                </c:pt>
                <c:pt idx="2">
                  <c:v>Mar</c:v>
                </c:pt>
                <c:pt idx="3">
                  <c:v>Apr</c:v>
                </c:pt>
                <c:pt idx="4">
                  <c:v>May</c:v>
                </c:pt>
                <c:pt idx="5">
                  <c:v>June </c:v>
                </c:pt>
                <c:pt idx="6">
                  <c:v>July</c:v>
                </c:pt>
                <c:pt idx="7">
                  <c:v>Aug</c:v>
                </c:pt>
                <c:pt idx="8">
                  <c:v>Sept</c:v>
                </c:pt>
                <c:pt idx="9">
                  <c:v>Oct</c:v>
                </c:pt>
                <c:pt idx="10">
                  <c:v>Nov</c:v>
                </c:pt>
                <c:pt idx="11">
                  <c:v>Dec</c:v>
                </c:pt>
                <c:pt idx="12">
                  <c:v>Jan 18</c:v>
                </c:pt>
                <c:pt idx="13">
                  <c:v>Feb</c:v>
                </c:pt>
                <c:pt idx="14">
                  <c:v>March </c:v>
                </c:pt>
                <c:pt idx="15">
                  <c:v>April </c:v>
                </c:pt>
                <c:pt idx="16">
                  <c:v>May</c:v>
                </c:pt>
                <c:pt idx="17">
                  <c:v>June</c:v>
                </c:pt>
                <c:pt idx="18">
                  <c:v>July</c:v>
                </c:pt>
                <c:pt idx="19">
                  <c:v>Aug</c:v>
                </c:pt>
                <c:pt idx="20">
                  <c:v>Sept</c:v>
                </c:pt>
                <c:pt idx="21">
                  <c:v>Oct</c:v>
                </c:pt>
                <c:pt idx="22">
                  <c:v>Nov</c:v>
                </c:pt>
                <c:pt idx="23">
                  <c:v>Dec</c:v>
                </c:pt>
                <c:pt idx="24">
                  <c:v>Jan-19</c:v>
                </c:pt>
                <c:pt idx="25">
                  <c:v>Feb </c:v>
                </c:pt>
                <c:pt idx="26">
                  <c:v>March</c:v>
                </c:pt>
                <c:pt idx="27">
                  <c:v>April</c:v>
                </c:pt>
                <c:pt idx="28">
                  <c:v>May</c:v>
                </c:pt>
                <c:pt idx="29">
                  <c:v>June</c:v>
                </c:pt>
                <c:pt idx="30">
                  <c:v>July</c:v>
                </c:pt>
                <c:pt idx="31">
                  <c:v>Aug</c:v>
                </c:pt>
                <c:pt idx="32">
                  <c:v>Sept</c:v>
                </c:pt>
                <c:pt idx="33">
                  <c:v>Oct</c:v>
                </c:pt>
                <c:pt idx="34">
                  <c:v>Nov</c:v>
                </c:pt>
                <c:pt idx="35">
                  <c:v>Dec</c:v>
                </c:pt>
                <c:pt idx="36">
                  <c:v>Jan 20</c:v>
                </c:pt>
                <c:pt idx="37">
                  <c:v>Feb</c:v>
                </c:pt>
                <c:pt idx="38">
                  <c:v>Mar</c:v>
                </c:pt>
                <c:pt idx="39">
                  <c:v>April</c:v>
                </c:pt>
                <c:pt idx="40">
                  <c:v>Apr</c:v>
                </c:pt>
                <c:pt idx="41">
                  <c:v>May</c:v>
                </c:pt>
                <c:pt idx="42">
                  <c:v>June</c:v>
                </c:pt>
                <c:pt idx="43">
                  <c:v>July</c:v>
                </c:pt>
                <c:pt idx="44">
                  <c:v>August</c:v>
                </c:pt>
                <c:pt idx="45">
                  <c:v>Sept</c:v>
                </c:pt>
                <c:pt idx="46">
                  <c:v>Oct </c:v>
                </c:pt>
                <c:pt idx="47">
                  <c:v>Nov</c:v>
                </c:pt>
                <c:pt idx="48">
                  <c:v>Dec</c:v>
                </c:pt>
                <c:pt idx="49">
                  <c:v>Jan 21</c:v>
                </c:pt>
                <c:pt idx="50">
                  <c:v>Feb</c:v>
                </c:pt>
                <c:pt idx="51">
                  <c:v>Mar</c:v>
                </c:pt>
                <c:pt idx="52">
                  <c:v>Apr</c:v>
                </c:pt>
                <c:pt idx="53">
                  <c:v>May</c:v>
                </c:pt>
                <c:pt idx="54">
                  <c:v>June</c:v>
                </c:pt>
                <c:pt idx="55">
                  <c:v>July</c:v>
                </c:pt>
                <c:pt idx="56">
                  <c:v>Aug</c:v>
                </c:pt>
                <c:pt idx="57">
                  <c:v>Sept</c:v>
                </c:pt>
                <c:pt idx="58">
                  <c:v>Oct</c:v>
                </c:pt>
                <c:pt idx="59">
                  <c:v>Nov</c:v>
                </c:pt>
                <c:pt idx="60">
                  <c:v>Dec-21</c:v>
                </c:pt>
              </c:strCache>
            </c:strRef>
          </c:cat>
          <c:val>
            <c:numRef>
              <c:f>Sheet1!$M$54:$BU$54</c:f>
              <c:numCache>
                <c:formatCode>General</c:formatCode>
                <c:ptCount val="61"/>
                <c:pt idx="0">
                  <c:v>8</c:v>
                </c:pt>
                <c:pt idx="1">
                  <c:v>9</c:v>
                </c:pt>
                <c:pt idx="2">
                  <c:v>9</c:v>
                </c:pt>
                <c:pt idx="3">
                  <c:v>8</c:v>
                </c:pt>
                <c:pt idx="4">
                  <c:v>7</c:v>
                </c:pt>
                <c:pt idx="5">
                  <c:v>5</c:v>
                </c:pt>
                <c:pt idx="6">
                  <c:v>5</c:v>
                </c:pt>
                <c:pt idx="7">
                  <c:v>4</c:v>
                </c:pt>
                <c:pt idx="8">
                  <c:v>4</c:v>
                </c:pt>
                <c:pt idx="9">
                  <c:v>4</c:v>
                </c:pt>
                <c:pt idx="10">
                  <c:v>4</c:v>
                </c:pt>
                <c:pt idx="11">
                  <c:v>4</c:v>
                </c:pt>
                <c:pt idx="12">
                  <c:v>4</c:v>
                </c:pt>
                <c:pt idx="13">
                  <c:v>5</c:v>
                </c:pt>
                <c:pt idx="14">
                  <c:v>4</c:v>
                </c:pt>
                <c:pt idx="15">
                  <c:v>4</c:v>
                </c:pt>
                <c:pt idx="16">
                  <c:v>3</c:v>
                </c:pt>
                <c:pt idx="17">
                  <c:v>3</c:v>
                </c:pt>
                <c:pt idx="18">
                  <c:v>3</c:v>
                </c:pt>
                <c:pt idx="19">
                  <c:v>3</c:v>
                </c:pt>
                <c:pt idx="20">
                  <c:v>4</c:v>
                </c:pt>
                <c:pt idx="21">
                  <c:v>4</c:v>
                </c:pt>
                <c:pt idx="22">
                  <c:v>4</c:v>
                </c:pt>
                <c:pt idx="23">
                  <c:v>4</c:v>
                </c:pt>
                <c:pt idx="24">
                  <c:v>3</c:v>
                </c:pt>
                <c:pt idx="25">
                  <c:v>3</c:v>
                </c:pt>
                <c:pt idx="26">
                  <c:v>3</c:v>
                </c:pt>
                <c:pt idx="27">
                  <c:v>3</c:v>
                </c:pt>
                <c:pt idx="28">
                  <c:v>3</c:v>
                </c:pt>
                <c:pt idx="29">
                  <c:v>3</c:v>
                </c:pt>
                <c:pt idx="30">
                  <c:v>3</c:v>
                </c:pt>
                <c:pt idx="31">
                  <c:v>3</c:v>
                </c:pt>
                <c:pt idx="32">
                  <c:v>3</c:v>
                </c:pt>
                <c:pt idx="33">
                  <c:v>2</c:v>
                </c:pt>
                <c:pt idx="34">
                  <c:v>2</c:v>
                </c:pt>
                <c:pt idx="35">
                  <c:v>2</c:v>
                </c:pt>
                <c:pt idx="36">
                  <c:v>2</c:v>
                </c:pt>
                <c:pt idx="37">
                  <c:v>2</c:v>
                </c:pt>
                <c:pt idx="38">
                  <c:v>2</c:v>
                </c:pt>
                <c:pt idx="39">
                  <c:v>2</c:v>
                </c:pt>
                <c:pt idx="40">
                  <c:v>2</c:v>
                </c:pt>
                <c:pt idx="41">
                  <c:v>2</c:v>
                </c:pt>
                <c:pt idx="42">
                  <c:v>2</c:v>
                </c:pt>
                <c:pt idx="43">
                  <c:v>3</c:v>
                </c:pt>
                <c:pt idx="44">
                  <c:v>3</c:v>
                </c:pt>
                <c:pt idx="45">
                  <c:v>3</c:v>
                </c:pt>
                <c:pt idx="46">
                  <c:v>3</c:v>
                </c:pt>
                <c:pt idx="47">
                  <c:v>3</c:v>
                </c:pt>
                <c:pt idx="48">
                  <c:v>3</c:v>
                </c:pt>
                <c:pt idx="49">
                  <c:v>3</c:v>
                </c:pt>
                <c:pt idx="50">
                  <c:v>3</c:v>
                </c:pt>
                <c:pt idx="51">
                  <c:v>3</c:v>
                </c:pt>
                <c:pt idx="52">
                  <c:v>3</c:v>
                </c:pt>
                <c:pt idx="53">
                  <c:v>3</c:v>
                </c:pt>
                <c:pt idx="54">
                  <c:v>4</c:v>
                </c:pt>
                <c:pt idx="55">
                  <c:v>4</c:v>
                </c:pt>
                <c:pt idx="56">
                  <c:v>4</c:v>
                </c:pt>
                <c:pt idx="57">
                  <c:v>5</c:v>
                </c:pt>
                <c:pt idx="58">
                  <c:v>6</c:v>
                </c:pt>
                <c:pt idx="59">
                  <c:v>6</c:v>
                </c:pt>
                <c:pt idx="60">
                  <c:v>9</c:v>
                </c:pt>
              </c:numCache>
            </c:numRef>
          </c:val>
          <c:smooth val="0"/>
          <c:extLst>
            <c:ext xmlns:c16="http://schemas.microsoft.com/office/drawing/2014/chart" uri="{C3380CC4-5D6E-409C-BE32-E72D297353CC}">
              <c16:uniqueId val="{00000000-2948-4362-9258-14EB818A33D2}"/>
            </c:ext>
          </c:extLst>
        </c:ser>
        <c:dLbls>
          <c:showLegendKey val="0"/>
          <c:showVal val="0"/>
          <c:showCatName val="0"/>
          <c:showSerName val="0"/>
          <c:showPercent val="0"/>
          <c:showBubbleSize val="0"/>
        </c:dLbls>
        <c:smooth val="0"/>
        <c:axId val="1612362528"/>
        <c:axId val="1612359200"/>
      </c:lineChart>
      <c:catAx>
        <c:axId val="161236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2359200"/>
        <c:crosses val="autoZero"/>
        <c:auto val="1"/>
        <c:lblAlgn val="ctr"/>
        <c:lblOffset val="100"/>
        <c:noMultiLvlLbl val="0"/>
      </c:catAx>
      <c:valAx>
        <c:axId val="161235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236252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11-05T14:06:48.481" idx="2">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B6FEB-3BF3-4F29-B0F4-55088D1D984E}"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F399AFBC-2729-43FD-87C7-9D2DEE910B1B}">
      <dgm:prSet phldrT="[Text]" custT="1"/>
      <dgm:spPr>
        <a:noFill/>
        <a:ln w="28575">
          <a:solidFill>
            <a:srgbClr val="C00000"/>
          </a:solidFill>
        </a:ln>
      </dgm:spPr>
      <dgm:t>
        <a:bodyPr/>
        <a:lstStyle/>
        <a:p>
          <a:pPr marL="0" lvl="0" algn="ctr" defTabSz="222250">
            <a:lnSpc>
              <a:spcPct val="90000"/>
            </a:lnSpc>
            <a:spcBef>
              <a:spcPct val="0"/>
            </a:spcBef>
            <a:spcAft>
              <a:spcPct val="35000"/>
            </a:spcAft>
            <a:buNone/>
          </a:pPr>
          <a:endParaRPr lang="en-GB" sz="500" b="1" kern="1200" dirty="0">
            <a:solidFill>
              <a:schemeClr val="tx1"/>
            </a:solidFill>
          </a:endParaRPr>
        </a:p>
        <a:p>
          <a:pPr marL="0" lvl="0" algn="ctr" defTabSz="222250">
            <a:lnSpc>
              <a:spcPct val="90000"/>
            </a:lnSpc>
            <a:spcBef>
              <a:spcPct val="0"/>
            </a:spcBef>
            <a:spcAft>
              <a:spcPct val="35000"/>
            </a:spcAft>
            <a:buNone/>
          </a:pPr>
          <a:r>
            <a:rPr lang="en-GB" sz="1100" b="1" kern="1200" dirty="0">
              <a:solidFill>
                <a:schemeClr val="tx1"/>
              </a:solidFill>
            </a:rPr>
            <a:t>PRE-PANEL</a:t>
          </a:r>
        </a:p>
      </dgm:t>
    </dgm:pt>
    <dgm:pt modelId="{7FF71022-2AD4-4C88-923B-7076734C4C1F}" type="parTrans" cxnId="{CC93CDA6-D94C-46B0-828C-17325FAF8B45}">
      <dgm:prSet/>
      <dgm:spPr/>
      <dgm:t>
        <a:bodyPr/>
        <a:lstStyle/>
        <a:p>
          <a:endParaRPr lang="en-GB"/>
        </a:p>
      </dgm:t>
    </dgm:pt>
    <dgm:pt modelId="{EFB8B52E-62CA-4230-9E44-6E7E9D28C2F6}" type="sibTrans" cxnId="{CC93CDA6-D94C-46B0-828C-17325FAF8B45}">
      <dgm:prSet/>
      <dgm:spPr/>
      <dgm:t>
        <a:bodyPr/>
        <a:lstStyle/>
        <a:p>
          <a:endParaRPr lang="en-GB"/>
        </a:p>
      </dgm:t>
    </dgm:pt>
    <dgm:pt modelId="{44392AE4-86BE-446A-B656-650805998DE5}">
      <dgm:prSet phldrT="[Text]" custT="1"/>
      <dgm:spPr>
        <a:noFill/>
        <a:ln w="28575" cap="flat" cmpd="sng" algn="ctr">
          <a:solidFill>
            <a:srgbClr val="C00000"/>
          </a:solidFill>
          <a:prstDash val="solid"/>
          <a:miter lim="800000"/>
        </a:ln>
        <a:effectLst/>
      </dgm:spPr>
      <dgm:t>
        <a:bodyPr spcFirstLastPara="0" vert="horz" wrap="square" lIns="3175" tIns="3175" rIns="3175" bIns="3175" numCol="1" spcCol="1270" anchor="ctr" anchorCtr="0"/>
        <a:lstStyle/>
        <a:p>
          <a:pPr algn="ctr"/>
          <a:r>
            <a:rPr lang="en-GB" sz="1100" b="1" kern="1200" baseline="0" dirty="0">
              <a:solidFill>
                <a:schemeClr val="tx1"/>
              </a:solidFill>
            </a:rPr>
            <a:t>GATE 1  and 2</a:t>
          </a:r>
        </a:p>
        <a:p>
          <a:pPr algn="ctr"/>
          <a:r>
            <a:rPr lang="en-GB" sz="1100" b="1" kern="1200" baseline="0" dirty="0">
              <a:solidFill>
                <a:schemeClr val="tx1"/>
              </a:solidFill>
              <a:latin typeface="Calibri" panose="020F0502020204030204"/>
              <a:ea typeface="+mn-ea"/>
              <a:cs typeface="+mn-cs"/>
            </a:rPr>
            <a:t>School</a:t>
          </a:r>
          <a:r>
            <a:rPr lang="en-GB" sz="1100" b="1" kern="1200" baseline="0" dirty="0">
              <a:solidFill>
                <a:schemeClr val="tx1"/>
              </a:solidFill>
            </a:rPr>
            <a:t> Innovation Panel</a:t>
          </a:r>
        </a:p>
      </dgm:t>
    </dgm:pt>
    <dgm:pt modelId="{C7AD5AD2-25D1-4933-9E35-EE6698997DDD}" type="parTrans" cxnId="{4B6DA55D-334B-43F3-82D3-6E48E3F7DEAA}">
      <dgm:prSet/>
      <dgm:spPr/>
      <dgm:t>
        <a:bodyPr/>
        <a:lstStyle/>
        <a:p>
          <a:endParaRPr lang="en-GB"/>
        </a:p>
      </dgm:t>
    </dgm:pt>
    <dgm:pt modelId="{F4B5D033-ED82-4B67-B0AE-B4D2A206F887}" type="sibTrans" cxnId="{4B6DA55D-334B-43F3-82D3-6E48E3F7DEAA}">
      <dgm:prSet/>
      <dgm:spPr/>
      <dgm:t>
        <a:bodyPr/>
        <a:lstStyle/>
        <a:p>
          <a:endParaRPr lang="en-GB"/>
        </a:p>
      </dgm:t>
    </dgm:pt>
    <dgm:pt modelId="{3A07AB86-50AF-456A-86D7-46891A4C4291}">
      <dgm:prSet phldrT="[Text]" custT="1"/>
      <dgm:spPr>
        <a:noFill/>
        <a:ln w="28575" cap="flat" cmpd="sng" algn="ctr">
          <a:solidFill>
            <a:srgbClr val="DC5D24"/>
          </a:solidFill>
          <a:prstDash val="solid"/>
          <a:miter lim="800000"/>
        </a:ln>
        <a:effectLst/>
      </dgm:spPr>
      <dgm:t>
        <a:bodyPr spcFirstLastPara="0" vert="horz" wrap="square" lIns="3175" tIns="3175" rIns="3175" bIns="3175" numCol="1" spcCol="1270" anchor="ctr" anchorCtr="0"/>
        <a:lstStyle/>
        <a:p>
          <a:pPr marL="0" lvl="0" indent="0" algn="ctr" defTabSz="222250">
            <a:lnSpc>
              <a:spcPct val="90000"/>
            </a:lnSpc>
            <a:spcBef>
              <a:spcPct val="0"/>
            </a:spcBef>
            <a:spcAft>
              <a:spcPct val="35000"/>
            </a:spcAft>
            <a:buNone/>
          </a:pPr>
          <a:r>
            <a:rPr lang="en-GB" sz="1100" b="1" kern="1200" dirty="0">
              <a:solidFill>
                <a:prstClr val="black"/>
              </a:solidFill>
              <a:latin typeface="Calibri" panose="020F0502020204030204"/>
              <a:ea typeface="+mn-ea"/>
              <a:cs typeface="+mn-cs"/>
            </a:rPr>
            <a:t>GATE 3 </a:t>
          </a:r>
        </a:p>
        <a:p>
          <a:pPr marL="0" lvl="0" indent="0" algn="ctr" defTabSz="222250">
            <a:lnSpc>
              <a:spcPct val="90000"/>
            </a:lnSpc>
            <a:spcBef>
              <a:spcPct val="0"/>
            </a:spcBef>
            <a:spcAft>
              <a:spcPct val="35000"/>
            </a:spcAft>
            <a:buNone/>
          </a:pPr>
          <a:r>
            <a:rPr lang="en-GB" sz="1100" b="1" kern="1200" dirty="0">
              <a:solidFill>
                <a:prstClr val="black"/>
              </a:solidFill>
              <a:latin typeface="Calibri" panose="020F0502020204030204"/>
              <a:ea typeface="+mn-ea"/>
              <a:cs typeface="+mn-cs"/>
            </a:rPr>
            <a:t>Central Innovation Panel</a:t>
          </a:r>
        </a:p>
      </dgm:t>
    </dgm:pt>
    <dgm:pt modelId="{3FC1679D-8090-44FA-9064-ED9FD416EF10}" type="parTrans" cxnId="{EBA247DB-31C7-4B0D-B9BA-EE5F572BFFBD}">
      <dgm:prSet/>
      <dgm:spPr/>
      <dgm:t>
        <a:bodyPr/>
        <a:lstStyle/>
        <a:p>
          <a:endParaRPr lang="en-GB"/>
        </a:p>
      </dgm:t>
    </dgm:pt>
    <dgm:pt modelId="{58CDEEE5-CE6E-4E3E-A91B-3A9EF3F306AC}" type="sibTrans" cxnId="{EBA247DB-31C7-4B0D-B9BA-EE5F572BFFBD}">
      <dgm:prSet/>
      <dgm:spPr/>
      <dgm:t>
        <a:bodyPr/>
        <a:lstStyle/>
        <a:p>
          <a:endParaRPr lang="en-GB"/>
        </a:p>
      </dgm:t>
    </dgm:pt>
    <dgm:pt modelId="{025096E6-6A4B-44E9-BEF9-FD9F9ECCF696}">
      <dgm:prSet phldrT="[Text]" custT="1"/>
      <dgm:spPr>
        <a:noFill/>
        <a:ln w="28575" cap="flat" cmpd="sng" algn="ctr">
          <a:solidFill>
            <a:srgbClr val="DC5D24">
              <a:alpha val="68000"/>
            </a:srgbClr>
          </a:solidFill>
          <a:prstDash val="solid"/>
          <a:miter lim="800000"/>
        </a:ln>
        <a:effectLst/>
      </dgm:spPr>
      <dgm:t>
        <a:bodyPr spcFirstLastPara="0" vert="horz" wrap="square" lIns="3175" tIns="3175" rIns="3175" bIns="3175" numCol="1" spcCol="1270" anchor="ctr" anchorCtr="0"/>
        <a:lstStyle/>
        <a:p>
          <a:pPr marL="0" lvl="0" indent="0" algn="ctr" defTabSz="222250">
            <a:lnSpc>
              <a:spcPct val="90000"/>
            </a:lnSpc>
            <a:spcBef>
              <a:spcPct val="0"/>
            </a:spcBef>
            <a:spcAft>
              <a:spcPct val="35000"/>
            </a:spcAft>
            <a:buNone/>
          </a:pPr>
          <a:r>
            <a:rPr lang="en-GB" sz="1100" b="1" kern="1200" dirty="0">
              <a:solidFill>
                <a:prstClr val="black"/>
              </a:solidFill>
              <a:latin typeface="Calibri" panose="020F0502020204030204"/>
              <a:ea typeface="+mn-ea"/>
              <a:cs typeface="+mn-cs"/>
            </a:rPr>
            <a:t>GATE 4 Spin Out </a:t>
          </a:r>
        </a:p>
      </dgm:t>
    </dgm:pt>
    <dgm:pt modelId="{198E7DF0-F89D-4B6F-AB2B-51B3F504CEB5}" type="parTrans" cxnId="{EE85B36D-7323-4C39-A093-E975EA1C2A6F}">
      <dgm:prSet/>
      <dgm:spPr/>
      <dgm:t>
        <a:bodyPr/>
        <a:lstStyle/>
        <a:p>
          <a:endParaRPr lang="en-GB"/>
        </a:p>
      </dgm:t>
    </dgm:pt>
    <dgm:pt modelId="{B7E2A866-9CA7-4ACA-8072-22B55C86F849}" type="sibTrans" cxnId="{EE85B36D-7323-4C39-A093-E975EA1C2A6F}">
      <dgm:prSet custT="1"/>
      <dgm:spPr>
        <a:solidFill>
          <a:srgbClr val="ED7D31">
            <a:tint val="60000"/>
            <a:hueOff val="0"/>
            <a:satOff val="0"/>
            <a:lumOff val="0"/>
            <a:alphaOff val="0"/>
          </a:srgbClr>
        </a:solidFill>
        <a:ln>
          <a:noFill/>
        </a:ln>
        <a:effectLst/>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endParaRPr lang="en-GB" sz="900" kern="1200">
            <a:solidFill>
              <a:prstClr val="white"/>
            </a:solidFill>
            <a:latin typeface="Calibri" panose="020F0502020204030204"/>
            <a:ea typeface="+mn-ea"/>
            <a:cs typeface="+mn-cs"/>
          </a:endParaRPr>
        </a:p>
      </dgm:t>
    </dgm:pt>
    <dgm:pt modelId="{59BDAC59-7436-43F3-9F92-309C4C786695}">
      <dgm:prSet phldrT="[Text]" custT="1"/>
      <dgm:spPr>
        <a:solidFill>
          <a:srgbClr val="ED7D31">
            <a:alpha val="71000"/>
          </a:srgbClr>
        </a:solidFill>
        <a:ln w="12700" cap="flat" cmpd="sng" algn="ctr">
          <a:solidFill>
            <a:srgbClr val="DC5D24">
              <a:alpha val="68000"/>
            </a:srgbClr>
          </a:solidFill>
          <a:prstDash val="solid"/>
          <a:miter lim="800000"/>
        </a:ln>
        <a:effectLst/>
      </dgm:spPr>
      <dgm:t>
        <a:bodyPr spcFirstLastPara="0" vert="horz" wrap="square" lIns="12700" tIns="3175" rIns="6350" bIns="3175" numCol="1" spcCol="1270" anchor="ctr" anchorCtr="0"/>
        <a:lstStyle/>
        <a:p>
          <a:pPr marL="0" lvl="0" indent="0" algn="ctr" defTabSz="222250">
            <a:lnSpc>
              <a:spcPct val="90000"/>
            </a:lnSpc>
            <a:spcBef>
              <a:spcPct val="0"/>
            </a:spcBef>
            <a:spcAft>
              <a:spcPct val="35000"/>
            </a:spcAft>
            <a:buNone/>
          </a:pPr>
          <a:r>
            <a:rPr lang="en-GB" sz="800" kern="1200" dirty="0">
              <a:solidFill>
                <a:prstClr val="black">
                  <a:hueOff val="0"/>
                  <a:satOff val="0"/>
                  <a:lumOff val="0"/>
                  <a:alphaOff val="0"/>
                </a:prstClr>
              </a:solidFill>
              <a:latin typeface="Calibri" panose="020F0502020204030204"/>
              <a:ea typeface="+mn-ea"/>
              <a:cs typeface="+mn-cs"/>
            </a:rPr>
            <a:t>CIP review</a:t>
          </a:r>
        </a:p>
      </dgm:t>
    </dgm:pt>
    <dgm:pt modelId="{4D48834C-9EA9-40CC-BB86-0651C43FF1F0}" type="parTrans" cxnId="{110609C8-126A-4177-A02F-C816EE76E47C}">
      <dgm:prSet/>
      <dgm:spPr/>
      <dgm:t>
        <a:bodyPr/>
        <a:lstStyle/>
        <a:p>
          <a:endParaRPr lang="en-GB"/>
        </a:p>
      </dgm:t>
    </dgm:pt>
    <dgm:pt modelId="{11B7F80D-3BD0-42B0-BC4F-E68F2B51D489}" type="sibTrans" cxnId="{110609C8-126A-4177-A02F-C816EE76E47C}">
      <dgm:prSet/>
      <dgm:spPr/>
      <dgm:t>
        <a:bodyPr/>
        <a:lstStyle/>
        <a:p>
          <a:endParaRPr lang="en-GB"/>
        </a:p>
      </dgm:t>
    </dgm:pt>
    <dgm:pt modelId="{B3A54A80-9690-457D-9819-A2D81850FC29}">
      <dgm:prSet phldrT="[Text]" custT="1"/>
      <dgm:spPr>
        <a:noFill/>
        <a:ln w="28575" cap="flat" cmpd="sng" algn="ctr">
          <a:solidFill>
            <a:srgbClr val="DC5D24">
              <a:alpha val="68000"/>
            </a:srgbClr>
          </a:solidFill>
          <a:prstDash val="solid"/>
          <a:miter lim="800000"/>
        </a:ln>
        <a:effectLst/>
      </dgm:spPr>
      <dgm:t>
        <a:bodyPr spcFirstLastPara="0" vert="horz" wrap="square" lIns="3175" tIns="3175" rIns="3175" bIns="3175" numCol="1" spcCol="1270" anchor="ctr" anchorCtr="0"/>
        <a:lstStyle/>
        <a:p>
          <a:pPr marL="0" lvl="0" indent="0" algn="ctr" defTabSz="222250">
            <a:lnSpc>
              <a:spcPct val="90000"/>
            </a:lnSpc>
            <a:spcBef>
              <a:spcPct val="0"/>
            </a:spcBef>
            <a:spcAft>
              <a:spcPct val="35000"/>
            </a:spcAft>
            <a:buNone/>
          </a:pPr>
          <a:r>
            <a:rPr lang="en-GB" sz="1100" b="1" kern="1200" dirty="0">
              <a:solidFill>
                <a:prstClr val="black"/>
              </a:solidFill>
              <a:latin typeface="Calibri" panose="020F0502020204030204"/>
              <a:ea typeface="+mn-ea"/>
              <a:cs typeface="+mn-cs"/>
            </a:rPr>
            <a:t>GATE 4 License</a:t>
          </a:r>
          <a:endParaRPr lang="en-GB" sz="1100" b="0" kern="1200" dirty="0">
            <a:solidFill>
              <a:prstClr val="black"/>
            </a:solidFill>
            <a:latin typeface="Calibri" panose="020F0502020204030204"/>
            <a:ea typeface="+mn-ea"/>
            <a:cs typeface="+mn-cs"/>
          </a:endParaRPr>
        </a:p>
      </dgm:t>
    </dgm:pt>
    <dgm:pt modelId="{E34C1CAE-E9FB-4417-96B1-96F673CB9971}" type="parTrans" cxnId="{1ED5FC0C-3FE9-41C5-8BCF-9B204FEF2580}">
      <dgm:prSet/>
      <dgm:spPr/>
      <dgm:t>
        <a:bodyPr/>
        <a:lstStyle/>
        <a:p>
          <a:endParaRPr lang="en-GB"/>
        </a:p>
      </dgm:t>
    </dgm:pt>
    <dgm:pt modelId="{1DC81494-057E-4120-A251-73726C9166E1}" type="sibTrans" cxnId="{1ED5FC0C-3FE9-41C5-8BCF-9B204FEF2580}">
      <dgm:prSet/>
      <dgm:spPr/>
      <dgm:t>
        <a:bodyPr/>
        <a:lstStyle/>
        <a:p>
          <a:endParaRPr lang="en-GB" dirty="0"/>
        </a:p>
      </dgm:t>
    </dgm:pt>
    <dgm:pt modelId="{F9EFC126-34C5-420A-AA3E-B60DF9EC78BB}">
      <dgm:prSet phldrT="[Text]" custT="1"/>
      <dgm:spPr>
        <a:noFill/>
        <a:ln w="28575" cap="flat" cmpd="sng" algn="ctr">
          <a:solidFill>
            <a:srgbClr val="00B050"/>
          </a:solidFill>
          <a:prstDash val="solid"/>
          <a:miter lim="800000"/>
        </a:ln>
        <a:effectLst/>
      </dgm:spPr>
      <dgm:t>
        <a:bodyPr spcFirstLastPara="0" vert="horz" wrap="square" lIns="3175" tIns="3175" rIns="3175" bIns="3175" numCol="1" spcCol="1270" anchor="ctr" anchorCtr="0"/>
        <a:lstStyle/>
        <a:p>
          <a:pPr marL="0" lvl="0" indent="0" algn="ctr" defTabSz="222250">
            <a:lnSpc>
              <a:spcPct val="90000"/>
            </a:lnSpc>
            <a:spcBef>
              <a:spcPct val="0"/>
            </a:spcBef>
            <a:spcAft>
              <a:spcPct val="35000"/>
            </a:spcAft>
            <a:buNone/>
          </a:pPr>
          <a:r>
            <a:rPr lang="en-GB" sz="1400" b="0" kern="1200" dirty="0">
              <a:solidFill>
                <a:prstClr val="black"/>
              </a:solidFill>
              <a:latin typeface="Calibri" panose="020F0502020204030204"/>
              <a:ea typeface="+mn-ea"/>
              <a:cs typeface="+mn-cs"/>
            </a:rPr>
            <a:t>Spin-out company formed</a:t>
          </a:r>
        </a:p>
      </dgm:t>
    </dgm:pt>
    <dgm:pt modelId="{F29D0EF5-24B5-4358-B5A0-DB84CB862613}" type="parTrans" cxnId="{171B5873-3E15-47A9-992A-278FD7256A7A}">
      <dgm:prSet/>
      <dgm:spPr/>
      <dgm:t>
        <a:bodyPr/>
        <a:lstStyle/>
        <a:p>
          <a:endParaRPr lang="en-GB"/>
        </a:p>
      </dgm:t>
    </dgm:pt>
    <dgm:pt modelId="{B4019F4F-C625-48E5-B626-DFD367A9DF9F}" type="sibTrans" cxnId="{171B5873-3E15-47A9-992A-278FD7256A7A}">
      <dgm:prSet/>
      <dgm:spPr/>
      <dgm:t>
        <a:bodyPr/>
        <a:lstStyle/>
        <a:p>
          <a:endParaRPr lang="en-GB"/>
        </a:p>
      </dgm:t>
    </dgm:pt>
    <dgm:pt modelId="{E9EC23AE-984B-4E0B-93F9-4CC61AC0A509}">
      <dgm:prSet phldrT="[Text]" custT="1"/>
      <dgm:spPr>
        <a:noFill/>
        <a:ln w="28575" cap="flat" cmpd="sng" algn="ctr">
          <a:solidFill>
            <a:srgbClr val="00B050"/>
          </a:solidFill>
          <a:prstDash val="solid"/>
          <a:miter lim="800000"/>
        </a:ln>
        <a:effectLst/>
      </dgm:spPr>
      <dgm:t>
        <a:bodyPr spcFirstLastPara="0" vert="horz" wrap="square" lIns="3175" tIns="3175" rIns="3175" bIns="3175" numCol="1" spcCol="1270" anchor="ctr" anchorCtr="0"/>
        <a:lstStyle/>
        <a:p>
          <a:pPr marL="0" lvl="0" indent="0" algn="ctr" defTabSz="222250">
            <a:lnSpc>
              <a:spcPct val="9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License agreed</a:t>
          </a:r>
          <a:endParaRPr lang="en-GB" sz="1400" b="1" kern="1200" dirty="0">
            <a:solidFill>
              <a:prstClr val="black"/>
            </a:solidFill>
            <a:latin typeface="Calibri" panose="020F0502020204030204"/>
            <a:ea typeface="+mn-ea"/>
            <a:cs typeface="+mn-cs"/>
          </a:endParaRPr>
        </a:p>
      </dgm:t>
    </dgm:pt>
    <dgm:pt modelId="{D404499D-FCC3-4410-AAE7-3C709856D2D6}" type="parTrans" cxnId="{86C75128-6170-4DEB-8F18-CA9E69D65460}">
      <dgm:prSet/>
      <dgm:spPr/>
      <dgm:t>
        <a:bodyPr/>
        <a:lstStyle/>
        <a:p>
          <a:endParaRPr lang="en-GB"/>
        </a:p>
      </dgm:t>
    </dgm:pt>
    <dgm:pt modelId="{56A3E89A-CDE1-460B-8A0E-2982ADA49E3E}" type="sibTrans" cxnId="{86C75128-6170-4DEB-8F18-CA9E69D65460}">
      <dgm:prSet/>
      <dgm:spPr/>
      <dgm:t>
        <a:bodyPr/>
        <a:lstStyle/>
        <a:p>
          <a:endParaRPr lang="en-GB"/>
        </a:p>
      </dgm:t>
    </dgm:pt>
    <dgm:pt modelId="{AB6D4F35-DC8C-481C-8A20-ECAE9C4074EA}">
      <dgm:prSet phldrT="[Text]" custT="1"/>
      <dgm:spPr>
        <a:solidFill>
          <a:srgbClr val="C00000">
            <a:alpha val="10000"/>
          </a:srgbClr>
        </a:solidFill>
        <a:ln w="12700" cap="flat" cmpd="sng" algn="ctr">
          <a:solidFill>
            <a:srgbClr val="ED7D31">
              <a:alpha val="90000"/>
              <a:tint val="40000"/>
              <a:hueOff val="0"/>
              <a:satOff val="0"/>
              <a:lumOff val="0"/>
              <a:alphaOff val="0"/>
            </a:srgbClr>
          </a:solidFill>
          <a:prstDash val="solid"/>
          <a:miter lim="800000"/>
        </a:ln>
        <a:effectLst/>
      </dgm:spPr>
      <dgm:t>
        <a:bodyPr spcFirstLastPara="0" vert="horz" wrap="square" lIns="12700" tIns="3175" rIns="6350" bIns="3175" numCol="1" spcCol="1270" anchor="ctr" anchorCtr="0"/>
        <a:lstStyle/>
        <a:p>
          <a:pPr marL="0" lvl="0" indent="0" algn="ctr" defTabSz="222250">
            <a:lnSpc>
              <a:spcPct val="90000"/>
            </a:lnSpc>
            <a:spcBef>
              <a:spcPct val="0"/>
            </a:spcBef>
            <a:spcAft>
              <a:spcPct val="35000"/>
            </a:spcAft>
            <a:buNone/>
          </a:pPr>
          <a:r>
            <a:rPr lang="en-GB" sz="800" kern="1200" baseline="0" dirty="0">
              <a:solidFill>
                <a:prstClr val="black">
                  <a:hueOff val="0"/>
                  <a:satOff val="0"/>
                  <a:lumOff val="0"/>
                  <a:alphaOff val="0"/>
                </a:prstClr>
              </a:solidFill>
              <a:latin typeface="Calibri" panose="020F0502020204030204"/>
              <a:ea typeface="+mn-ea"/>
              <a:cs typeface="+mn-cs"/>
            </a:rPr>
            <a:t>Inventor develops the opportunity with RIE</a:t>
          </a:r>
        </a:p>
      </dgm:t>
    </dgm:pt>
    <dgm:pt modelId="{2A29E7A3-884C-48D9-A109-E5001374407A}" type="parTrans" cxnId="{C34485FF-8B3D-4089-B0EB-B97FBD50C5E6}">
      <dgm:prSet/>
      <dgm:spPr/>
      <dgm:t>
        <a:bodyPr/>
        <a:lstStyle/>
        <a:p>
          <a:endParaRPr lang="en-GB"/>
        </a:p>
      </dgm:t>
    </dgm:pt>
    <dgm:pt modelId="{0096CC8D-2762-4047-8CF2-603430AA7E94}" type="sibTrans" cxnId="{C34485FF-8B3D-4089-B0EB-B97FBD50C5E6}">
      <dgm:prSet/>
      <dgm:spPr/>
      <dgm:t>
        <a:bodyPr/>
        <a:lstStyle/>
        <a:p>
          <a:endParaRPr lang="en-GB"/>
        </a:p>
      </dgm:t>
    </dgm:pt>
    <dgm:pt modelId="{FF7D2FB3-EB54-4D3E-902A-F2509516B571}">
      <dgm:prSet phldrT="[Text]" custT="1"/>
      <dgm:spPr>
        <a:solidFill>
          <a:srgbClr val="C00000">
            <a:alpha val="15000"/>
          </a:srgbClr>
        </a:solidFill>
        <a:ln w="12700" cap="flat" cmpd="sng" algn="ctr">
          <a:solidFill>
            <a:srgbClr val="ED7D31">
              <a:alpha val="90000"/>
              <a:tint val="40000"/>
              <a:hueOff val="0"/>
              <a:satOff val="0"/>
              <a:lumOff val="0"/>
              <a:alphaOff val="0"/>
            </a:srgbClr>
          </a:solidFill>
          <a:prstDash val="solid"/>
          <a:miter lim="800000"/>
        </a:ln>
        <a:effectLst/>
      </dgm:spPr>
      <dgm:t>
        <a:bodyPr spcFirstLastPara="0" vert="horz" wrap="square" lIns="12700" tIns="3175" rIns="6350" bIns="3175" numCol="1" spcCol="1270" anchor="ctr" anchorCtr="0"/>
        <a:lstStyle/>
        <a:p>
          <a:pPr marL="0" lvl="0" indent="0" algn="ctr" defTabSz="222250">
            <a:lnSpc>
              <a:spcPct val="90000"/>
            </a:lnSpc>
            <a:spcBef>
              <a:spcPct val="0"/>
            </a:spcBef>
            <a:spcAft>
              <a:spcPct val="35000"/>
            </a:spcAft>
            <a:buNone/>
          </a:pPr>
          <a:r>
            <a:rPr lang="en-GB" sz="800" kern="1200" baseline="0" dirty="0">
              <a:solidFill>
                <a:prstClr val="black">
                  <a:hueOff val="0"/>
                  <a:satOff val="0"/>
                  <a:lumOff val="0"/>
                  <a:alphaOff val="0"/>
                </a:prstClr>
              </a:solidFill>
              <a:latin typeface="Calibri" panose="020F0502020204030204"/>
              <a:ea typeface="+mn-ea"/>
              <a:cs typeface="+mn-cs"/>
            </a:rPr>
            <a:t>Initial opportunity review </a:t>
          </a:r>
        </a:p>
      </dgm:t>
    </dgm:pt>
    <dgm:pt modelId="{9CA4F26B-BF6C-4BBF-9194-326F9B0FCE50}" type="sibTrans" cxnId="{ADCDBFA9-9DA0-438D-833C-C20510C381CC}">
      <dgm:prSet/>
      <dgm:spPr/>
      <dgm:t>
        <a:bodyPr/>
        <a:lstStyle/>
        <a:p>
          <a:endParaRPr lang="en-GB"/>
        </a:p>
      </dgm:t>
    </dgm:pt>
    <dgm:pt modelId="{16C50AEA-F5FA-4238-BF51-85F9EDC32137}" type="parTrans" cxnId="{ADCDBFA9-9DA0-438D-833C-C20510C381CC}">
      <dgm:prSet/>
      <dgm:spPr/>
      <dgm:t>
        <a:bodyPr/>
        <a:lstStyle/>
        <a:p>
          <a:endParaRPr lang="en-GB"/>
        </a:p>
      </dgm:t>
    </dgm:pt>
    <dgm:pt modelId="{1D92422B-0084-4F7F-A8DB-24D243106A85}">
      <dgm:prSet phldrT="[Text]" custT="1"/>
      <dgm:spPr>
        <a:noFill/>
        <a:ln w="28575" cap="flat" cmpd="sng" algn="ctr">
          <a:solidFill>
            <a:srgbClr val="DC5D24"/>
          </a:solidFill>
          <a:prstDash val="solid"/>
          <a:miter lim="800000"/>
        </a:ln>
        <a:effectLst/>
      </dgm:spPr>
      <dgm:t>
        <a:bodyPr spcFirstLastPara="0" vert="horz" wrap="square" lIns="3175" tIns="3175" rIns="3175" bIns="3175" numCol="1" spcCol="1270" anchor="ctr" anchorCtr="0"/>
        <a:lstStyle/>
        <a:p>
          <a:pPr marL="0" lvl="0" indent="0" algn="ctr" defTabSz="222250">
            <a:lnSpc>
              <a:spcPct val="90000"/>
            </a:lnSpc>
            <a:spcBef>
              <a:spcPct val="0"/>
            </a:spcBef>
            <a:spcAft>
              <a:spcPct val="35000"/>
            </a:spcAft>
            <a:buNone/>
          </a:pPr>
          <a:r>
            <a:rPr lang="en-GB" sz="800" kern="1200" dirty="0">
              <a:solidFill>
                <a:prstClr val="black">
                  <a:hueOff val="0"/>
                  <a:satOff val="0"/>
                  <a:lumOff val="0"/>
                  <a:alphaOff val="0"/>
                </a:prstClr>
              </a:solidFill>
              <a:latin typeface="Calibri" panose="020F0502020204030204"/>
              <a:ea typeface="+mn-ea"/>
              <a:cs typeface="+mn-cs"/>
            </a:rPr>
            <a:t>General review of exploitation route</a:t>
          </a:r>
          <a:r>
            <a:rPr lang="en-GB" sz="800" kern="1200" dirty="0"/>
            <a:t> exploitation </a:t>
          </a:r>
          <a:r>
            <a:rPr lang="en-GB" sz="500" kern="1200" dirty="0"/>
            <a:t>route</a:t>
          </a:r>
          <a:endParaRPr lang="en-GB" sz="500" b="1" kern="1200" dirty="0">
            <a:solidFill>
              <a:prstClr val="black"/>
            </a:solidFill>
            <a:latin typeface="Calibri" panose="020F0502020204030204"/>
            <a:ea typeface="+mn-ea"/>
            <a:cs typeface="+mn-cs"/>
          </a:endParaRPr>
        </a:p>
      </dgm:t>
    </dgm:pt>
    <dgm:pt modelId="{E92D5C07-F988-4548-96BF-8DE5665C462B}" type="parTrans" cxnId="{D8D38A16-45FF-4EB0-BEA2-E36D049D8E06}">
      <dgm:prSet/>
      <dgm:spPr/>
      <dgm:t>
        <a:bodyPr/>
        <a:lstStyle/>
        <a:p>
          <a:endParaRPr lang="en-GB"/>
        </a:p>
      </dgm:t>
    </dgm:pt>
    <dgm:pt modelId="{C8B1478A-D462-446C-A9DA-0226C3E139F2}" type="sibTrans" cxnId="{D8D38A16-45FF-4EB0-BEA2-E36D049D8E06}">
      <dgm:prSet/>
      <dgm:spPr/>
      <dgm:t>
        <a:bodyPr/>
        <a:lstStyle/>
        <a:p>
          <a:endParaRPr lang="en-GB"/>
        </a:p>
      </dgm:t>
    </dgm:pt>
    <dgm:pt modelId="{71C622B1-07DC-484F-A573-1877754160BA}">
      <dgm:prSet phldrT="[Text]" custT="1"/>
      <dgm:spPr>
        <a:noFill/>
        <a:ln w="28575" cap="flat" cmpd="sng" algn="ctr">
          <a:solidFill>
            <a:srgbClr val="DC5D24">
              <a:alpha val="68000"/>
            </a:srgbClr>
          </a:solidFill>
          <a:prstDash val="solid"/>
          <a:miter lim="800000"/>
        </a:ln>
        <a:effectLst/>
      </dgm:spPr>
      <dgm:t>
        <a:bodyPr spcFirstLastPara="0" vert="horz" wrap="square" lIns="3175" tIns="3175" rIns="3175" bIns="3175" numCol="1" spcCol="1270" anchor="ctr" anchorCtr="0"/>
        <a:lstStyle/>
        <a:p>
          <a:pPr marL="0" lvl="0" indent="0" algn="ctr" defTabSz="222250">
            <a:lnSpc>
              <a:spcPct val="90000"/>
            </a:lnSpc>
            <a:spcBef>
              <a:spcPct val="0"/>
            </a:spcBef>
            <a:spcAft>
              <a:spcPct val="35000"/>
            </a:spcAft>
            <a:buNone/>
          </a:pPr>
          <a:r>
            <a:rPr lang="en-GB" sz="800" kern="1200" dirty="0">
              <a:solidFill>
                <a:prstClr val="black">
                  <a:hueOff val="0"/>
                  <a:satOff val="0"/>
                  <a:lumOff val="0"/>
                  <a:alphaOff val="0"/>
                </a:prstClr>
              </a:solidFill>
              <a:latin typeface="Calibri" panose="020F0502020204030204"/>
              <a:ea typeface="+mn-ea"/>
              <a:cs typeface="+mn-cs"/>
            </a:rPr>
            <a:t>CIP review</a:t>
          </a:r>
          <a:endParaRPr lang="en-GB" sz="800" b="0" kern="1200" dirty="0">
            <a:solidFill>
              <a:prstClr val="black"/>
            </a:solidFill>
            <a:latin typeface="Calibri" panose="020F0502020204030204"/>
            <a:ea typeface="+mn-ea"/>
            <a:cs typeface="+mn-cs"/>
          </a:endParaRPr>
        </a:p>
      </dgm:t>
    </dgm:pt>
    <dgm:pt modelId="{63B43B7F-1FFC-486A-91FE-1B8D6BA3A10F}" type="parTrans" cxnId="{797CF8C5-6AD3-436A-91DF-D8F09D176050}">
      <dgm:prSet/>
      <dgm:spPr/>
      <dgm:t>
        <a:bodyPr/>
        <a:lstStyle/>
        <a:p>
          <a:endParaRPr lang="en-GB"/>
        </a:p>
      </dgm:t>
    </dgm:pt>
    <dgm:pt modelId="{CB56C296-88AE-4884-87C3-F5C7BA587CD0}" type="sibTrans" cxnId="{797CF8C5-6AD3-436A-91DF-D8F09D176050}">
      <dgm:prSet/>
      <dgm:spPr/>
      <dgm:t>
        <a:bodyPr/>
        <a:lstStyle/>
        <a:p>
          <a:endParaRPr lang="en-GB"/>
        </a:p>
      </dgm:t>
    </dgm:pt>
    <dgm:pt modelId="{52FA5B60-8250-4DB5-B4F1-24E401B086D1}">
      <dgm:prSet phldrT="[Text]" custT="1"/>
      <dgm:spPr>
        <a:solidFill>
          <a:srgbClr val="C00000">
            <a:alpha val="15000"/>
          </a:srgbClr>
        </a:solidFill>
        <a:ln w="12700" cap="flat" cmpd="sng" algn="ctr">
          <a:solidFill>
            <a:srgbClr val="ED7D31">
              <a:alpha val="90000"/>
              <a:tint val="40000"/>
              <a:hueOff val="0"/>
              <a:satOff val="0"/>
              <a:lumOff val="0"/>
              <a:alphaOff val="0"/>
            </a:srgbClr>
          </a:solidFill>
          <a:prstDash val="solid"/>
          <a:miter lim="800000"/>
        </a:ln>
        <a:effectLst/>
      </dgm:spPr>
      <dgm:t>
        <a:bodyPr/>
        <a:lstStyle/>
        <a:p>
          <a:pPr marL="0" lvl="0" indent="0" algn="ctr" defTabSz="222250">
            <a:lnSpc>
              <a:spcPct val="90000"/>
            </a:lnSpc>
            <a:spcBef>
              <a:spcPct val="0"/>
            </a:spcBef>
            <a:spcAft>
              <a:spcPct val="35000"/>
            </a:spcAft>
            <a:buNone/>
          </a:pPr>
          <a:r>
            <a:rPr lang="en-GB" sz="800" b="0" kern="1200" dirty="0">
              <a:solidFill>
                <a:prstClr val="black"/>
              </a:solidFill>
              <a:latin typeface="Calibri" panose="020F0502020204030204"/>
              <a:ea typeface="+mn-ea"/>
              <a:cs typeface="+mn-cs"/>
            </a:rPr>
            <a:t>Advanced opportunity  review</a:t>
          </a:r>
          <a:endParaRPr lang="en-GB" sz="800" kern="1200" baseline="0" dirty="0">
            <a:solidFill>
              <a:prstClr val="black">
                <a:hueOff val="0"/>
                <a:satOff val="0"/>
                <a:lumOff val="0"/>
                <a:alphaOff val="0"/>
              </a:prstClr>
            </a:solidFill>
            <a:latin typeface="Calibri" panose="020F0502020204030204"/>
            <a:ea typeface="+mn-ea"/>
            <a:cs typeface="+mn-cs"/>
          </a:endParaRPr>
        </a:p>
      </dgm:t>
    </dgm:pt>
    <dgm:pt modelId="{98AE7542-CB36-41F2-8CD0-2358967A6023}" type="parTrans" cxnId="{77441386-26E9-471F-A807-D2FDF34A1FEE}">
      <dgm:prSet/>
      <dgm:spPr/>
      <dgm:t>
        <a:bodyPr/>
        <a:lstStyle/>
        <a:p>
          <a:endParaRPr lang="en-US"/>
        </a:p>
      </dgm:t>
    </dgm:pt>
    <dgm:pt modelId="{4946EC50-1969-401E-8AF3-0F2A09B3B536}" type="sibTrans" cxnId="{77441386-26E9-471F-A807-D2FDF34A1FEE}">
      <dgm:prSet/>
      <dgm:spPr/>
      <dgm:t>
        <a:bodyPr/>
        <a:lstStyle/>
        <a:p>
          <a:endParaRPr lang="en-US"/>
        </a:p>
      </dgm:t>
    </dgm:pt>
    <dgm:pt modelId="{4D3E072B-83A3-41D8-BCFB-9F3C25580F7C}" type="pres">
      <dgm:prSet presAssocID="{DA8B6FEB-3BF3-4F29-B0F4-55088D1D984E}" presName="Name0" presStyleCnt="0">
        <dgm:presLayoutVars>
          <dgm:dir/>
          <dgm:resizeHandles val="exact"/>
        </dgm:presLayoutVars>
      </dgm:prSet>
      <dgm:spPr/>
    </dgm:pt>
    <dgm:pt modelId="{77C5FD65-235A-4FF2-9192-1B64706FDEFB}" type="pres">
      <dgm:prSet presAssocID="{F399AFBC-2729-43FD-87C7-9D2DEE910B1B}" presName="node" presStyleLbl="node1" presStyleIdx="0" presStyleCnt="7">
        <dgm:presLayoutVars>
          <dgm:bulletEnabled val="1"/>
        </dgm:presLayoutVars>
      </dgm:prSet>
      <dgm:spPr/>
    </dgm:pt>
    <dgm:pt modelId="{547DDE9F-B8C5-4E79-9452-E0EE3FE2CC9E}" type="pres">
      <dgm:prSet presAssocID="{EFB8B52E-62CA-4230-9E44-6E7E9D28C2F6}" presName="sibTrans" presStyleLbl="sibTrans2D1" presStyleIdx="0" presStyleCnt="6"/>
      <dgm:spPr/>
    </dgm:pt>
    <dgm:pt modelId="{72966084-76C7-4F25-BF6B-34E3867934C9}" type="pres">
      <dgm:prSet presAssocID="{EFB8B52E-62CA-4230-9E44-6E7E9D28C2F6}" presName="connectorText" presStyleLbl="sibTrans2D1" presStyleIdx="0" presStyleCnt="6"/>
      <dgm:spPr/>
    </dgm:pt>
    <dgm:pt modelId="{82EF9228-9E6F-4153-99B9-1842469AA2C6}" type="pres">
      <dgm:prSet presAssocID="{44392AE4-86BE-446A-B656-650805998DE5}" presName="node" presStyleLbl="node1" presStyleIdx="1" presStyleCnt="7">
        <dgm:presLayoutVars>
          <dgm:bulletEnabled val="1"/>
        </dgm:presLayoutVars>
      </dgm:prSet>
      <dgm:spPr/>
    </dgm:pt>
    <dgm:pt modelId="{EEF292EC-A50E-4B36-96A9-7DA041F5B685}" type="pres">
      <dgm:prSet presAssocID="{F4B5D033-ED82-4B67-B0AE-B4D2A206F887}" presName="sibTrans" presStyleLbl="sibTrans2D1" presStyleIdx="1" presStyleCnt="6"/>
      <dgm:spPr/>
    </dgm:pt>
    <dgm:pt modelId="{B7F0AE2F-DA1A-48AE-B9AE-8EFEDD12D045}" type="pres">
      <dgm:prSet presAssocID="{F4B5D033-ED82-4B67-B0AE-B4D2A206F887}" presName="connectorText" presStyleLbl="sibTrans2D1" presStyleIdx="1" presStyleCnt="6"/>
      <dgm:spPr/>
    </dgm:pt>
    <dgm:pt modelId="{31DB04AB-90F9-4F1A-8C4B-7A051E57A2D3}" type="pres">
      <dgm:prSet presAssocID="{3A07AB86-50AF-456A-86D7-46891A4C4291}" presName="node" presStyleLbl="node1" presStyleIdx="2" presStyleCnt="7">
        <dgm:presLayoutVars>
          <dgm:bulletEnabled val="1"/>
        </dgm:presLayoutVars>
      </dgm:prSet>
      <dgm:spPr>
        <a:xfrm>
          <a:off x="3709829" y="2299532"/>
          <a:ext cx="882516" cy="819602"/>
        </a:xfrm>
        <a:prstGeom prst="roundRect">
          <a:avLst>
            <a:gd name="adj" fmla="val 10000"/>
          </a:avLst>
        </a:prstGeom>
      </dgm:spPr>
    </dgm:pt>
    <dgm:pt modelId="{9AEB4F75-44F2-4872-9E35-488186A7A25B}" type="pres">
      <dgm:prSet presAssocID="{58CDEEE5-CE6E-4E3E-A91B-3A9EF3F306AC}" presName="sibTrans" presStyleLbl="sibTrans2D1" presStyleIdx="2" presStyleCnt="6"/>
      <dgm:spPr/>
    </dgm:pt>
    <dgm:pt modelId="{308552A9-72A3-407C-85CA-9805753EBA17}" type="pres">
      <dgm:prSet presAssocID="{58CDEEE5-CE6E-4E3E-A91B-3A9EF3F306AC}" presName="connectorText" presStyleLbl="sibTrans2D1" presStyleIdx="2" presStyleCnt="6"/>
      <dgm:spPr/>
    </dgm:pt>
    <dgm:pt modelId="{4FBB4DB5-757A-4BD7-98DA-9835D535CB14}" type="pres">
      <dgm:prSet presAssocID="{025096E6-6A4B-44E9-BEF9-FD9F9ECCF696}" presName="node" presStyleLbl="node1" presStyleIdx="3" presStyleCnt="7" custLinFactNeighborX="-2784" custLinFactNeighborY="-97933">
        <dgm:presLayoutVars>
          <dgm:bulletEnabled val="1"/>
        </dgm:presLayoutVars>
      </dgm:prSet>
      <dgm:spPr/>
    </dgm:pt>
    <dgm:pt modelId="{A1BC201A-9E7D-4B2B-A2A6-164C6C24589E}" type="pres">
      <dgm:prSet presAssocID="{B7E2A866-9CA7-4ACA-8072-22B55C86F849}" presName="sibTrans" presStyleLbl="sibTrans2D1" presStyleIdx="3" presStyleCnt="6" custAng="17371181" custScaleX="52781" custScaleY="115706" custLinFactX="-1172" custLinFactY="100000" custLinFactNeighborX="-100000" custLinFactNeighborY="139466"/>
      <dgm:spPr>
        <a:xfrm rot="1152736">
          <a:off x="4637994" y="2981653"/>
          <a:ext cx="229198" cy="253238"/>
        </a:xfrm>
        <a:prstGeom prst="rightArrow">
          <a:avLst>
            <a:gd name="adj1" fmla="val 60000"/>
            <a:gd name="adj2" fmla="val 50000"/>
          </a:avLst>
        </a:prstGeom>
      </dgm:spPr>
    </dgm:pt>
    <dgm:pt modelId="{C40F5436-85F6-419A-B56E-879AC133F97F}" type="pres">
      <dgm:prSet presAssocID="{B7E2A866-9CA7-4ACA-8072-22B55C86F849}" presName="connectorText" presStyleLbl="sibTrans2D1" presStyleIdx="3" presStyleCnt="6"/>
      <dgm:spPr/>
    </dgm:pt>
    <dgm:pt modelId="{659C8A7E-97BA-4ECA-967D-16BD19A79584}" type="pres">
      <dgm:prSet presAssocID="{B3A54A80-9690-457D-9819-A2D81850FC29}" presName="node" presStyleLbl="node1" presStyleIdx="4" presStyleCnt="7" custLinFactX="-74179" custLinFactY="2032" custLinFactNeighborX="-100000" custLinFactNeighborY="100000">
        <dgm:presLayoutVars>
          <dgm:bulletEnabled val="1"/>
        </dgm:presLayoutVars>
      </dgm:prSet>
      <dgm:spPr>
        <a:xfrm>
          <a:off x="4935527" y="3135789"/>
          <a:ext cx="882516" cy="819602"/>
        </a:xfrm>
        <a:prstGeom prst="roundRect">
          <a:avLst>
            <a:gd name="adj" fmla="val 10000"/>
          </a:avLst>
        </a:prstGeom>
      </dgm:spPr>
    </dgm:pt>
    <dgm:pt modelId="{D83B4E36-BAA3-433F-97D3-6922C7170D3A}" type="pres">
      <dgm:prSet presAssocID="{1DC81494-057E-4120-A251-73726C9166E1}" presName="sibTrans" presStyleLbl="sibTrans2D1" presStyleIdx="4" presStyleCnt="6" custAng="3388430" custScaleX="62443" custLinFactY="-200000" custLinFactNeighborX="-4052" custLinFactNeighborY="-264126"/>
      <dgm:spPr/>
    </dgm:pt>
    <dgm:pt modelId="{A16EE66A-385A-41B2-84DC-58D82825525C}" type="pres">
      <dgm:prSet presAssocID="{1DC81494-057E-4120-A251-73726C9166E1}" presName="connectorText" presStyleLbl="sibTrans2D1" presStyleIdx="4" presStyleCnt="6"/>
      <dgm:spPr/>
    </dgm:pt>
    <dgm:pt modelId="{53E5E623-F86F-4944-B912-8C782BAFBF5E}" type="pres">
      <dgm:prSet presAssocID="{F9EFC126-34C5-420A-AA3E-B60DF9EC78BB}" presName="node" presStyleLbl="node1" presStyleIdx="5" presStyleCnt="7" custLinFactX="-71040" custLinFactNeighborX="-100000" custLinFactNeighborY="-99079">
        <dgm:presLayoutVars>
          <dgm:bulletEnabled val="1"/>
        </dgm:presLayoutVars>
      </dgm:prSet>
      <dgm:spPr/>
    </dgm:pt>
    <dgm:pt modelId="{6090C65E-78F2-48B6-A5B0-F217E7E03F93}" type="pres">
      <dgm:prSet presAssocID="{B4019F4F-C625-48E5-B626-DFD367A9DF9F}" presName="sibTrans" presStyleLbl="sibTrans2D1" presStyleIdx="5" presStyleCnt="6" custAng="16261729" custScaleX="87524" custScaleY="109267" custLinFactX="-24745" custLinFactY="228911" custLinFactNeighborX="-100000" custLinFactNeighborY="300000"/>
      <dgm:spPr/>
    </dgm:pt>
    <dgm:pt modelId="{EFE0CB70-8EAA-476A-85E8-D08481DB6DD3}" type="pres">
      <dgm:prSet presAssocID="{B4019F4F-C625-48E5-B626-DFD367A9DF9F}" presName="connectorText" presStyleLbl="sibTrans2D1" presStyleIdx="5" presStyleCnt="6"/>
      <dgm:spPr/>
    </dgm:pt>
    <dgm:pt modelId="{5B88417E-98A4-4909-B438-27F9F10350BB}" type="pres">
      <dgm:prSet presAssocID="{E9EC23AE-984B-4E0B-93F9-4CC61AC0A509}" presName="node" presStyleLbl="node1" presStyleIdx="6" presStyleCnt="7" custLinFactX="-166689" custLinFactNeighborX="-200000" custLinFactNeighborY="98362">
        <dgm:presLayoutVars>
          <dgm:bulletEnabled val="1"/>
        </dgm:presLayoutVars>
      </dgm:prSet>
      <dgm:spPr/>
    </dgm:pt>
  </dgm:ptLst>
  <dgm:cxnLst>
    <dgm:cxn modelId="{D3008009-5D4F-4812-94AC-ED9DEBB048A9}" type="presOf" srcId="{FF7D2FB3-EB54-4D3E-902A-F2509516B571}" destId="{82EF9228-9E6F-4153-99B9-1842469AA2C6}" srcOrd="0" destOrd="1" presId="urn:microsoft.com/office/officeart/2005/8/layout/process1"/>
    <dgm:cxn modelId="{BD6A020C-6F0B-4F36-9743-DC19097F602F}" type="presOf" srcId="{B4019F4F-C625-48E5-B626-DFD367A9DF9F}" destId="{6090C65E-78F2-48B6-A5B0-F217E7E03F93}" srcOrd="0" destOrd="0" presId="urn:microsoft.com/office/officeart/2005/8/layout/process1"/>
    <dgm:cxn modelId="{1ED5FC0C-3FE9-41C5-8BCF-9B204FEF2580}" srcId="{DA8B6FEB-3BF3-4F29-B0F4-55088D1D984E}" destId="{B3A54A80-9690-457D-9819-A2D81850FC29}" srcOrd="4" destOrd="0" parTransId="{E34C1CAE-E9FB-4417-96B1-96F673CB9971}" sibTransId="{1DC81494-057E-4120-A251-73726C9166E1}"/>
    <dgm:cxn modelId="{3F47EE0D-AFA1-4727-9CF6-884524C9B238}" type="presOf" srcId="{1D92422B-0084-4F7F-A8DB-24D243106A85}" destId="{31DB04AB-90F9-4F1A-8C4B-7A051E57A2D3}" srcOrd="0" destOrd="1" presId="urn:microsoft.com/office/officeart/2005/8/layout/process1"/>
    <dgm:cxn modelId="{3D696B0E-4DCF-43B1-B519-21B7B2343A5B}" type="presOf" srcId="{71C622B1-07DC-484F-A573-1877754160BA}" destId="{659C8A7E-97BA-4ECA-967D-16BD19A79584}" srcOrd="0" destOrd="1" presId="urn:microsoft.com/office/officeart/2005/8/layout/process1"/>
    <dgm:cxn modelId="{D8D38A16-45FF-4EB0-BEA2-E36D049D8E06}" srcId="{3A07AB86-50AF-456A-86D7-46891A4C4291}" destId="{1D92422B-0084-4F7F-A8DB-24D243106A85}" srcOrd="0" destOrd="0" parTransId="{E92D5C07-F988-4548-96BF-8DE5665C462B}" sibTransId="{C8B1478A-D462-446C-A9DA-0226C3E139F2}"/>
    <dgm:cxn modelId="{1C8E691F-DFA9-4FA1-918D-0BD85CBE6582}" type="presOf" srcId="{F9EFC126-34C5-420A-AA3E-B60DF9EC78BB}" destId="{53E5E623-F86F-4944-B912-8C782BAFBF5E}" srcOrd="0" destOrd="0" presId="urn:microsoft.com/office/officeart/2005/8/layout/process1"/>
    <dgm:cxn modelId="{86C75128-6170-4DEB-8F18-CA9E69D65460}" srcId="{DA8B6FEB-3BF3-4F29-B0F4-55088D1D984E}" destId="{E9EC23AE-984B-4E0B-93F9-4CC61AC0A509}" srcOrd="6" destOrd="0" parTransId="{D404499D-FCC3-4410-AAE7-3C709856D2D6}" sibTransId="{56A3E89A-CDE1-460B-8A0E-2982ADA49E3E}"/>
    <dgm:cxn modelId="{1B0DE32B-BD78-47D2-8EC0-79CFD6F7F649}" type="presOf" srcId="{F4B5D033-ED82-4B67-B0AE-B4D2A206F887}" destId="{EEF292EC-A50E-4B36-96A9-7DA041F5B685}" srcOrd="0" destOrd="0" presId="urn:microsoft.com/office/officeart/2005/8/layout/process1"/>
    <dgm:cxn modelId="{93816330-9996-4533-BFD5-019CDB6F9C43}" type="presOf" srcId="{58CDEEE5-CE6E-4E3E-A91B-3A9EF3F306AC}" destId="{308552A9-72A3-407C-85CA-9805753EBA17}" srcOrd="1" destOrd="0" presId="urn:microsoft.com/office/officeart/2005/8/layout/process1"/>
    <dgm:cxn modelId="{0A4F7F30-E695-45EB-9885-3954F7B68D5F}" type="presOf" srcId="{52FA5B60-8250-4DB5-B4F1-24E401B086D1}" destId="{82EF9228-9E6F-4153-99B9-1842469AA2C6}" srcOrd="0" destOrd="2" presId="urn:microsoft.com/office/officeart/2005/8/layout/process1"/>
    <dgm:cxn modelId="{6D025B34-903E-4FCD-AEFB-42CF19DD2201}" type="presOf" srcId="{025096E6-6A4B-44E9-BEF9-FD9F9ECCF696}" destId="{4FBB4DB5-757A-4BD7-98DA-9835D535CB14}" srcOrd="0" destOrd="0" presId="urn:microsoft.com/office/officeart/2005/8/layout/process1"/>
    <dgm:cxn modelId="{4B6DA55D-334B-43F3-82D3-6E48E3F7DEAA}" srcId="{DA8B6FEB-3BF3-4F29-B0F4-55088D1D984E}" destId="{44392AE4-86BE-446A-B656-650805998DE5}" srcOrd="1" destOrd="0" parTransId="{C7AD5AD2-25D1-4933-9E35-EE6698997DDD}" sibTransId="{F4B5D033-ED82-4B67-B0AE-B4D2A206F887}"/>
    <dgm:cxn modelId="{9E09AD6A-9B19-4F77-AC9D-2694C52569D4}" type="presOf" srcId="{B7E2A866-9CA7-4ACA-8072-22B55C86F849}" destId="{C40F5436-85F6-419A-B56E-879AC133F97F}" srcOrd="1" destOrd="0" presId="urn:microsoft.com/office/officeart/2005/8/layout/process1"/>
    <dgm:cxn modelId="{B71EE06A-0D48-4487-9624-F23637D7A290}" type="presOf" srcId="{EFB8B52E-62CA-4230-9E44-6E7E9D28C2F6}" destId="{72966084-76C7-4F25-BF6B-34E3867934C9}" srcOrd="1" destOrd="0" presId="urn:microsoft.com/office/officeart/2005/8/layout/process1"/>
    <dgm:cxn modelId="{EE85B36D-7323-4C39-A093-E975EA1C2A6F}" srcId="{DA8B6FEB-3BF3-4F29-B0F4-55088D1D984E}" destId="{025096E6-6A4B-44E9-BEF9-FD9F9ECCF696}" srcOrd="3" destOrd="0" parTransId="{198E7DF0-F89D-4B6F-AB2B-51B3F504CEB5}" sibTransId="{B7E2A866-9CA7-4ACA-8072-22B55C86F849}"/>
    <dgm:cxn modelId="{171B5873-3E15-47A9-992A-278FD7256A7A}" srcId="{DA8B6FEB-3BF3-4F29-B0F4-55088D1D984E}" destId="{F9EFC126-34C5-420A-AA3E-B60DF9EC78BB}" srcOrd="5" destOrd="0" parTransId="{F29D0EF5-24B5-4358-B5A0-DB84CB862613}" sibTransId="{B4019F4F-C625-48E5-B626-DFD367A9DF9F}"/>
    <dgm:cxn modelId="{CEF71E79-9546-45CF-99D9-EC143ABA2AF4}" type="presOf" srcId="{DA8B6FEB-3BF3-4F29-B0F4-55088D1D984E}" destId="{4D3E072B-83A3-41D8-BCFB-9F3C25580F7C}" srcOrd="0" destOrd="0" presId="urn:microsoft.com/office/officeart/2005/8/layout/process1"/>
    <dgm:cxn modelId="{62DE5D7A-7FD0-40AA-8E66-2623A9D40A96}" type="presOf" srcId="{AB6D4F35-DC8C-481C-8A20-ECAE9C4074EA}" destId="{77C5FD65-235A-4FF2-9192-1B64706FDEFB}" srcOrd="0" destOrd="1" presId="urn:microsoft.com/office/officeart/2005/8/layout/process1"/>
    <dgm:cxn modelId="{C255DA7E-2292-47EA-ACC7-AEA9D2707810}" type="presOf" srcId="{F399AFBC-2729-43FD-87C7-9D2DEE910B1B}" destId="{77C5FD65-235A-4FF2-9192-1B64706FDEFB}" srcOrd="0" destOrd="0" presId="urn:microsoft.com/office/officeart/2005/8/layout/process1"/>
    <dgm:cxn modelId="{A2E24182-96B9-4F7F-8767-47756B99C33F}" type="presOf" srcId="{B3A54A80-9690-457D-9819-A2D81850FC29}" destId="{659C8A7E-97BA-4ECA-967D-16BD19A79584}" srcOrd="0" destOrd="0" presId="urn:microsoft.com/office/officeart/2005/8/layout/process1"/>
    <dgm:cxn modelId="{77441386-26E9-471F-A807-D2FDF34A1FEE}" srcId="{44392AE4-86BE-446A-B656-650805998DE5}" destId="{52FA5B60-8250-4DB5-B4F1-24E401B086D1}" srcOrd="1" destOrd="0" parTransId="{98AE7542-CB36-41F2-8CD0-2358967A6023}" sibTransId="{4946EC50-1969-401E-8AF3-0F2A09B3B536}"/>
    <dgm:cxn modelId="{0DF4ED89-676C-403B-BC8C-C19C77D0E08B}" type="presOf" srcId="{1DC81494-057E-4120-A251-73726C9166E1}" destId="{A16EE66A-385A-41B2-84DC-58D82825525C}" srcOrd="1" destOrd="0" presId="urn:microsoft.com/office/officeart/2005/8/layout/process1"/>
    <dgm:cxn modelId="{EE3D079C-79F1-4719-B0EA-B4975D38ECFD}" type="presOf" srcId="{59BDAC59-7436-43F3-9F92-309C4C786695}" destId="{4FBB4DB5-757A-4BD7-98DA-9835D535CB14}" srcOrd="0" destOrd="1" presId="urn:microsoft.com/office/officeart/2005/8/layout/process1"/>
    <dgm:cxn modelId="{7DBEAF9F-D85C-431E-AD62-A2BAB943DAC6}" type="presOf" srcId="{F4B5D033-ED82-4B67-B0AE-B4D2A206F887}" destId="{B7F0AE2F-DA1A-48AE-B9AE-8EFEDD12D045}" srcOrd="1" destOrd="0" presId="urn:microsoft.com/office/officeart/2005/8/layout/process1"/>
    <dgm:cxn modelId="{783DB4A0-22E9-4EA1-96D2-72E6A84C7128}" type="presOf" srcId="{1DC81494-057E-4120-A251-73726C9166E1}" destId="{D83B4E36-BAA3-433F-97D3-6922C7170D3A}" srcOrd="0" destOrd="0" presId="urn:microsoft.com/office/officeart/2005/8/layout/process1"/>
    <dgm:cxn modelId="{6D31E3A1-9489-4427-9D64-413F41985BF4}" type="presOf" srcId="{B7E2A866-9CA7-4ACA-8072-22B55C86F849}" destId="{A1BC201A-9E7D-4B2B-A2A6-164C6C24589E}" srcOrd="0" destOrd="0" presId="urn:microsoft.com/office/officeart/2005/8/layout/process1"/>
    <dgm:cxn modelId="{28C856A3-DC29-40EA-BC82-A38E7F6D918A}" type="presOf" srcId="{3A07AB86-50AF-456A-86D7-46891A4C4291}" destId="{31DB04AB-90F9-4F1A-8C4B-7A051E57A2D3}" srcOrd="0" destOrd="0" presId="urn:microsoft.com/office/officeart/2005/8/layout/process1"/>
    <dgm:cxn modelId="{CC93CDA6-D94C-46B0-828C-17325FAF8B45}" srcId="{DA8B6FEB-3BF3-4F29-B0F4-55088D1D984E}" destId="{F399AFBC-2729-43FD-87C7-9D2DEE910B1B}" srcOrd="0" destOrd="0" parTransId="{7FF71022-2AD4-4C88-923B-7076734C4C1F}" sibTransId="{EFB8B52E-62CA-4230-9E44-6E7E9D28C2F6}"/>
    <dgm:cxn modelId="{ADCDBFA9-9DA0-438D-833C-C20510C381CC}" srcId="{44392AE4-86BE-446A-B656-650805998DE5}" destId="{FF7D2FB3-EB54-4D3E-902A-F2509516B571}" srcOrd="0" destOrd="0" parTransId="{16C50AEA-F5FA-4238-BF51-85F9EDC32137}" sibTransId="{9CA4F26B-BF6C-4BBF-9194-326F9B0FCE50}"/>
    <dgm:cxn modelId="{C42DCBB7-FF6D-40F5-A669-1C6D57A6269F}" type="presOf" srcId="{58CDEEE5-CE6E-4E3E-A91B-3A9EF3F306AC}" destId="{9AEB4F75-44F2-4872-9E35-488186A7A25B}" srcOrd="0" destOrd="0" presId="urn:microsoft.com/office/officeart/2005/8/layout/process1"/>
    <dgm:cxn modelId="{B2616FC2-23FD-48DD-9585-5CEDE68024D9}" type="presOf" srcId="{E9EC23AE-984B-4E0B-93F9-4CC61AC0A509}" destId="{5B88417E-98A4-4909-B438-27F9F10350BB}" srcOrd="0" destOrd="0" presId="urn:microsoft.com/office/officeart/2005/8/layout/process1"/>
    <dgm:cxn modelId="{797CF8C5-6AD3-436A-91DF-D8F09D176050}" srcId="{B3A54A80-9690-457D-9819-A2D81850FC29}" destId="{71C622B1-07DC-484F-A573-1877754160BA}" srcOrd="0" destOrd="0" parTransId="{63B43B7F-1FFC-486A-91FE-1B8D6BA3A10F}" sibTransId="{CB56C296-88AE-4884-87C3-F5C7BA587CD0}"/>
    <dgm:cxn modelId="{110609C8-126A-4177-A02F-C816EE76E47C}" srcId="{025096E6-6A4B-44E9-BEF9-FD9F9ECCF696}" destId="{59BDAC59-7436-43F3-9F92-309C4C786695}" srcOrd="0" destOrd="0" parTransId="{4D48834C-9EA9-40CC-BB86-0651C43FF1F0}" sibTransId="{11B7F80D-3BD0-42B0-BC4F-E68F2B51D489}"/>
    <dgm:cxn modelId="{EBA247DB-31C7-4B0D-B9BA-EE5F572BFFBD}" srcId="{DA8B6FEB-3BF3-4F29-B0F4-55088D1D984E}" destId="{3A07AB86-50AF-456A-86D7-46891A4C4291}" srcOrd="2" destOrd="0" parTransId="{3FC1679D-8090-44FA-9064-ED9FD416EF10}" sibTransId="{58CDEEE5-CE6E-4E3E-A91B-3A9EF3F306AC}"/>
    <dgm:cxn modelId="{B486AEE2-0535-4AAE-8E3B-479F52451756}" type="presOf" srcId="{B4019F4F-C625-48E5-B626-DFD367A9DF9F}" destId="{EFE0CB70-8EAA-476A-85E8-D08481DB6DD3}" srcOrd="1" destOrd="0" presId="urn:microsoft.com/office/officeart/2005/8/layout/process1"/>
    <dgm:cxn modelId="{BD171AE8-B442-4C1B-836B-57A1BBDF0295}" type="presOf" srcId="{EFB8B52E-62CA-4230-9E44-6E7E9D28C2F6}" destId="{547DDE9F-B8C5-4E79-9452-E0EE3FE2CC9E}" srcOrd="0" destOrd="0" presId="urn:microsoft.com/office/officeart/2005/8/layout/process1"/>
    <dgm:cxn modelId="{816C1DFE-80EC-41E7-84C7-37EC1A305ACF}" type="presOf" srcId="{44392AE4-86BE-446A-B656-650805998DE5}" destId="{82EF9228-9E6F-4153-99B9-1842469AA2C6}" srcOrd="0" destOrd="0" presId="urn:microsoft.com/office/officeart/2005/8/layout/process1"/>
    <dgm:cxn modelId="{C34485FF-8B3D-4089-B0EB-B97FBD50C5E6}" srcId="{F399AFBC-2729-43FD-87C7-9D2DEE910B1B}" destId="{AB6D4F35-DC8C-481C-8A20-ECAE9C4074EA}" srcOrd="0" destOrd="0" parTransId="{2A29E7A3-884C-48D9-A109-E5001374407A}" sibTransId="{0096CC8D-2762-4047-8CF2-603430AA7E94}"/>
    <dgm:cxn modelId="{60D22BA0-584A-4A64-92C0-199BA0292937}" type="presParOf" srcId="{4D3E072B-83A3-41D8-BCFB-9F3C25580F7C}" destId="{77C5FD65-235A-4FF2-9192-1B64706FDEFB}" srcOrd="0" destOrd="0" presId="urn:microsoft.com/office/officeart/2005/8/layout/process1"/>
    <dgm:cxn modelId="{2B1665F7-FCFF-4816-BD68-241C5899E94D}" type="presParOf" srcId="{4D3E072B-83A3-41D8-BCFB-9F3C25580F7C}" destId="{547DDE9F-B8C5-4E79-9452-E0EE3FE2CC9E}" srcOrd="1" destOrd="0" presId="urn:microsoft.com/office/officeart/2005/8/layout/process1"/>
    <dgm:cxn modelId="{5560F830-D6B3-44FA-8AEE-B87C493DC366}" type="presParOf" srcId="{547DDE9F-B8C5-4E79-9452-E0EE3FE2CC9E}" destId="{72966084-76C7-4F25-BF6B-34E3867934C9}" srcOrd="0" destOrd="0" presId="urn:microsoft.com/office/officeart/2005/8/layout/process1"/>
    <dgm:cxn modelId="{EBA6CBA3-1BB5-47F6-880F-4FF4014F7DED}" type="presParOf" srcId="{4D3E072B-83A3-41D8-BCFB-9F3C25580F7C}" destId="{82EF9228-9E6F-4153-99B9-1842469AA2C6}" srcOrd="2" destOrd="0" presId="urn:microsoft.com/office/officeart/2005/8/layout/process1"/>
    <dgm:cxn modelId="{705F4AAD-EF99-4ED0-ABEB-54F972AA31A1}" type="presParOf" srcId="{4D3E072B-83A3-41D8-BCFB-9F3C25580F7C}" destId="{EEF292EC-A50E-4B36-96A9-7DA041F5B685}" srcOrd="3" destOrd="0" presId="urn:microsoft.com/office/officeart/2005/8/layout/process1"/>
    <dgm:cxn modelId="{A2E6FCF9-AFC8-422C-B9A2-629C638C719B}" type="presParOf" srcId="{EEF292EC-A50E-4B36-96A9-7DA041F5B685}" destId="{B7F0AE2F-DA1A-48AE-B9AE-8EFEDD12D045}" srcOrd="0" destOrd="0" presId="urn:microsoft.com/office/officeart/2005/8/layout/process1"/>
    <dgm:cxn modelId="{6D9238DA-B5CA-4F2A-BC96-A46200890AB8}" type="presParOf" srcId="{4D3E072B-83A3-41D8-BCFB-9F3C25580F7C}" destId="{31DB04AB-90F9-4F1A-8C4B-7A051E57A2D3}" srcOrd="4" destOrd="0" presId="urn:microsoft.com/office/officeart/2005/8/layout/process1"/>
    <dgm:cxn modelId="{F4D32916-5FB2-47A9-A4BF-35197C96C337}" type="presParOf" srcId="{4D3E072B-83A3-41D8-BCFB-9F3C25580F7C}" destId="{9AEB4F75-44F2-4872-9E35-488186A7A25B}" srcOrd="5" destOrd="0" presId="urn:microsoft.com/office/officeart/2005/8/layout/process1"/>
    <dgm:cxn modelId="{DA993206-E655-4EC5-B13E-2A8DF5168054}" type="presParOf" srcId="{9AEB4F75-44F2-4872-9E35-488186A7A25B}" destId="{308552A9-72A3-407C-85CA-9805753EBA17}" srcOrd="0" destOrd="0" presId="urn:microsoft.com/office/officeart/2005/8/layout/process1"/>
    <dgm:cxn modelId="{D0263ABD-F331-4150-9914-686749C6B528}" type="presParOf" srcId="{4D3E072B-83A3-41D8-BCFB-9F3C25580F7C}" destId="{4FBB4DB5-757A-4BD7-98DA-9835D535CB14}" srcOrd="6" destOrd="0" presId="urn:microsoft.com/office/officeart/2005/8/layout/process1"/>
    <dgm:cxn modelId="{0CBC26F6-DA10-4F28-A259-73195992E6C6}" type="presParOf" srcId="{4D3E072B-83A3-41D8-BCFB-9F3C25580F7C}" destId="{A1BC201A-9E7D-4B2B-A2A6-164C6C24589E}" srcOrd="7" destOrd="0" presId="urn:microsoft.com/office/officeart/2005/8/layout/process1"/>
    <dgm:cxn modelId="{84D502B2-AD3E-48B0-9339-C7699412D069}" type="presParOf" srcId="{A1BC201A-9E7D-4B2B-A2A6-164C6C24589E}" destId="{C40F5436-85F6-419A-B56E-879AC133F97F}" srcOrd="0" destOrd="0" presId="urn:microsoft.com/office/officeart/2005/8/layout/process1"/>
    <dgm:cxn modelId="{6F7473D6-974B-4112-97F9-30BDA1527E97}" type="presParOf" srcId="{4D3E072B-83A3-41D8-BCFB-9F3C25580F7C}" destId="{659C8A7E-97BA-4ECA-967D-16BD19A79584}" srcOrd="8" destOrd="0" presId="urn:microsoft.com/office/officeart/2005/8/layout/process1"/>
    <dgm:cxn modelId="{9A6F3372-DC65-4DDF-8424-E6E93EF54B1F}" type="presParOf" srcId="{4D3E072B-83A3-41D8-BCFB-9F3C25580F7C}" destId="{D83B4E36-BAA3-433F-97D3-6922C7170D3A}" srcOrd="9" destOrd="0" presId="urn:microsoft.com/office/officeart/2005/8/layout/process1"/>
    <dgm:cxn modelId="{0FBCF871-ED0B-4081-ADC6-A2917771F140}" type="presParOf" srcId="{D83B4E36-BAA3-433F-97D3-6922C7170D3A}" destId="{A16EE66A-385A-41B2-84DC-58D82825525C}" srcOrd="0" destOrd="0" presId="urn:microsoft.com/office/officeart/2005/8/layout/process1"/>
    <dgm:cxn modelId="{9C3A5D61-4B7D-4274-90CB-F026F480791D}" type="presParOf" srcId="{4D3E072B-83A3-41D8-BCFB-9F3C25580F7C}" destId="{53E5E623-F86F-4944-B912-8C782BAFBF5E}" srcOrd="10" destOrd="0" presId="urn:microsoft.com/office/officeart/2005/8/layout/process1"/>
    <dgm:cxn modelId="{BE2775C1-CA89-4F3C-B968-C73E3DDC7CAA}" type="presParOf" srcId="{4D3E072B-83A3-41D8-BCFB-9F3C25580F7C}" destId="{6090C65E-78F2-48B6-A5B0-F217E7E03F93}" srcOrd="11" destOrd="0" presId="urn:microsoft.com/office/officeart/2005/8/layout/process1"/>
    <dgm:cxn modelId="{280F03BE-374D-4BBE-8E83-636A6AC468D6}" type="presParOf" srcId="{6090C65E-78F2-48B6-A5B0-F217E7E03F93}" destId="{EFE0CB70-8EAA-476A-85E8-D08481DB6DD3}" srcOrd="0" destOrd="0" presId="urn:microsoft.com/office/officeart/2005/8/layout/process1"/>
    <dgm:cxn modelId="{0382D88D-FF98-4280-9B21-1B6AE445CCC1}" type="presParOf" srcId="{4D3E072B-83A3-41D8-BCFB-9F3C25580F7C}" destId="{5B88417E-98A4-4909-B438-27F9F10350BB}"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5FD65-235A-4FF2-9192-1B64706FDEFB}">
      <dsp:nvSpPr>
        <dsp:cNvPr id="0" name=""/>
        <dsp:cNvSpPr/>
      </dsp:nvSpPr>
      <dsp:spPr>
        <a:xfrm>
          <a:off x="2762" y="2063644"/>
          <a:ext cx="1046293" cy="1275170"/>
        </a:xfrm>
        <a:prstGeom prst="roundRect">
          <a:avLst>
            <a:gd name="adj" fmla="val 1000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ctr" defTabSz="222250">
            <a:lnSpc>
              <a:spcPct val="90000"/>
            </a:lnSpc>
            <a:spcBef>
              <a:spcPct val="0"/>
            </a:spcBef>
            <a:spcAft>
              <a:spcPct val="35000"/>
            </a:spcAft>
            <a:buNone/>
          </a:pPr>
          <a:endParaRPr lang="en-GB" sz="500" b="1" kern="1200" dirty="0">
            <a:solidFill>
              <a:schemeClr val="tx1"/>
            </a:solidFill>
          </a:endParaRPr>
        </a:p>
        <a:p>
          <a:pPr marL="0" lvl="0" indent="0" algn="ctr" defTabSz="222250">
            <a:lnSpc>
              <a:spcPct val="90000"/>
            </a:lnSpc>
            <a:spcBef>
              <a:spcPct val="0"/>
            </a:spcBef>
            <a:spcAft>
              <a:spcPct val="35000"/>
            </a:spcAft>
            <a:buNone/>
          </a:pPr>
          <a:r>
            <a:rPr lang="en-GB" sz="1100" b="1" kern="1200" dirty="0">
              <a:solidFill>
                <a:schemeClr val="tx1"/>
              </a:solidFill>
            </a:rPr>
            <a:t>PRE-PANEL</a:t>
          </a:r>
        </a:p>
        <a:p>
          <a:pPr marL="0" lvl="0" indent="0" algn="ctr" defTabSz="222250">
            <a:lnSpc>
              <a:spcPct val="90000"/>
            </a:lnSpc>
            <a:spcBef>
              <a:spcPct val="0"/>
            </a:spcBef>
            <a:spcAft>
              <a:spcPct val="35000"/>
            </a:spcAft>
            <a:buNone/>
          </a:pPr>
          <a:r>
            <a:rPr lang="en-GB" sz="800" kern="1200" baseline="0" dirty="0">
              <a:solidFill>
                <a:prstClr val="black">
                  <a:hueOff val="0"/>
                  <a:satOff val="0"/>
                  <a:lumOff val="0"/>
                  <a:alphaOff val="0"/>
                </a:prstClr>
              </a:solidFill>
              <a:latin typeface="Calibri" panose="020F0502020204030204"/>
              <a:ea typeface="+mn-ea"/>
              <a:cs typeface="+mn-cs"/>
            </a:rPr>
            <a:t>Inventor develops the opportunity with RIE</a:t>
          </a:r>
        </a:p>
      </dsp:txBody>
      <dsp:txXfrm>
        <a:off x="33407" y="2094289"/>
        <a:ext cx="985003" cy="1213880"/>
      </dsp:txXfrm>
    </dsp:sp>
    <dsp:sp modelId="{547DDE9F-B8C5-4E79-9452-E0EE3FE2CC9E}">
      <dsp:nvSpPr>
        <dsp:cNvPr id="0" name=""/>
        <dsp:cNvSpPr/>
      </dsp:nvSpPr>
      <dsp:spPr>
        <a:xfrm>
          <a:off x="1153685" y="2571489"/>
          <a:ext cx="221814" cy="25948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153685" y="2623385"/>
        <a:ext cx="155270" cy="155688"/>
      </dsp:txXfrm>
    </dsp:sp>
    <dsp:sp modelId="{82EF9228-9E6F-4153-99B9-1842469AA2C6}">
      <dsp:nvSpPr>
        <dsp:cNvPr id="0" name=""/>
        <dsp:cNvSpPr/>
      </dsp:nvSpPr>
      <dsp:spPr>
        <a:xfrm>
          <a:off x="1467573" y="2063644"/>
          <a:ext cx="1046293" cy="1275170"/>
        </a:xfrm>
        <a:prstGeom prst="roundRect">
          <a:avLst>
            <a:gd name="adj" fmla="val 1000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488950">
            <a:lnSpc>
              <a:spcPct val="90000"/>
            </a:lnSpc>
            <a:spcBef>
              <a:spcPct val="0"/>
            </a:spcBef>
            <a:spcAft>
              <a:spcPct val="35000"/>
            </a:spcAft>
            <a:buNone/>
          </a:pPr>
          <a:r>
            <a:rPr lang="en-GB" sz="1100" b="1" kern="1200" baseline="0" dirty="0">
              <a:solidFill>
                <a:schemeClr val="tx1"/>
              </a:solidFill>
            </a:rPr>
            <a:t>GATE 1  and 2</a:t>
          </a:r>
        </a:p>
        <a:p>
          <a:pPr marL="0" lvl="0" indent="0" algn="ctr" defTabSz="488950">
            <a:lnSpc>
              <a:spcPct val="90000"/>
            </a:lnSpc>
            <a:spcBef>
              <a:spcPct val="0"/>
            </a:spcBef>
            <a:spcAft>
              <a:spcPct val="35000"/>
            </a:spcAft>
            <a:buNone/>
          </a:pPr>
          <a:r>
            <a:rPr lang="en-GB" sz="1100" b="1" kern="1200" baseline="0" dirty="0">
              <a:solidFill>
                <a:schemeClr val="tx1"/>
              </a:solidFill>
              <a:latin typeface="Calibri" panose="020F0502020204030204"/>
              <a:ea typeface="+mn-ea"/>
              <a:cs typeface="+mn-cs"/>
            </a:rPr>
            <a:t>School</a:t>
          </a:r>
          <a:r>
            <a:rPr lang="en-GB" sz="1100" b="1" kern="1200" baseline="0" dirty="0">
              <a:solidFill>
                <a:schemeClr val="tx1"/>
              </a:solidFill>
            </a:rPr>
            <a:t> Innovation Panel</a:t>
          </a:r>
        </a:p>
        <a:p>
          <a:pPr marL="0" lvl="0" indent="0" algn="ctr" defTabSz="222250">
            <a:lnSpc>
              <a:spcPct val="90000"/>
            </a:lnSpc>
            <a:spcBef>
              <a:spcPct val="0"/>
            </a:spcBef>
            <a:spcAft>
              <a:spcPct val="35000"/>
            </a:spcAft>
            <a:buNone/>
          </a:pPr>
          <a:r>
            <a:rPr lang="en-GB" sz="800" kern="1200" baseline="0" dirty="0">
              <a:solidFill>
                <a:prstClr val="black">
                  <a:hueOff val="0"/>
                  <a:satOff val="0"/>
                  <a:lumOff val="0"/>
                  <a:alphaOff val="0"/>
                </a:prstClr>
              </a:solidFill>
              <a:latin typeface="Calibri" panose="020F0502020204030204"/>
              <a:ea typeface="+mn-ea"/>
              <a:cs typeface="+mn-cs"/>
            </a:rPr>
            <a:t>Initial opportunity review </a:t>
          </a:r>
        </a:p>
        <a:p>
          <a:pPr marL="0" lvl="0" indent="0" algn="ctr" defTabSz="222250">
            <a:lnSpc>
              <a:spcPct val="90000"/>
            </a:lnSpc>
            <a:spcBef>
              <a:spcPct val="0"/>
            </a:spcBef>
            <a:spcAft>
              <a:spcPct val="35000"/>
            </a:spcAft>
            <a:buNone/>
          </a:pPr>
          <a:r>
            <a:rPr lang="en-GB" sz="800" b="0" kern="1200" dirty="0">
              <a:solidFill>
                <a:prstClr val="black"/>
              </a:solidFill>
              <a:latin typeface="Calibri" panose="020F0502020204030204"/>
              <a:ea typeface="+mn-ea"/>
              <a:cs typeface="+mn-cs"/>
            </a:rPr>
            <a:t>Advanced opportunity  review</a:t>
          </a:r>
          <a:endParaRPr lang="en-GB" sz="800" kern="1200" baseline="0" dirty="0">
            <a:solidFill>
              <a:prstClr val="black">
                <a:hueOff val="0"/>
                <a:satOff val="0"/>
                <a:lumOff val="0"/>
                <a:alphaOff val="0"/>
              </a:prstClr>
            </a:solidFill>
            <a:latin typeface="Calibri" panose="020F0502020204030204"/>
            <a:ea typeface="+mn-ea"/>
            <a:cs typeface="+mn-cs"/>
          </a:endParaRPr>
        </a:p>
      </dsp:txBody>
      <dsp:txXfrm>
        <a:off x="1498218" y="2094289"/>
        <a:ext cx="985003" cy="1213880"/>
      </dsp:txXfrm>
    </dsp:sp>
    <dsp:sp modelId="{EEF292EC-A50E-4B36-96A9-7DA041F5B685}">
      <dsp:nvSpPr>
        <dsp:cNvPr id="0" name=""/>
        <dsp:cNvSpPr/>
      </dsp:nvSpPr>
      <dsp:spPr>
        <a:xfrm>
          <a:off x="2618496" y="2571489"/>
          <a:ext cx="221814" cy="25948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618496" y="2623385"/>
        <a:ext cx="155270" cy="155688"/>
      </dsp:txXfrm>
    </dsp:sp>
    <dsp:sp modelId="{31DB04AB-90F9-4F1A-8C4B-7A051E57A2D3}">
      <dsp:nvSpPr>
        <dsp:cNvPr id="0" name=""/>
        <dsp:cNvSpPr/>
      </dsp:nvSpPr>
      <dsp:spPr>
        <a:xfrm>
          <a:off x="2932385" y="2063644"/>
          <a:ext cx="1046293" cy="1275170"/>
        </a:xfrm>
        <a:prstGeom prst="roundRect">
          <a:avLst>
            <a:gd name="adj" fmla="val 10000"/>
          </a:avLst>
        </a:prstGeom>
        <a:noFill/>
        <a:ln w="28575" cap="flat" cmpd="sng" algn="ctr">
          <a:solidFill>
            <a:srgbClr val="DC5D2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1100" b="1" kern="1200" dirty="0">
              <a:solidFill>
                <a:prstClr val="black"/>
              </a:solidFill>
              <a:latin typeface="Calibri" panose="020F0502020204030204"/>
              <a:ea typeface="+mn-ea"/>
              <a:cs typeface="+mn-cs"/>
            </a:rPr>
            <a:t>GATE 3 </a:t>
          </a:r>
        </a:p>
        <a:p>
          <a:pPr marL="0" lvl="0" indent="0" algn="ctr" defTabSz="222250">
            <a:lnSpc>
              <a:spcPct val="90000"/>
            </a:lnSpc>
            <a:spcBef>
              <a:spcPct val="0"/>
            </a:spcBef>
            <a:spcAft>
              <a:spcPct val="35000"/>
            </a:spcAft>
            <a:buNone/>
          </a:pPr>
          <a:r>
            <a:rPr lang="en-GB" sz="1100" b="1" kern="1200" dirty="0">
              <a:solidFill>
                <a:prstClr val="black"/>
              </a:solidFill>
              <a:latin typeface="Calibri" panose="020F0502020204030204"/>
              <a:ea typeface="+mn-ea"/>
              <a:cs typeface="+mn-cs"/>
            </a:rPr>
            <a:t>Central Innovation Panel</a:t>
          </a:r>
        </a:p>
        <a:p>
          <a:pPr marL="0" lvl="0" indent="0" algn="ctr" defTabSz="222250">
            <a:lnSpc>
              <a:spcPct val="90000"/>
            </a:lnSpc>
            <a:spcBef>
              <a:spcPct val="0"/>
            </a:spcBef>
            <a:spcAft>
              <a:spcPct val="35000"/>
            </a:spcAft>
            <a:buNone/>
          </a:pPr>
          <a:r>
            <a:rPr lang="en-GB" sz="800" kern="1200" dirty="0">
              <a:solidFill>
                <a:prstClr val="black">
                  <a:hueOff val="0"/>
                  <a:satOff val="0"/>
                  <a:lumOff val="0"/>
                  <a:alphaOff val="0"/>
                </a:prstClr>
              </a:solidFill>
              <a:latin typeface="Calibri" panose="020F0502020204030204"/>
              <a:ea typeface="+mn-ea"/>
              <a:cs typeface="+mn-cs"/>
            </a:rPr>
            <a:t>General review of exploitation route</a:t>
          </a:r>
          <a:r>
            <a:rPr lang="en-GB" sz="800" kern="1200" dirty="0"/>
            <a:t> exploitation </a:t>
          </a:r>
          <a:r>
            <a:rPr lang="en-GB" sz="500" kern="1200" dirty="0"/>
            <a:t>route</a:t>
          </a:r>
          <a:endParaRPr lang="en-GB" sz="500" b="1" kern="1200" dirty="0">
            <a:solidFill>
              <a:prstClr val="black"/>
            </a:solidFill>
            <a:latin typeface="Calibri" panose="020F0502020204030204"/>
            <a:ea typeface="+mn-ea"/>
            <a:cs typeface="+mn-cs"/>
          </a:endParaRPr>
        </a:p>
      </dsp:txBody>
      <dsp:txXfrm>
        <a:off x="2963030" y="2094289"/>
        <a:ext cx="985003" cy="1213880"/>
      </dsp:txXfrm>
    </dsp:sp>
    <dsp:sp modelId="{9AEB4F75-44F2-4872-9E35-488186A7A25B}">
      <dsp:nvSpPr>
        <dsp:cNvPr id="0" name=""/>
        <dsp:cNvSpPr/>
      </dsp:nvSpPr>
      <dsp:spPr>
        <a:xfrm rot="19147259">
          <a:off x="4043899" y="1941935"/>
          <a:ext cx="277894" cy="25948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053392" y="2019304"/>
        <a:ext cx="200050" cy="155688"/>
      </dsp:txXfrm>
    </dsp:sp>
    <dsp:sp modelId="{4FBB4DB5-757A-4BD7-98DA-9835D535CB14}">
      <dsp:nvSpPr>
        <dsp:cNvPr id="0" name=""/>
        <dsp:cNvSpPr/>
      </dsp:nvSpPr>
      <dsp:spPr>
        <a:xfrm>
          <a:off x="4375120" y="814832"/>
          <a:ext cx="1046293" cy="1275170"/>
        </a:xfrm>
        <a:prstGeom prst="roundRect">
          <a:avLst>
            <a:gd name="adj" fmla="val 10000"/>
          </a:avLst>
        </a:prstGeom>
        <a:noFill/>
        <a:ln w="28575" cap="flat" cmpd="sng" algn="ctr">
          <a:solidFill>
            <a:srgbClr val="DC5D24">
              <a:alpha val="68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1100" b="1" kern="1200" dirty="0">
              <a:solidFill>
                <a:prstClr val="black"/>
              </a:solidFill>
              <a:latin typeface="Calibri" panose="020F0502020204030204"/>
              <a:ea typeface="+mn-ea"/>
              <a:cs typeface="+mn-cs"/>
            </a:rPr>
            <a:t>GATE 4 Spin Out </a:t>
          </a:r>
        </a:p>
        <a:p>
          <a:pPr marL="0" lvl="0" indent="0" algn="ctr" defTabSz="222250">
            <a:lnSpc>
              <a:spcPct val="90000"/>
            </a:lnSpc>
            <a:spcBef>
              <a:spcPct val="0"/>
            </a:spcBef>
            <a:spcAft>
              <a:spcPct val="35000"/>
            </a:spcAft>
            <a:buNone/>
          </a:pPr>
          <a:r>
            <a:rPr lang="en-GB" sz="800" kern="1200" dirty="0">
              <a:solidFill>
                <a:prstClr val="black">
                  <a:hueOff val="0"/>
                  <a:satOff val="0"/>
                  <a:lumOff val="0"/>
                  <a:alphaOff val="0"/>
                </a:prstClr>
              </a:solidFill>
              <a:latin typeface="Calibri" panose="020F0502020204030204"/>
              <a:ea typeface="+mn-ea"/>
              <a:cs typeface="+mn-cs"/>
            </a:rPr>
            <a:t>CIP review</a:t>
          </a:r>
        </a:p>
      </dsp:txBody>
      <dsp:txXfrm>
        <a:off x="4405765" y="845477"/>
        <a:ext cx="985003" cy="1213880"/>
      </dsp:txXfrm>
    </dsp:sp>
    <dsp:sp modelId="{A1BC201A-9E7D-4B2B-A2A6-164C6C24589E}">
      <dsp:nvSpPr>
        <dsp:cNvPr id="0" name=""/>
        <dsp:cNvSpPr/>
      </dsp:nvSpPr>
      <dsp:spPr>
        <a:xfrm rot="1116561">
          <a:off x="4056904" y="3217736"/>
          <a:ext cx="356635" cy="300234"/>
        </a:xfrm>
        <a:prstGeom prst="rightArrow">
          <a:avLst>
            <a:gd name="adj1" fmla="val 60000"/>
            <a:gd name="adj2" fmla="val 50000"/>
          </a:avLst>
        </a:prstGeom>
        <a:solidFill>
          <a:srgbClr val="ED7D3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prstClr val="white"/>
            </a:solidFill>
            <a:latin typeface="Calibri" panose="020F0502020204030204"/>
            <a:ea typeface="+mn-ea"/>
            <a:cs typeface="+mn-cs"/>
          </a:endParaRPr>
        </a:p>
      </dsp:txBody>
      <dsp:txXfrm>
        <a:off x="4059259" y="3263412"/>
        <a:ext cx="266565" cy="180140"/>
      </dsp:txXfrm>
    </dsp:sp>
    <dsp:sp modelId="{659C8A7E-97BA-4ECA-967D-16BD19A79584}">
      <dsp:nvSpPr>
        <dsp:cNvPr id="0" name=""/>
        <dsp:cNvSpPr/>
      </dsp:nvSpPr>
      <dsp:spPr>
        <a:xfrm>
          <a:off x="4415637" y="3364726"/>
          <a:ext cx="1046293" cy="1275170"/>
        </a:xfrm>
        <a:prstGeom prst="roundRect">
          <a:avLst>
            <a:gd name="adj" fmla="val 10000"/>
          </a:avLst>
        </a:prstGeom>
        <a:noFill/>
        <a:ln w="28575" cap="flat" cmpd="sng" algn="ctr">
          <a:solidFill>
            <a:srgbClr val="DC5D24">
              <a:alpha val="68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1100" b="1" kern="1200" dirty="0">
              <a:solidFill>
                <a:prstClr val="black"/>
              </a:solidFill>
              <a:latin typeface="Calibri" panose="020F0502020204030204"/>
              <a:ea typeface="+mn-ea"/>
              <a:cs typeface="+mn-cs"/>
            </a:rPr>
            <a:t>GATE 4 License</a:t>
          </a:r>
          <a:endParaRPr lang="en-GB" sz="1100" b="0" kern="1200" dirty="0">
            <a:solidFill>
              <a:prstClr val="black"/>
            </a:solidFill>
            <a:latin typeface="Calibri" panose="020F0502020204030204"/>
            <a:ea typeface="+mn-ea"/>
            <a:cs typeface="+mn-cs"/>
          </a:endParaRPr>
        </a:p>
        <a:p>
          <a:pPr marL="0" lvl="0" indent="0" algn="ctr" defTabSz="222250">
            <a:lnSpc>
              <a:spcPct val="90000"/>
            </a:lnSpc>
            <a:spcBef>
              <a:spcPct val="0"/>
            </a:spcBef>
            <a:spcAft>
              <a:spcPct val="35000"/>
            </a:spcAft>
            <a:buNone/>
          </a:pPr>
          <a:r>
            <a:rPr lang="en-GB" sz="800" kern="1200" dirty="0">
              <a:solidFill>
                <a:prstClr val="black">
                  <a:hueOff val="0"/>
                  <a:satOff val="0"/>
                  <a:lumOff val="0"/>
                  <a:alphaOff val="0"/>
                </a:prstClr>
              </a:solidFill>
              <a:latin typeface="Calibri" panose="020F0502020204030204"/>
              <a:ea typeface="+mn-ea"/>
              <a:cs typeface="+mn-cs"/>
            </a:rPr>
            <a:t>CIP review</a:t>
          </a:r>
          <a:endParaRPr lang="en-GB" sz="800" b="0" kern="1200" dirty="0">
            <a:solidFill>
              <a:prstClr val="black"/>
            </a:solidFill>
            <a:latin typeface="Calibri" panose="020F0502020204030204"/>
            <a:ea typeface="+mn-ea"/>
            <a:cs typeface="+mn-cs"/>
          </a:endParaRPr>
        </a:p>
      </dsp:txBody>
      <dsp:txXfrm>
        <a:off x="4446282" y="3395371"/>
        <a:ext cx="985003" cy="1213880"/>
      </dsp:txXfrm>
    </dsp:sp>
    <dsp:sp modelId="{D83B4E36-BAA3-433F-97D3-6922C7170D3A}">
      <dsp:nvSpPr>
        <dsp:cNvPr id="0" name=""/>
        <dsp:cNvSpPr/>
      </dsp:nvSpPr>
      <dsp:spPr>
        <a:xfrm rot="21591250">
          <a:off x="5507727" y="1366659"/>
          <a:ext cx="510999" cy="25948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5507727" y="1418654"/>
        <a:ext cx="433155" cy="155688"/>
      </dsp:txXfrm>
    </dsp:sp>
    <dsp:sp modelId="{53E5E623-F86F-4944-B912-8C782BAFBF5E}">
      <dsp:nvSpPr>
        <dsp:cNvPr id="0" name=""/>
        <dsp:cNvSpPr/>
      </dsp:nvSpPr>
      <dsp:spPr>
        <a:xfrm>
          <a:off x="6105356" y="800218"/>
          <a:ext cx="1046293" cy="1275170"/>
        </a:xfrm>
        <a:prstGeom prst="roundRect">
          <a:avLst>
            <a:gd name="adj" fmla="val 10000"/>
          </a:avLst>
        </a:prstGeom>
        <a:no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1400" b="0" kern="1200" dirty="0">
              <a:solidFill>
                <a:prstClr val="black"/>
              </a:solidFill>
              <a:latin typeface="Calibri" panose="020F0502020204030204"/>
              <a:ea typeface="+mn-ea"/>
              <a:cs typeface="+mn-cs"/>
            </a:rPr>
            <a:t>Spin-out company formed</a:t>
          </a:r>
        </a:p>
      </dsp:txBody>
      <dsp:txXfrm>
        <a:off x="6136001" y="830863"/>
        <a:ext cx="985003" cy="1213880"/>
      </dsp:txXfrm>
    </dsp:sp>
    <dsp:sp modelId="{6090C65E-78F2-48B6-A5B0-F217E7E03F93}">
      <dsp:nvSpPr>
        <dsp:cNvPr id="0" name=""/>
        <dsp:cNvSpPr/>
      </dsp:nvSpPr>
      <dsp:spPr>
        <a:xfrm rot="81026">
          <a:off x="5511619" y="3945955"/>
          <a:ext cx="576394" cy="283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5511631" y="4001658"/>
        <a:ext cx="491336" cy="170116"/>
      </dsp:txXfrm>
    </dsp:sp>
    <dsp:sp modelId="{5B88417E-98A4-4909-B438-27F9F10350BB}">
      <dsp:nvSpPr>
        <dsp:cNvPr id="0" name=""/>
        <dsp:cNvSpPr/>
      </dsp:nvSpPr>
      <dsp:spPr>
        <a:xfrm>
          <a:off x="6091224" y="3317927"/>
          <a:ext cx="1046293" cy="1275170"/>
        </a:xfrm>
        <a:prstGeom prst="roundRect">
          <a:avLst>
            <a:gd name="adj" fmla="val 10000"/>
          </a:avLst>
        </a:prstGeom>
        <a:no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License agreed</a:t>
          </a:r>
          <a:endParaRPr lang="en-GB" sz="1400" b="1" kern="1200" dirty="0">
            <a:solidFill>
              <a:prstClr val="black"/>
            </a:solidFill>
            <a:latin typeface="Calibri" panose="020F0502020204030204"/>
            <a:ea typeface="+mn-ea"/>
            <a:cs typeface="+mn-cs"/>
          </a:endParaRPr>
        </a:p>
      </dsp:txBody>
      <dsp:txXfrm>
        <a:off x="6121869" y="3348572"/>
        <a:ext cx="985003" cy="12138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0238F6-4B31-8D47-AF4C-C55DDA54338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b="1" dirty="0">
              <a:latin typeface="+mj-lt"/>
            </a:endParaRPr>
          </a:p>
        </p:txBody>
      </p:sp>
      <p:sp>
        <p:nvSpPr>
          <p:cNvPr id="3" name="Date Placeholder 2">
            <a:extLst>
              <a:ext uri="{FF2B5EF4-FFF2-40B4-BE49-F238E27FC236}">
                <a16:creationId xmlns:a16="http://schemas.microsoft.com/office/drawing/2014/main" id="{3F1A1317-B945-6343-A72C-5C8D0AFB9F14}"/>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64483AF-EE19-D740-B85B-ECC3273A2FC4}" type="datetimeFigureOut">
              <a:rPr lang="en-US" smtClean="0"/>
              <a:t>11/10/2021</a:t>
            </a:fld>
            <a:endParaRPr lang="en-US"/>
          </a:p>
        </p:txBody>
      </p:sp>
      <p:sp>
        <p:nvSpPr>
          <p:cNvPr id="4" name="Footer Placeholder 3">
            <a:extLst>
              <a:ext uri="{FF2B5EF4-FFF2-40B4-BE49-F238E27FC236}">
                <a16:creationId xmlns:a16="http://schemas.microsoft.com/office/drawing/2014/main" id="{3873068F-4DE7-6742-A803-784BD186FD6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61C3D8-F2BE-C449-84E6-362E3C7153F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7D42DB6-2B11-D643-A517-4332A5155458}" type="slidenum">
              <a:rPr lang="en-US" smtClean="0"/>
              <a:t>‹#›</a:t>
            </a:fld>
            <a:endParaRPr lang="en-US"/>
          </a:p>
        </p:txBody>
      </p:sp>
    </p:spTree>
    <p:extLst>
      <p:ext uri="{BB962C8B-B14F-4D97-AF65-F5344CB8AC3E}">
        <p14:creationId xmlns:p14="http://schemas.microsoft.com/office/powerpoint/2010/main" val="729826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Regular"/>
              </a:defRPr>
            </a:lvl1pPr>
          </a:lstStyle>
          <a:p>
            <a:fld id="{2A85EF60-C73A-944A-B61E-7CEC8FBBB1E3}" type="datetimeFigureOut">
              <a:rPr lang="en-US" smtClean="0"/>
              <a:pPr/>
              <a:t>11/10/2021</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Regular"/>
              </a:defRPr>
            </a:lvl1pPr>
          </a:lstStyle>
          <a:p>
            <a:fld id="{27D59322-A0F9-C34C-96A5-6A4FB0854131}" type="slidenum">
              <a:rPr lang="en-US" smtClean="0"/>
              <a:pPr/>
              <a:t>‹#›</a:t>
            </a:fld>
            <a:endParaRPr lang="en-US" dirty="0"/>
          </a:p>
        </p:txBody>
      </p:sp>
    </p:spTree>
    <p:extLst>
      <p:ext uri="{BB962C8B-B14F-4D97-AF65-F5344CB8AC3E}">
        <p14:creationId xmlns:p14="http://schemas.microsoft.com/office/powerpoint/2010/main" val="109135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a:t>
            </a:fld>
            <a:endParaRPr lang="en-US" dirty="0"/>
          </a:p>
        </p:txBody>
      </p:sp>
    </p:spTree>
    <p:extLst>
      <p:ext uri="{BB962C8B-B14F-4D97-AF65-F5344CB8AC3E}">
        <p14:creationId xmlns:p14="http://schemas.microsoft.com/office/powerpoint/2010/main" val="2736189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0000"/>
                </a:solidFill>
                <a:effectLst/>
                <a:latin typeface="Arial" panose="020B0604020202020204" pitchFamily="34" charset="0"/>
                <a:ea typeface="Times New Roman" panose="02020603050405020304" pitchFamily="18" charset="0"/>
              </a:rPr>
              <a:t>Fund Innovation</a:t>
            </a:r>
          </a:p>
          <a:p>
            <a:pPr marL="285750" indent="-285750">
              <a:buFontTx/>
              <a:buChar char="-"/>
            </a:pPr>
            <a:r>
              <a:rPr lang="en-GB" sz="1200" dirty="0">
                <a:solidFill>
                  <a:srgbClr val="000000"/>
                </a:solidFill>
                <a:effectLst/>
                <a:latin typeface="Arial" panose="020B0604020202020204" pitchFamily="34" charset="0"/>
                <a:ea typeface="Times New Roman" panose="02020603050405020304" pitchFamily="18" charset="0"/>
              </a:rPr>
              <a:t>solve your problems/challenges</a:t>
            </a:r>
          </a:p>
          <a:p>
            <a:pPr marL="285750" indent="-285750">
              <a:buFontTx/>
              <a:buChar char="-"/>
            </a:pPr>
            <a:r>
              <a:rPr lang="en-GB" dirty="0">
                <a:solidFill>
                  <a:srgbClr val="000000"/>
                </a:solidFill>
                <a:latin typeface="Arial" panose="020B0604020202020204" pitchFamily="34" charset="0"/>
                <a:ea typeface="Times New Roman" panose="02020603050405020304" pitchFamily="18" charset="0"/>
              </a:rPr>
              <a:t>Increase productivity </a:t>
            </a:r>
          </a:p>
          <a:p>
            <a:pPr marL="285750" indent="-285750">
              <a:buFontTx/>
              <a:buChar char="-"/>
            </a:pPr>
            <a:r>
              <a:rPr lang="en-GB" dirty="0">
                <a:solidFill>
                  <a:srgbClr val="000000"/>
                </a:solidFill>
                <a:latin typeface="Arial" panose="020B0604020202020204" pitchFamily="34" charset="0"/>
                <a:ea typeface="Times New Roman" panose="02020603050405020304" pitchFamily="18" charset="0"/>
              </a:rPr>
              <a:t>access our knowledge/IP</a:t>
            </a:r>
            <a:endParaRPr lang="en-GB" sz="1200" dirty="0">
              <a:solidFill>
                <a:srgbClr val="000000"/>
              </a:solidFill>
              <a:effectLst/>
              <a:latin typeface="Arial" panose="020B0604020202020204" pitchFamily="34" charset="0"/>
              <a:ea typeface="Times New Roman" panose="02020603050405020304" pitchFamily="18" charset="0"/>
            </a:endParaRPr>
          </a:p>
          <a:p>
            <a:endParaRPr lang="en-GB" sz="500" dirty="0">
              <a:solidFill>
                <a:srgbClr val="000000"/>
              </a:solidFill>
              <a:latin typeface="Arial" panose="020B0604020202020204" pitchFamily="34" charset="0"/>
              <a:ea typeface="Times New Roman" panose="02020603050405020304" pitchFamily="18" charset="0"/>
            </a:endParaRPr>
          </a:p>
          <a:p>
            <a:r>
              <a:rPr lang="en-GB" sz="1200" b="1" dirty="0">
                <a:solidFill>
                  <a:srgbClr val="000000"/>
                </a:solidFill>
                <a:effectLst/>
                <a:latin typeface="Arial" panose="020B0604020202020204" pitchFamily="34" charset="0"/>
                <a:ea typeface="Times New Roman" panose="02020603050405020304" pitchFamily="18" charset="0"/>
              </a:rPr>
              <a:t>Short Course and CPD / Upskill your workforce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000000"/>
                </a:solidFill>
                <a:effectLst/>
                <a:latin typeface="Arial" panose="020B0604020202020204" pitchFamily="34" charset="0"/>
                <a:ea typeface="Times New Roman" panose="02020603050405020304" pitchFamily="18" charset="0"/>
              </a:rPr>
              <a:t>Train existing staff</a:t>
            </a:r>
          </a:p>
          <a:p>
            <a:pPr marL="285750" indent="-285750">
              <a:buFontTx/>
              <a:buChar char="-"/>
            </a:pPr>
            <a:r>
              <a:rPr lang="en-GB" dirty="0">
                <a:solidFill>
                  <a:srgbClr val="000000"/>
                </a:solidFill>
                <a:latin typeface="Arial" panose="020B0604020202020204" pitchFamily="34" charset="0"/>
                <a:ea typeface="Times New Roman" panose="02020603050405020304" pitchFamily="18" charset="0"/>
              </a:rPr>
              <a:t>Access new talent</a:t>
            </a:r>
          </a:p>
          <a:p>
            <a:endParaRPr lang="en-GB" sz="500" dirty="0">
              <a:solidFill>
                <a:srgbClr val="000000"/>
              </a:solidFill>
              <a:latin typeface="Arial" panose="020B0604020202020204" pitchFamily="34" charset="0"/>
              <a:ea typeface="Times New Roman" panose="02020603050405020304" pitchFamily="18" charset="0"/>
            </a:endParaRPr>
          </a:p>
          <a:p>
            <a:r>
              <a:rPr lang="en-GB" b="1" dirty="0">
                <a:solidFill>
                  <a:srgbClr val="000000"/>
                </a:solidFill>
                <a:latin typeface="Arial" panose="020B0604020202020204" pitchFamily="34" charset="0"/>
                <a:ea typeface="Times New Roman" panose="02020603050405020304" pitchFamily="18" charset="0"/>
              </a:rPr>
              <a:t>Join Our Community</a:t>
            </a:r>
          </a:p>
          <a:p>
            <a:pPr marL="285750" indent="-285750">
              <a:buFontTx/>
              <a:buChar char="-"/>
            </a:pPr>
            <a:r>
              <a:rPr lang="en-GB" dirty="0">
                <a:solidFill>
                  <a:srgbClr val="000000"/>
                </a:solidFill>
                <a:latin typeface="Arial" panose="020B0604020202020204" pitchFamily="34" charset="0"/>
                <a:ea typeface="Times New Roman" panose="02020603050405020304" pitchFamily="18" charset="0"/>
              </a:rPr>
              <a:t>Be part of our Entrepreneurial Eco-system</a:t>
            </a:r>
          </a:p>
          <a:p>
            <a:pPr marL="285750" indent="-285750">
              <a:buFontTx/>
              <a:buChar char="-"/>
            </a:pPr>
            <a:r>
              <a:rPr lang="en-GB" dirty="0">
                <a:solidFill>
                  <a:srgbClr val="000000"/>
                </a:solidFill>
                <a:latin typeface="Arial" panose="020B0604020202020204" pitchFamily="34" charset="0"/>
                <a:ea typeface="Times New Roman" panose="02020603050405020304" pitchFamily="18" charset="0"/>
              </a:rPr>
              <a:t>Investment Opportunities</a:t>
            </a:r>
          </a:p>
          <a:p>
            <a:pPr marL="285750" indent="-285750">
              <a:buFontTx/>
              <a:buChar char="-"/>
            </a:pPr>
            <a:r>
              <a:rPr lang="en-GB" dirty="0">
                <a:solidFill>
                  <a:srgbClr val="000000"/>
                </a:solidFill>
                <a:latin typeface="Arial" panose="020B0604020202020204" pitchFamily="34" charset="0"/>
                <a:ea typeface="Times New Roman" panose="02020603050405020304" pitchFamily="18" charset="0"/>
              </a:rPr>
              <a:t>Opportunity for all</a:t>
            </a:r>
          </a:p>
          <a:p>
            <a:pPr marL="285750" indent="-285750">
              <a:buFontTx/>
              <a:buChar char="-"/>
            </a:pPr>
            <a:r>
              <a:rPr lang="en-GB" dirty="0">
                <a:solidFill>
                  <a:srgbClr val="000000"/>
                </a:solidFill>
                <a:latin typeface="Arial" panose="020B0604020202020204" pitchFamily="34" charset="0"/>
              </a:rPr>
              <a:t>Innovation-led economic recovery</a:t>
            </a:r>
            <a:endParaRPr lang="en-GB" dirty="0"/>
          </a:p>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19</a:t>
            </a:fld>
            <a:endParaRPr lang="en-US" dirty="0"/>
          </a:p>
        </p:txBody>
      </p:sp>
    </p:spTree>
    <p:extLst>
      <p:ext uri="{BB962C8B-B14F-4D97-AF65-F5344CB8AC3E}">
        <p14:creationId xmlns:p14="http://schemas.microsoft.com/office/powerpoint/2010/main" val="319101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rgbClr val="222222"/>
                </a:solidFill>
                <a:effectLst/>
                <a:latin typeface="Titillium Web"/>
                <a:ea typeface="+mn-ea"/>
                <a:cs typeface="+mn-cs"/>
              </a:rPr>
              <a:t>The Napier Effect.. Working with ENU academics and listening to their stories about the impact of their research.  There’s a pattern of a Negative scenario going to a positive one, a problem and delivering a solution, the before and after so we developed a core concept for the Innovation Hub website of around the ‘Napier Effect’ with a call to action to contact us and ‘Get the Napier Effect’,  The site is structured around the 4 University Themes and includes core pages with Case studies showcasing our research and impact as well as how companies can engage with us to fund innovation projects, access talent and develop their workforce and / or become part of our research. innovation and enterprise community.</a:t>
            </a:r>
          </a:p>
          <a:p>
            <a:r>
              <a:rPr lang="en-GB" sz="1200" b="0" i="0" kern="1200" dirty="0">
                <a:solidFill>
                  <a:srgbClr val="222222"/>
                </a:solidFill>
                <a:effectLst/>
                <a:latin typeface="Titillium Web"/>
                <a:ea typeface="+mn-ea"/>
                <a:cs typeface="+mn-cs"/>
              </a:rPr>
              <a:t>Talk through the 4 case studies …</a:t>
            </a:r>
          </a:p>
        </p:txBody>
      </p:sp>
      <p:sp>
        <p:nvSpPr>
          <p:cNvPr id="4" name="Slide Number Placeholder 3"/>
          <p:cNvSpPr>
            <a:spLocks noGrp="1"/>
          </p:cNvSpPr>
          <p:nvPr>
            <p:ph type="sldNum" sz="quarter" idx="5"/>
          </p:nvPr>
        </p:nvSpPr>
        <p:spPr/>
        <p:txBody>
          <a:bodyPr/>
          <a:lstStyle/>
          <a:p>
            <a:fld id="{27D59322-A0F9-C34C-96A5-6A4FB0854131}" type="slidenum">
              <a:rPr lang="en-US" smtClean="0"/>
              <a:pPr/>
              <a:t>20</a:t>
            </a:fld>
            <a:endParaRPr lang="en-US" dirty="0"/>
          </a:p>
        </p:txBody>
      </p:sp>
    </p:spTree>
    <p:extLst>
      <p:ext uri="{BB962C8B-B14F-4D97-AF65-F5344CB8AC3E}">
        <p14:creationId xmlns:p14="http://schemas.microsoft.com/office/powerpoint/2010/main" val="181983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cs typeface="Arial Bold"/>
              </a:rPr>
              <a:t>This slide shows only CPD client - Current clients or those with a proposal in development with Edinburgh Napier University. </a:t>
            </a:r>
            <a:r>
              <a:rPr lang="en-GB" dirty="0"/>
              <a:t>This area is led by Georgina Gilmer and is supported by a strong team of Business Development Relationship Managers as well as members of the wider RIE team .</a:t>
            </a:r>
          </a:p>
        </p:txBody>
      </p:sp>
      <p:sp>
        <p:nvSpPr>
          <p:cNvPr id="4" name="Slide Number Placeholder 3"/>
          <p:cNvSpPr>
            <a:spLocks noGrp="1"/>
          </p:cNvSpPr>
          <p:nvPr>
            <p:ph type="sldNum" sz="quarter" idx="5"/>
          </p:nvPr>
        </p:nvSpPr>
        <p:spPr/>
        <p:txBody>
          <a:bodyPr/>
          <a:lstStyle/>
          <a:p>
            <a:fld id="{27D59322-A0F9-C34C-96A5-6A4FB0854131}" type="slidenum">
              <a:rPr lang="en-US" smtClean="0"/>
              <a:pPr/>
              <a:t>21</a:t>
            </a:fld>
            <a:endParaRPr lang="en-US" dirty="0"/>
          </a:p>
        </p:txBody>
      </p:sp>
    </p:spTree>
    <p:extLst>
      <p:ext uri="{BB962C8B-B14F-4D97-AF65-F5344CB8AC3E}">
        <p14:creationId xmlns:p14="http://schemas.microsoft.com/office/powerpoint/2010/main" val="1996147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22</a:t>
            </a:fld>
            <a:endParaRPr lang="en-US" dirty="0"/>
          </a:p>
        </p:txBody>
      </p:sp>
    </p:spTree>
    <p:extLst>
      <p:ext uri="{BB962C8B-B14F-4D97-AF65-F5344CB8AC3E}">
        <p14:creationId xmlns:p14="http://schemas.microsoft.com/office/powerpoint/2010/main" val="741348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ENU has had a focus on increasing the portfolio of KTPs for the past couple of years.  The BRDM team (led by Fiona Mason) take a proactive role in supporting academics to identify opportunities and business partners and to scope potential innovation projects with the external partners – each School has a BDRM working to support staff with business engagement and development of a pipeline of opportunities across the full range of KE modalities and funding sources which deliver benefits for our business partners through research, Innovation and entrepreneurship.</a:t>
            </a:r>
          </a:p>
        </p:txBody>
      </p:sp>
      <p:sp>
        <p:nvSpPr>
          <p:cNvPr id="4" name="Slide Number Placeholder 3"/>
          <p:cNvSpPr>
            <a:spLocks noGrp="1"/>
          </p:cNvSpPr>
          <p:nvPr>
            <p:ph type="sldNum" sz="quarter" idx="5"/>
          </p:nvPr>
        </p:nvSpPr>
        <p:spPr/>
        <p:txBody>
          <a:bodyPr/>
          <a:lstStyle/>
          <a:p>
            <a:fld id="{27D59322-A0F9-C34C-96A5-6A4FB0854131}" type="slidenum">
              <a:rPr lang="en-US" smtClean="0"/>
              <a:pPr/>
              <a:t>23</a:t>
            </a:fld>
            <a:endParaRPr lang="en-US" dirty="0"/>
          </a:p>
        </p:txBody>
      </p:sp>
    </p:spTree>
    <p:extLst>
      <p:ext uri="{BB962C8B-B14F-4D97-AF65-F5344CB8AC3E}">
        <p14:creationId xmlns:p14="http://schemas.microsoft.com/office/powerpoint/2010/main" val="198290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Entrepreneurial community within the Innovation Hub builds on the long established track record of success in delivering entrepreneurship support and training by Bright Red Triangle .  Some of the activities and services offered are listed…</a:t>
            </a:r>
          </a:p>
        </p:txBody>
      </p:sp>
      <p:sp>
        <p:nvSpPr>
          <p:cNvPr id="4" name="Slide Number Placeholder 3"/>
          <p:cNvSpPr>
            <a:spLocks noGrp="1"/>
          </p:cNvSpPr>
          <p:nvPr>
            <p:ph type="sldNum" sz="quarter" idx="5"/>
          </p:nvPr>
        </p:nvSpPr>
        <p:spPr/>
        <p:txBody>
          <a:bodyPr/>
          <a:lstStyle/>
          <a:p>
            <a:fld id="{27D59322-A0F9-C34C-96A5-6A4FB0854131}" type="slidenum">
              <a:rPr lang="en-US" smtClean="0"/>
              <a:pPr/>
              <a:t>25</a:t>
            </a:fld>
            <a:endParaRPr lang="en-US" dirty="0"/>
          </a:p>
        </p:txBody>
      </p:sp>
    </p:spTree>
    <p:extLst>
      <p:ext uri="{BB962C8B-B14F-4D97-AF65-F5344CB8AC3E}">
        <p14:creationId xmlns:p14="http://schemas.microsoft.com/office/powerpoint/2010/main" val="669752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Higher Education Business and Community Interaction (HE-BCI Survey)</a:t>
            </a:r>
          </a:p>
        </p:txBody>
      </p:sp>
      <p:sp>
        <p:nvSpPr>
          <p:cNvPr id="4" name="Slide Number Placeholder 3"/>
          <p:cNvSpPr>
            <a:spLocks noGrp="1"/>
          </p:cNvSpPr>
          <p:nvPr>
            <p:ph type="sldNum" sz="quarter" idx="5"/>
          </p:nvPr>
        </p:nvSpPr>
        <p:spPr/>
        <p:txBody>
          <a:bodyPr/>
          <a:lstStyle/>
          <a:p>
            <a:fld id="{27D59322-A0F9-C34C-96A5-6A4FB0854131}" type="slidenum">
              <a:rPr lang="en-US" smtClean="0"/>
              <a:pPr/>
              <a:t>26</a:t>
            </a:fld>
            <a:endParaRPr lang="en-US" dirty="0"/>
          </a:p>
        </p:txBody>
      </p:sp>
    </p:spTree>
    <p:extLst>
      <p:ext uri="{BB962C8B-B14F-4D97-AF65-F5344CB8AC3E}">
        <p14:creationId xmlns:p14="http://schemas.microsoft.com/office/powerpoint/2010/main" val="299248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Ambitions for development of the physical footprint of the Innovation Hub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Will be working to develop </a:t>
            </a:r>
            <a:r>
              <a:rPr lang="en-US" dirty="0"/>
              <a:t>Innovation Hub – Creative Tech Quarter as part of the new estates Plan </a:t>
            </a:r>
          </a:p>
          <a:p>
            <a:r>
              <a:rPr lang="en-US" dirty="0"/>
              <a:t>Collaborative Innovation Space</a:t>
            </a:r>
          </a:p>
          <a:p>
            <a:pPr marL="285750" indent="-285750">
              <a:buFont typeface="Arial" panose="020B0604020202020204" pitchFamily="34" charset="0"/>
              <a:buChar char="•"/>
            </a:pPr>
            <a:r>
              <a:rPr lang="en-GB" dirty="0"/>
              <a:t>A hub which signposts and connects with other innovation spaces in Merchiston, Craiglockhart and Sighthill as well as external partners </a:t>
            </a:r>
          </a:p>
          <a:p>
            <a:pPr marL="285750" indent="-285750">
              <a:buFont typeface="Arial" panose="020B0604020202020204" pitchFamily="34" charset="0"/>
              <a:buChar char="•"/>
            </a:pPr>
            <a:r>
              <a:rPr lang="en-GB" dirty="0"/>
              <a:t>A space to meet people, engage communities and build networks in meetings, at events, or over coffee. </a:t>
            </a:r>
          </a:p>
          <a:p>
            <a:pPr marL="285750" indent="-285750">
              <a:buFont typeface="Arial" panose="020B0604020202020204" pitchFamily="34" charset="0"/>
              <a:buChar char="•"/>
            </a:pPr>
            <a:r>
              <a:rPr lang="en-GB" dirty="0"/>
              <a:t>A place to market ENU innovation, and connect with investors, innovators and experts. </a:t>
            </a:r>
            <a:endParaRPr lang="en-US" dirty="0"/>
          </a:p>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27</a:t>
            </a:fld>
            <a:endParaRPr lang="en-US" dirty="0"/>
          </a:p>
        </p:txBody>
      </p:sp>
    </p:spTree>
    <p:extLst>
      <p:ext uri="{BB962C8B-B14F-4D97-AF65-F5344CB8AC3E}">
        <p14:creationId xmlns:p14="http://schemas.microsoft.com/office/powerpoint/2010/main" val="901519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dirty="0"/>
              <a:t>So to conclude. Through the Innovation Hub we want to develop a s we want to stop hiding our light under a bushel, develop confident narratives, videos and images to better showcase ENU capabilities and opportunities to engage with us.  The clear </a:t>
            </a:r>
            <a:r>
              <a:rPr lang="en-GB" dirty="0" err="1"/>
              <a:t>messgag</a:t>
            </a:r>
            <a:r>
              <a:rPr lang="en-GB" dirty="0"/>
              <a:t> is that ‘ENU is Open for Business’  </a:t>
            </a:r>
          </a:p>
          <a:p>
            <a:r>
              <a:rPr lang="en-GB" dirty="0"/>
              <a:t>.. Thanks you for listening, I’ll now pass you back to ..</a:t>
            </a:r>
          </a:p>
        </p:txBody>
      </p:sp>
      <p:sp>
        <p:nvSpPr>
          <p:cNvPr id="4" name="Slide Number Placeholder 3"/>
          <p:cNvSpPr>
            <a:spLocks noGrp="1"/>
          </p:cNvSpPr>
          <p:nvPr>
            <p:ph type="sldNum" sz="quarter" idx="10"/>
          </p:nvPr>
        </p:nvSpPr>
        <p:spPr/>
        <p:txBody>
          <a:bodyPr/>
          <a:lstStyle/>
          <a:p>
            <a:fld id="{88770487-7651-4336-841D-D8B00CE54197}" type="slidenum">
              <a:rPr lang="en-GB" smtClean="0"/>
              <a:t>28</a:t>
            </a:fld>
            <a:endParaRPr lang="en-GB"/>
          </a:p>
        </p:txBody>
      </p:sp>
    </p:spTree>
    <p:extLst>
      <p:ext uri="{BB962C8B-B14F-4D97-AF65-F5344CB8AC3E}">
        <p14:creationId xmlns:p14="http://schemas.microsoft.com/office/powerpoint/2010/main" val="421212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29</a:t>
            </a:fld>
            <a:endParaRPr lang="en-US" dirty="0"/>
          </a:p>
        </p:txBody>
      </p:sp>
    </p:spTree>
    <p:extLst>
      <p:ext uri="{BB962C8B-B14F-4D97-AF65-F5344CB8AC3E}">
        <p14:creationId xmlns:p14="http://schemas.microsoft.com/office/powerpoint/2010/main" val="344588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sz="1800" b="0" i="0" u="none" strike="noStrike" dirty="0">
              <a:solidFill>
                <a:srgbClr val="000000"/>
              </a:solidFill>
              <a:effectLst/>
              <a:latin typeface="Calibri" panose="020F0502020204030204" pitchFamily="34" charset="0"/>
            </a:endParaRP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1</a:t>
            </a:r>
            <a:r>
              <a:rPr lang="en-GB" sz="1800" b="0" i="0" u="none" strike="noStrike" baseline="30000" dirty="0">
                <a:solidFill>
                  <a:srgbClr val="000000"/>
                </a:solidFill>
                <a:effectLst/>
                <a:latin typeface="Calibri" panose="020F0502020204030204" pitchFamily="34" charset="0"/>
              </a:rPr>
              <a:t>st</a:t>
            </a:r>
            <a:r>
              <a:rPr lang="en-GB" sz="1800" b="0" i="0" u="none" strike="noStrike" dirty="0">
                <a:solidFill>
                  <a:srgbClr val="000000"/>
                </a:solidFill>
                <a:effectLst/>
                <a:latin typeface="Calibri" panose="020F0502020204030204" pitchFamily="34" charset="0"/>
              </a:rPr>
              <a:t> Time growth in Research Income in 4 years – grew by £0.5m to £3.7m in 2021 – represents 15% growth in research income from 2019-20 to 2020-21</a:t>
            </a:r>
            <a:r>
              <a:rPr lang="en-GB" dirty="0"/>
              <a:t> </a:t>
            </a: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Latest Qtr1 Forecast is around £5m, which represents growth of around £36% from last year (or 57% over 2 years).</a:t>
            </a:r>
            <a:r>
              <a:rPr lang="en-GB" dirty="0"/>
              <a:t> </a:t>
            </a:r>
          </a:p>
          <a:p>
            <a:pPr marL="228600" indent="-228600">
              <a:buFont typeface="+mj-lt"/>
              <a:buAutoNum type="arabicPeriod"/>
            </a:pPr>
            <a:r>
              <a:rPr lang="en-GB" dirty="0"/>
              <a:t>Latest forecast methodology – (Consider: Projects transferring in from other institutions; Projects with award letters, speculative projects and concluding contracts; Projects which were delayed and restarting – for example assuming International travel will resume and project requesting extensions are granted – - we will have a clearer picture in Qtr2 forecast in February. </a:t>
            </a:r>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11</a:t>
            </a:fld>
            <a:endParaRPr lang="en-US" dirty="0"/>
          </a:p>
        </p:txBody>
      </p:sp>
    </p:spTree>
    <p:extLst>
      <p:ext uri="{BB962C8B-B14F-4D97-AF65-F5344CB8AC3E}">
        <p14:creationId xmlns:p14="http://schemas.microsoft.com/office/powerpoint/2010/main" val="166350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sz="1800" b="0" i="0" u="none" strike="noStrike" dirty="0">
              <a:solidFill>
                <a:srgbClr val="000000"/>
              </a:solidFill>
              <a:effectLst/>
              <a:latin typeface="Calibri" panose="020F0502020204030204" pitchFamily="34" charset="0"/>
            </a:endParaRPr>
          </a:p>
          <a:p>
            <a:pPr marL="228600" indent="-228600">
              <a:buFont typeface="+mj-lt"/>
              <a:buAutoNum type="arabicPeriod"/>
            </a:pPr>
            <a:endParaRPr lang="en-GB" sz="1800" b="0" i="0" u="none" strike="noStrike" dirty="0">
              <a:solidFill>
                <a:srgbClr val="000000"/>
              </a:solidFill>
              <a:effectLst/>
              <a:latin typeface="Calibri" panose="020F0502020204030204" pitchFamily="34" charset="0"/>
            </a:endParaRP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In the last 7 years – dramatic shift in research income sources at the University – from mostly Contract Research to Research Council</a:t>
            </a: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Horizon Europe just launched </a:t>
            </a:r>
            <a:r>
              <a:rPr lang="en-GB" sz="1800" b="1" i="0" u="sng" strike="noStrike" dirty="0">
                <a:solidFill>
                  <a:srgbClr val="000000"/>
                </a:solidFill>
                <a:effectLst/>
                <a:latin typeface="Calibri" panose="020F0502020204030204" pitchFamily="34" charset="0"/>
              </a:rPr>
              <a:t>with a budget of €95.5bn over the period 2021-2027 (an increase of €15.5bn from Horizon 2020 budget of €80bn).</a:t>
            </a: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Contract Research Income from £1.1m to £0.1m (opportunity now to reengage) - EU Funding from £0.7m to £0.3m and Research Council funding from £0.4m to £1.0m</a:t>
            </a:r>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12</a:t>
            </a:fld>
            <a:endParaRPr lang="en-US" dirty="0"/>
          </a:p>
        </p:txBody>
      </p:sp>
    </p:spTree>
    <p:extLst>
      <p:ext uri="{BB962C8B-B14F-4D97-AF65-F5344CB8AC3E}">
        <p14:creationId xmlns:p14="http://schemas.microsoft.com/office/powerpoint/2010/main" val="291983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sz="1800" b="0" i="0" u="none" strike="noStrike" dirty="0">
              <a:solidFill>
                <a:srgbClr val="000000"/>
              </a:solidFill>
              <a:effectLst/>
              <a:latin typeface="Calibri" panose="020F0502020204030204" pitchFamily="34" charset="0"/>
            </a:endParaRP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In the first quarter of this year there were 79 Research Applications submitted at a combined value of £7.3m. This compares with 69 Research Applications last year at a value of £4.7m (15% increase in application numbers and 55% increase in value)..</a:t>
            </a: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Average application values increased from £68k to £92k each – larger applications being submitted</a:t>
            </a: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Huge increase in both EU and Research Council submissions – combined increased from 17 to 33 (doubled from £2.5m to £5.0m).</a:t>
            </a: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EU and Research Councils both offer favourable overheads which in turn can be reinvested in school research activities</a:t>
            </a:r>
          </a:p>
          <a:p>
            <a:pPr marL="228600" indent="-228600">
              <a:buFont typeface="+mj-lt"/>
              <a:buAutoNum type="arabicPeriod"/>
            </a:pPr>
            <a:r>
              <a:rPr lang="en-GB" sz="1800" b="0" i="0" u="none" strike="noStrike" dirty="0">
                <a:solidFill>
                  <a:srgbClr val="000000"/>
                </a:solidFill>
                <a:effectLst/>
                <a:latin typeface="Calibri" panose="020F0502020204030204" pitchFamily="34" charset="0"/>
              </a:rPr>
              <a:t>Charities and trust applications have reduced in the year – Impact of covid on charity sector.</a:t>
            </a:r>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13</a:t>
            </a:fld>
            <a:endParaRPr lang="en-US" dirty="0"/>
          </a:p>
        </p:txBody>
      </p:sp>
    </p:spTree>
    <p:extLst>
      <p:ext uri="{BB962C8B-B14F-4D97-AF65-F5344CB8AC3E}">
        <p14:creationId xmlns:p14="http://schemas.microsoft.com/office/powerpoint/2010/main" val="424094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Highlight one or two funded projects – </a:t>
            </a:r>
            <a:r>
              <a:rPr lang="en-GB"/>
              <a:t>fight against COVID</a:t>
            </a:r>
            <a:endParaRPr lang="en-GB" dirty="0"/>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14</a:t>
            </a:fld>
            <a:endParaRPr lang="en-US" dirty="0"/>
          </a:p>
        </p:txBody>
      </p:sp>
    </p:spTree>
    <p:extLst>
      <p:ext uri="{BB962C8B-B14F-4D97-AF65-F5344CB8AC3E}">
        <p14:creationId xmlns:p14="http://schemas.microsoft.com/office/powerpoint/2010/main" val="405060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1</a:t>
            </a:r>
            <a:r>
              <a:rPr lang="en-GB" baseline="30000" dirty="0"/>
              <a:t>st</a:t>
            </a:r>
            <a:r>
              <a:rPr lang="en-GB" dirty="0"/>
              <a:t> time growth in RPG student enrolments in 4 years – REACHED TARGET IN 2020-21;</a:t>
            </a:r>
          </a:p>
          <a:p>
            <a:pPr marL="171450" indent="-171450">
              <a:buFont typeface="Arial" panose="020B0604020202020204" pitchFamily="34" charset="0"/>
              <a:buChar char="•"/>
            </a:pPr>
            <a:r>
              <a:rPr lang="en-GB" dirty="0"/>
              <a:t>Enrolments this year at 180 </a:t>
            </a:r>
            <a:r>
              <a:rPr lang="en-GB" dirty="0" err="1"/>
              <a:t>ytd</a:t>
            </a:r>
            <a:r>
              <a:rPr lang="en-GB" dirty="0"/>
              <a:t> against a target of 195. (45 in PIPELINE - On track to achieve TARGET of 195.</a:t>
            </a:r>
          </a:p>
          <a:p>
            <a:pPr marL="171450" indent="-171450">
              <a:buFont typeface="Arial" panose="020B0604020202020204" pitchFamily="34" charset="0"/>
              <a:buChar char="•"/>
            </a:pPr>
            <a:r>
              <a:rPr lang="en-GB" dirty="0"/>
              <a:t>Progressing with the E:Vision project:</a:t>
            </a:r>
          </a:p>
          <a:p>
            <a:pPr marL="628650" lvl="1" indent="-171450">
              <a:buFont typeface="Arial" panose="020B0604020202020204" pitchFamily="34" charset="0"/>
              <a:buChar char="•"/>
            </a:pPr>
            <a:r>
              <a:rPr lang="en-GB" dirty="0"/>
              <a:t>CURRENTLY: Progress of PGR students is tracked using a paper-based system using a number of different research degree forms. The outcome of each form is recorded through a combination of Tribal </a:t>
            </a:r>
            <a:r>
              <a:rPr lang="en-GB" dirty="0" err="1"/>
              <a:t>SITS:Client</a:t>
            </a:r>
            <a:r>
              <a:rPr lang="en-GB" dirty="0"/>
              <a:t>, SITS e:Vision (its web front-end) and Research Student Management Systems (RSMS). </a:t>
            </a:r>
          </a:p>
          <a:p>
            <a:pPr marL="628650" lvl="1" indent="-171450">
              <a:buFont typeface="Arial" panose="020B0604020202020204" pitchFamily="34" charset="0"/>
              <a:buChar char="•"/>
            </a:pPr>
            <a:r>
              <a:rPr lang="en-GB" dirty="0"/>
              <a:t>E:Vision project will deliver measurable improvements to the PGR support process- such as:</a:t>
            </a:r>
          </a:p>
          <a:p>
            <a:pPr marL="628650" lvl="1" indent="-171450">
              <a:buFont typeface="Arial" panose="020B0604020202020204" pitchFamily="34" charset="0"/>
              <a:buChar char="•"/>
            </a:pPr>
            <a:r>
              <a:rPr lang="en-GB" dirty="0"/>
              <a:t>Some Expected benefits include - </a:t>
            </a:r>
            <a:r>
              <a:rPr lang="en-GB" b="1" dirty="0"/>
              <a:t>Reduce the administrative burden on manual manipulation / Improve system functionality and performance. / A simpler, self-managed and secure digital architecture / Improvements to the PGR student experience from enhanced services / External Reporting to HESA - timeous and accurate / Internal Reporting - A secure and compliant view of research students and their status. / Thesis Management </a:t>
            </a:r>
          </a:p>
          <a:p>
            <a:pPr marL="171450" lvl="0" indent="-171450">
              <a:buFont typeface="Arial" panose="020B0604020202020204" pitchFamily="34" charset="0"/>
              <a:buChar char="•"/>
            </a:pPr>
            <a:endParaRPr lang="en-GB" b="1" dirty="0"/>
          </a:p>
          <a:p>
            <a:pPr marL="171450" lvl="0" indent="-171450">
              <a:buFont typeface="Arial" panose="020B0604020202020204" pitchFamily="34" charset="0"/>
              <a:buChar char="•"/>
            </a:pPr>
            <a:r>
              <a:rPr lang="en-GB" dirty="0"/>
              <a:t>RPG Proposition highlighting USP and RPG Alumni Marketing – Working with Campus PR, Marketing colleagues and convenor of Research Degrees Committee in developing webpages make it more appealing and straightforward to navigate and highlight case studies from alumni, current students and PhD supervisors.</a:t>
            </a:r>
          </a:p>
          <a:p>
            <a:pPr marL="171450" lvl="0" indent="-171450">
              <a:buFont typeface="Arial" panose="020B0604020202020204" pitchFamily="34" charset="0"/>
              <a:buChar char="•"/>
            </a:pPr>
            <a:r>
              <a:rPr lang="en-GB" dirty="0"/>
              <a:t>Updated RPG funding opportunities on out website </a:t>
            </a:r>
          </a:p>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15</a:t>
            </a:fld>
            <a:endParaRPr lang="en-US" dirty="0"/>
          </a:p>
        </p:txBody>
      </p:sp>
    </p:spTree>
    <p:extLst>
      <p:ext uri="{BB962C8B-B14F-4D97-AF65-F5344CB8AC3E}">
        <p14:creationId xmlns:p14="http://schemas.microsoft.com/office/powerpoint/2010/main" val="905849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1)The FRAP sector consultation is being led by the funding bodies at the request of the UK government and is expected to launch Autumn / Winter 2021.  We are awaiting details, but we plan to gather staff input to the institutional consultation response and will be communicating in due course.</a:t>
            </a:r>
          </a:p>
        </p:txBody>
      </p:sp>
      <p:sp>
        <p:nvSpPr>
          <p:cNvPr id="4" name="Slide Number Placeholder 3"/>
          <p:cNvSpPr>
            <a:spLocks noGrp="1"/>
          </p:cNvSpPr>
          <p:nvPr>
            <p:ph type="sldNum" sz="quarter" idx="5"/>
          </p:nvPr>
        </p:nvSpPr>
        <p:spPr/>
        <p:txBody>
          <a:bodyPr/>
          <a:lstStyle/>
          <a:p>
            <a:fld id="{27D59322-A0F9-C34C-96A5-6A4FB0854131}" type="slidenum">
              <a:rPr lang="en-US" smtClean="0"/>
              <a:pPr/>
              <a:t>16</a:t>
            </a:fld>
            <a:endParaRPr lang="en-US" dirty="0"/>
          </a:p>
        </p:txBody>
      </p:sp>
    </p:spTree>
    <p:extLst>
      <p:ext uri="{BB962C8B-B14F-4D97-AF65-F5344CB8AC3E}">
        <p14:creationId xmlns:p14="http://schemas.microsoft.com/office/powerpoint/2010/main" val="266628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effectLst/>
                <a:latin typeface="Calibri" panose="020F0502020204030204" pitchFamily="34" charset="0"/>
                <a:ea typeface="Times New Roman" panose="02020603050405020304" pitchFamily="18" charset="0"/>
              </a:rPr>
              <a:t>Our </a:t>
            </a:r>
            <a:r>
              <a:rPr lang="en-GB" sz="1800" dirty="0" err="1">
                <a:effectLst/>
                <a:latin typeface="Calibri" panose="020F0502020204030204" pitchFamily="34" charset="0"/>
                <a:ea typeface="Times New Roman" panose="02020603050405020304" pitchFamily="18" charset="0"/>
              </a:rPr>
              <a:t>REFlection</a:t>
            </a:r>
            <a:r>
              <a:rPr lang="en-GB" sz="1800" dirty="0">
                <a:effectLst/>
                <a:latin typeface="Calibri" panose="020F0502020204030204" pitchFamily="34" charset="0"/>
                <a:ea typeface="Times New Roman" panose="02020603050405020304" pitchFamily="18" charset="0"/>
              </a:rPr>
              <a:t> evaluation project is currently occurring to help us understand the successes and failures of our REF2021 preparations and put improved processes in place.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effectLst/>
                <a:latin typeface="Calibri" panose="020F0502020204030204" pitchFamily="34" charset="0"/>
                <a:ea typeface="Times New Roman" panose="02020603050405020304" pitchFamily="18" charset="0"/>
              </a:rPr>
              <a:t>The project is being overseen by a steering group made up of staff at various levels and disciplines.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effectLst/>
                <a:latin typeface="Calibri" panose="020F0502020204030204" pitchFamily="34" charset="0"/>
                <a:ea typeface="Times New Roman" panose="02020603050405020304" pitchFamily="18" charset="0"/>
              </a:rPr>
              <a:t>We conducted an all staff survey in the Summer and are in the midst of some focus group workshops to explore the key topics in order to make some process improvement recommendations in the New Year.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effectLst/>
                <a:latin typeface="Calibri" panose="020F0502020204030204" pitchFamily="34" charset="0"/>
                <a:ea typeface="Times New Roman" panose="02020603050405020304" pitchFamily="18" charset="0"/>
              </a:rPr>
              <a:t>Following receipt of the results in May 2022, we will reflect again to ensure processes are fit for purpose in the context of tying the processes to actual outcomes/ results.</a:t>
            </a:r>
            <a:br>
              <a:rPr lang="en-GB" sz="1800" dirty="0">
                <a:effectLst/>
                <a:latin typeface="Calibri" panose="020F0502020204030204" pitchFamily="34" charset="0"/>
                <a:ea typeface="Times New Roman" panose="02020603050405020304" pitchFamily="18" charset="0"/>
              </a:rPr>
            </a:b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Thanks to everyone who has engaged so far. And thanks to Ali and Elaine who are leading this piece of work.</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17</a:t>
            </a:fld>
            <a:endParaRPr lang="en-US" dirty="0"/>
          </a:p>
        </p:txBody>
      </p:sp>
    </p:spTree>
    <p:extLst>
      <p:ext uri="{BB962C8B-B14F-4D97-AF65-F5344CB8AC3E}">
        <p14:creationId xmlns:p14="http://schemas.microsoft.com/office/powerpoint/2010/main" val="196492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18</a:t>
            </a:fld>
            <a:endParaRPr lang="en-US" dirty="0"/>
          </a:p>
        </p:txBody>
      </p:sp>
    </p:spTree>
    <p:extLst>
      <p:ext uri="{BB962C8B-B14F-4D97-AF65-F5344CB8AC3E}">
        <p14:creationId xmlns:p14="http://schemas.microsoft.com/office/powerpoint/2010/main" val="308970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F697-14F6-7047-9F08-B022F7433D59}"/>
              </a:ext>
            </a:extLst>
          </p:cNvPr>
          <p:cNvSpPr>
            <a:spLocks noGrp="1"/>
          </p:cNvSpPr>
          <p:nvPr>
            <p:ph type="ctrTitle"/>
          </p:nvPr>
        </p:nvSpPr>
        <p:spPr>
          <a:xfrm>
            <a:off x="1671782" y="1122363"/>
            <a:ext cx="8996218"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86B83-8E92-A247-BEE4-05B8A7033FC0}"/>
              </a:ext>
            </a:extLst>
          </p:cNvPr>
          <p:cNvSpPr>
            <a:spLocks noGrp="1"/>
          </p:cNvSpPr>
          <p:nvPr>
            <p:ph type="subTitle" idx="1"/>
          </p:nvPr>
        </p:nvSpPr>
        <p:spPr>
          <a:xfrm>
            <a:off x="1671782" y="3602038"/>
            <a:ext cx="89962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4397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702A-16AB-6349-B343-36D26B101D26}"/>
              </a:ext>
            </a:extLst>
          </p:cNvPr>
          <p:cNvSpPr>
            <a:spLocks noGrp="1"/>
          </p:cNvSpPr>
          <p:nvPr>
            <p:ph type="title"/>
          </p:nvPr>
        </p:nvSpPr>
        <p:spPr>
          <a:xfrm>
            <a:off x="1736436" y="1154545"/>
            <a:ext cx="9617363" cy="53614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89B78-4E50-E245-ABE2-21CC99507C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DCDCD-8683-9F45-9E26-B73447DFF8AE}"/>
              </a:ext>
            </a:extLst>
          </p:cNvPr>
          <p:cNvSpPr>
            <a:spLocks noGrp="1"/>
          </p:cNvSpPr>
          <p:nvPr>
            <p:ph type="dt" sz="half" idx="10"/>
          </p:nvPr>
        </p:nvSpPr>
        <p:spPr>
          <a:xfrm>
            <a:off x="10512056" y="6311900"/>
            <a:ext cx="841744" cy="365125"/>
          </a:xfrm>
          <a:prstGeom prst="rect">
            <a:avLst/>
          </a:prstGeom>
        </p:spPr>
        <p:txBody>
          <a:bodyPr/>
          <a:lstStyle/>
          <a:p>
            <a:fld id="{E733F547-3E62-DC4A-A97F-376384D3274D}" type="datetimeFigureOut">
              <a:rPr lang="en-US" smtClean="0"/>
              <a:t>11/10/2021</a:t>
            </a:fld>
            <a:endParaRPr lang="en-US"/>
          </a:p>
        </p:txBody>
      </p:sp>
    </p:spTree>
    <p:extLst>
      <p:ext uri="{BB962C8B-B14F-4D97-AF65-F5344CB8AC3E}">
        <p14:creationId xmlns:p14="http://schemas.microsoft.com/office/powerpoint/2010/main" val="293189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9A9609-F002-D449-8190-0AAA89251B76}"/>
              </a:ext>
            </a:extLst>
          </p:cNvPr>
          <p:cNvSpPr>
            <a:spLocks noGrp="1"/>
          </p:cNvSpPr>
          <p:nvPr>
            <p:ph type="title" orient="vert"/>
          </p:nvPr>
        </p:nvSpPr>
        <p:spPr>
          <a:xfrm>
            <a:off x="8724900" y="1690255"/>
            <a:ext cx="2628900" cy="448670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2DE4F-626B-C34C-B5B7-55BEEC55C765}"/>
              </a:ext>
            </a:extLst>
          </p:cNvPr>
          <p:cNvSpPr>
            <a:spLocks noGrp="1"/>
          </p:cNvSpPr>
          <p:nvPr>
            <p:ph type="body" orient="vert" idx="1"/>
          </p:nvPr>
        </p:nvSpPr>
        <p:spPr>
          <a:xfrm>
            <a:off x="1671782" y="365125"/>
            <a:ext cx="6900718"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5E006-1C48-C44F-908B-F13859C13AEE}"/>
              </a:ext>
            </a:extLst>
          </p:cNvPr>
          <p:cNvSpPr>
            <a:spLocks noGrp="1"/>
          </p:cNvSpPr>
          <p:nvPr>
            <p:ph type="ftr" sz="quarter" idx="11"/>
          </p:nvPr>
        </p:nvSpPr>
        <p:spPr>
          <a:xfrm>
            <a:off x="1671782" y="6356350"/>
            <a:ext cx="6481618"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AD8A38D-EABB-BB40-B770-6998566E36D0}"/>
              </a:ext>
            </a:extLst>
          </p:cNvPr>
          <p:cNvSpPr>
            <a:spLocks noGrp="1"/>
          </p:cNvSpPr>
          <p:nvPr>
            <p:ph type="sldNum" sz="quarter" idx="12"/>
          </p:nvPr>
        </p:nvSpPr>
        <p:spPr>
          <a:xfrm>
            <a:off x="8610600" y="6356350"/>
            <a:ext cx="2743200" cy="365125"/>
          </a:xfrm>
          <a:prstGeom prst="rect">
            <a:avLst/>
          </a:prstGeom>
        </p:spPr>
        <p:txBody>
          <a:bodyPr/>
          <a:lstStyle/>
          <a:p>
            <a:fld id="{D8C43F7E-7BF6-8D43-A74E-5A009D36F25E}" type="slidenum">
              <a:rPr lang="en-US" smtClean="0"/>
              <a:t>‹#›</a:t>
            </a:fld>
            <a:endParaRPr lang="en-US"/>
          </a:p>
        </p:txBody>
      </p:sp>
    </p:spTree>
    <p:extLst>
      <p:ext uri="{BB962C8B-B14F-4D97-AF65-F5344CB8AC3E}">
        <p14:creationId xmlns:p14="http://schemas.microsoft.com/office/powerpoint/2010/main" val="128008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352"/>
            <a:ext cx="10971684" cy="1145009"/>
          </a:xfrm>
          <a:prstGeom prst="rect">
            <a:avLst/>
          </a:prstGeom>
        </p:spPr>
        <p:txBody>
          <a:bodyPr lIns="0" tIns="0" rIns="0" bIns="0" anchor="ctr">
            <a:noAutofit/>
          </a:bodyPr>
          <a:lstStyle/>
          <a:p>
            <a:pPr algn="ctr"/>
            <a:endParaRPr lang="en-GB" sz="3992" b="0" strike="noStrike" spc="-1">
              <a:latin typeface="Arial"/>
            </a:endParaRPr>
          </a:p>
        </p:txBody>
      </p:sp>
      <p:sp>
        <p:nvSpPr>
          <p:cNvPr id="6" name="PlaceHolder 2"/>
          <p:cNvSpPr>
            <a:spLocks noGrp="1"/>
          </p:cNvSpPr>
          <p:nvPr>
            <p:ph type="subTitle"/>
          </p:nvPr>
        </p:nvSpPr>
        <p:spPr>
          <a:xfrm>
            <a:off x="609562" y="1604841"/>
            <a:ext cx="10971684" cy="3977484"/>
          </a:xfrm>
          <a:prstGeom prst="rect">
            <a:avLst/>
          </a:prstGeom>
        </p:spPr>
        <p:txBody>
          <a:bodyPr lIns="0" tIns="0" rIns="0" bIns="0" anchor="ctr">
            <a:noAutofit/>
          </a:bodyPr>
          <a:lstStyle/>
          <a:p>
            <a:pPr algn="ctr"/>
            <a:endParaRPr lang="en-GB" sz="2903" b="0" strike="noStrike" spc="-1">
              <a:latin typeface="Arial"/>
            </a:endParaRPr>
          </a:p>
        </p:txBody>
      </p:sp>
    </p:spTree>
    <p:extLst>
      <p:ext uri="{BB962C8B-B14F-4D97-AF65-F5344CB8AC3E}">
        <p14:creationId xmlns:p14="http://schemas.microsoft.com/office/powerpoint/2010/main" val="419396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8B43-14F3-204E-943C-1A43AD3C5963}"/>
              </a:ext>
            </a:extLst>
          </p:cNvPr>
          <p:cNvSpPr>
            <a:spLocks noGrp="1"/>
          </p:cNvSpPr>
          <p:nvPr>
            <p:ph type="title"/>
          </p:nvPr>
        </p:nvSpPr>
        <p:spPr>
          <a:xfrm>
            <a:off x="1671782" y="790429"/>
            <a:ext cx="7054004" cy="492568"/>
          </a:xfrm>
          <a:solidFill>
            <a:schemeClr val="bg1"/>
          </a:solidFill>
        </p:spPr>
        <p:txBody>
          <a:bodyPr lIns="288000" tIns="0" rIns="288000" bIns="0">
            <a:normAutofit/>
          </a:bodyPr>
          <a:lstStyle>
            <a:lvl1pPr>
              <a:defRPr sz="3200" b="1" i="0">
                <a:latin typeface="Arial Bold"/>
              </a:defRPr>
            </a:lvl1pPr>
          </a:lstStyle>
          <a:p>
            <a:r>
              <a:rPr lang="en-US"/>
              <a:t>Click to edit Master title style</a:t>
            </a:r>
            <a:endParaRPr lang="en-US" dirty="0"/>
          </a:p>
        </p:txBody>
      </p:sp>
    </p:spTree>
    <p:extLst>
      <p:ext uri="{BB962C8B-B14F-4D97-AF65-F5344CB8AC3E}">
        <p14:creationId xmlns:p14="http://schemas.microsoft.com/office/powerpoint/2010/main" val="335518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0895-2E44-4746-96AE-8E97AD5D2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6E5C7-4E6F-E746-A92C-EC3BB4BAEB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2ECE3-D448-8846-AA70-BFB28946EFF8}"/>
              </a:ext>
            </a:extLst>
          </p:cNvPr>
          <p:cNvSpPr>
            <a:spLocks noGrp="1"/>
          </p:cNvSpPr>
          <p:nvPr>
            <p:ph type="dt" sz="half" idx="10"/>
          </p:nvPr>
        </p:nvSpPr>
        <p:spPr>
          <a:xfrm>
            <a:off x="838200" y="6356350"/>
            <a:ext cx="2743200" cy="365125"/>
          </a:xfrm>
          <a:prstGeom prst="rect">
            <a:avLst/>
          </a:prstGeom>
        </p:spPr>
        <p:txBody>
          <a:bodyPr/>
          <a:lstStyle/>
          <a:p>
            <a:fld id="{E733F547-3E62-DC4A-A97F-376384D3274D}" type="datetimeFigureOut">
              <a:rPr lang="en-US" smtClean="0"/>
              <a:t>11/10/2021</a:t>
            </a:fld>
            <a:endParaRPr lang="en-US"/>
          </a:p>
        </p:txBody>
      </p:sp>
      <p:sp>
        <p:nvSpPr>
          <p:cNvPr id="5" name="Footer Placeholder 4">
            <a:extLst>
              <a:ext uri="{FF2B5EF4-FFF2-40B4-BE49-F238E27FC236}">
                <a16:creationId xmlns:a16="http://schemas.microsoft.com/office/drawing/2014/main" id="{5ADFC972-5BAA-7B4B-8467-7F83F11D31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B2820B-B64B-C34B-A3F7-412F5EDFE12D}"/>
              </a:ext>
            </a:extLst>
          </p:cNvPr>
          <p:cNvSpPr>
            <a:spLocks noGrp="1"/>
          </p:cNvSpPr>
          <p:nvPr>
            <p:ph type="sldNum" sz="quarter" idx="12"/>
          </p:nvPr>
        </p:nvSpPr>
        <p:spPr>
          <a:xfrm>
            <a:off x="8610600" y="6356350"/>
            <a:ext cx="2743200" cy="365125"/>
          </a:xfrm>
          <a:prstGeom prst="rect">
            <a:avLst/>
          </a:prstGeom>
        </p:spPr>
        <p:txBody>
          <a:bodyPr/>
          <a:lstStyle/>
          <a:p>
            <a:fld id="{D8C43F7E-7BF6-8D43-A74E-5A009D36F25E}" type="slidenum">
              <a:rPr lang="en-US" smtClean="0"/>
              <a:t>‹#›</a:t>
            </a:fld>
            <a:endParaRPr lang="en-US"/>
          </a:p>
        </p:txBody>
      </p:sp>
    </p:spTree>
    <p:extLst>
      <p:ext uri="{BB962C8B-B14F-4D97-AF65-F5344CB8AC3E}">
        <p14:creationId xmlns:p14="http://schemas.microsoft.com/office/powerpoint/2010/main" val="29291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8EE3-7D45-1545-A500-952EA8A4AC5B}"/>
              </a:ext>
            </a:extLst>
          </p:cNvPr>
          <p:cNvSpPr>
            <a:spLocks noGrp="1"/>
          </p:cNvSpPr>
          <p:nvPr>
            <p:ph type="title"/>
          </p:nvPr>
        </p:nvSpPr>
        <p:spPr>
          <a:xfrm>
            <a:off x="1671782" y="1930585"/>
            <a:ext cx="9675668" cy="553998"/>
          </a:xfrm>
        </p:spPr>
        <p:txBody>
          <a:bodyPr anchor="b"/>
          <a:lstStyle>
            <a:lvl1pPr>
              <a:defRPr sz="40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9C7224-9324-2046-B2AA-B0ED645653EB}"/>
              </a:ext>
            </a:extLst>
          </p:cNvPr>
          <p:cNvSpPr>
            <a:spLocks noGrp="1"/>
          </p:cNvSpPr>
          <p:nvPr>
            <p:ph type="body" idx="1"/>
          </p:nvPr>
        </p:nvSpPr>
        <p:spPr>
          <a:xfrm>
            <a:off x="1671782" y="2632365"/>
            <a:ext cx="9675668" cy="345728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154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68A8-36FB-AF42-8C9A-B238D09E4268}"/>
              </a:ext>
            </a:extLst>
          </p:cNvPr>
          <p:cNvSpPr>
            <a:spLocks noGrp="1"/>
          </p:cNvSpPr>
          <p:nvPr>
            <p:ph type="title"/>
          </p:nvPr>
        </p:nvSpPr>
        <p:spPr>
          <a:xfrm>
            <a:off x="1736436" y="1108456"/>
            <a:ext cx="9617364" cy="5539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F2535B3-D077-9541-A161-DA8894929424}"/>
              </a:ext>
            </a:extLst>
          </p:cNvPr>
          <p:cNvSpPr>
            <a:spLocks noGrp="1"/>
          </p:cNvSpPr>
          <p:nvPr>
            <p:ph sz="half" idx="1"/>
          </p:nvPr>
        </p:nvSpPr>
        <p:spPr>
          <a:xfrm>
            <a:off x="1736436" y="1825625"/>
            <a:ext cx="428336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4FAC2-332C-E44A-A587-47224E0937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87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0772-47F3-574F-94F7-43C417ABBDC5}"/>
              </a:ext>
            </a:extLst>
          </p:cNvPr>
          <p:cNvSpPr>
            <a:spLocks noGrp="1"/>
          </p:cNvSpPr>
          <p:nvPr>
            <p:ph type="title"/>
          </p:nvPr>
        </p:nvSpPr>
        <p:spPr>
          <a:xfrm>
            <a:off x="1671782" y="365125"/>
            <a:ext cx="968360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E78963-2EA3-CB41-A650-898092C0198A}"/>
              </a:ext>
            </a:extLst>
          </p:cNvPr>
          <p:cNvSpPr>
            <a:spLocks noGrp="1"/>
          </p:cNvSpPr>
          <p:nvPr>
            <p:ph type="body" idx="1"/>
          </p:nvPr>
        </p:nvSpPr>
        <p:spPr>
          <a:xfrm>
            <a:off x="1671782" y="1681163"/>
            <a:ext cx="432579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58D009-4475-C84D-AFFE-F0B4CF6A14DF}"/>
              </a:ext>
            </a:extLst>
          </p:cNvPr>
          <p:cNvSpPr>
            <a:spLocks noGrp="1"/>
          </p:cNvSpPr>
          <p:nvPr>
            <p:ph sz="half" idx="2"/>
          </p:nvPr>
        </p:nvSpPr>
        <p:spPr>
          <a:xfrm>
            <a:off x="1671782" y="2505075"/>
            <a:ext cx="432579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5062FB-B868-6345-AE5D-77DF01C9C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4214B9-0B24-3541-8F2D-D6D6DD0917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64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564D-BC8D-A743-B993-BC141B170B9D}"/>
              </a:ext>
            </a:extLst>
          </p:cNvPr>
          <p:cNvSpPr>
            <a:spLocks noGrp="1"/>
          </p:cNvSpPr>
          <p:nvPr>
            <p:ph type="title"/>
          </p:nvPr>
        </p:nvSpPr>
        <p:spPr>
          <a:xfrm>
            <a:off x="1736436" y="1108456"/>
            <a:ext cx="9617364" cy="553998"/>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69C7682A-DDAB-304B-AB58-30CB00DAE3F7}"/>
              </a:ext>
            </a:extLst>
          </p:cNvPr>
          <p:cNvSpPr>
            <a:spLocks noGrp="1"/>
          </p:cNvSpPr>
          <p:nvPr>
            <p:ph type="ftr" sz="quarter" idx="11"/>
          </p:nvPr>
        </p:nvSpPr>
        <p:spPr>
          <a:xfrm>
            <a:off x="1736436" y="6356350"/>
            <a:ext cx="6416964" cy="365125"/>
          </a:xfrm>
          <a:prstGeom prst="rect">
            <a:avLst/>
          </a:prstGeom>
        </p:spPr>
        <p:txBody>
          <a:bodyPr/>
          <a:lstStyle/>
          <a:p>
            <a:endParaRPr lang="en-US" dirty="0"/>
          </a:p>
        </p:txBody>
      </p:sp>
    </p:spTree>
    <p:extLst>
      <p:ext uri="{BB962C8B-B14F-4D97-AF65-F5344CB8AC3E}">
        <p14:creationId xmlns:p14="http://schemas.microsoft.com/office/powerpoint/2010/main" val="154810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D8FE64-EB4F-3E4A-8F97-1BBCCB70FEFC}"/>
              </a:ext>
            </a:extLst>
          </p:cNvPr>
          <p:cNvSpPr>
            <a:spLocks noGrp="1"/>
          </p:cNvSpPr>
          <p:nvPr>
            <p:ph type="ftr" sz="quarter" idx="11"/>
          </p:nvPr>
        </p:nvSpPr>
        <p:spPr>
          <a:xfrm>
            <a:off x="1671782" y="6356350"/>
            <a:ext cx="6481618" cy="365125"/>
          </a:xfrm>
          <a:prstGeom prst="rect">
            <a:avLst/>
          </a:prstGeom>
        </p:spPr>
        <p:txBody>
          <a:bodyPr/>
          <a:lstStyle/>
          <a:p>
            <a:endParaRPr lang="en-US" dirty="0"/>
          </a:p>
        </p:txBody>
      </p:sp>
    </p:spTree>
    <p:extLst>
      <p:ext uri="{BB962C8B-B14F-4D97-AF65-F5344CB8AC3E}">
        <p14:creationId xmlns:p14="http://schemas.microsoft.com/office/powerpoint/2010/main" val="313255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3376-5F3B-194A-9D14-307C8157E32A}"/>
              </a:ext>
            </a:extLst>
          </p:cNvPr>
          <p:cNvSpPr>
            <a:spLocks noGrp="1"/>
          </p:cNvSpPr>
          <p:nvPr>
            <p:ph type="title"/>
          </p:nvPr>
        </p:nvSpPr>
        <p:spPr>
          <a:xfrm>
            <a:off x="1579418" y="457200"/>
            <a:ext cx="319260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D6A365-AA04-4F48-B41F-2184B0C1B9C7}"/>
              </a:ext>
            </a:extLst>
          </p:cNvPr>
          <p:cNvSpPr>
            <a:spLocks noGrp="1"/>
          </p:cNvSpPr>
          <p:nvPr>
            <p:ph idx="1"/>
          </p:nvPr>
        </p:nvSpPr>
        <p:spPr>
          <a:xfrm>
            <a:off x="5183188" y="1256145"/>
            <a:ext cx="6172200" cy="4604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D4943-183A-3A4A-92A1-EAF5C6BBC55C}"/>
              </a:ext>
            </a:extLst>
          </p:cNvPr>
          <p:cNvSpPr>
            <a:spLocks noGrp="1"/>
          </p:cNvSpPr>
          <p:nvPr>
            <p:ph type="body" sz="half" idx="2"/>
          </p:nvPr>
        </p:nvSpPr>
        <p:spPr>
          <a:xfrm>
            <a:off x="1579418" y="2057400"/>
            <a:ext cx="31926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15067EF9-E848-0648-BA85-2084BE80055D}"/>
              </a:ext>
            </a:extLst>
          </p:cNvPr>
          <p:cNvSpPr>
            <a:spLocks noGrp="1"/>
          </p:cNvSpPr>
          <p:nvPr>
            <p:ph type="ftr" sz="quarter" idx="11"/>
          </p:nvPr>
        </p:nvSpPr>
        <p:spPr>
          <a:xfrm>
            <a:off x="1579418" y="6356350"/>
            <a:ext cx="6573982" cy="365125"/>
          </a:xfrm>
          <a:prstGeom prst="rect">
            <a:avLst/>
          </a:prstGeom>
        </p:spPr>
        <p:txBody>
          <a:bodyPr/>
          <a:lstStyle/>
          <a:p>
            <a:endParaRPr lang="en-US"/>
          </a:p>
        </p:txBody>
      </p:sp>
    </p:spTree>
    <p:extLst>
      <p:ext uri="{BB962C8B-B14F-4D97-AF65-F5344CB8AC3E}">
        <p14:creationId xmlns:p14="http://schemas.microsoft.com/office/powerpoint/2010/main" val="77573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EA7F-6297-5848-BD38-4575782E2301}"/>
              </a:ext>
            </a:extLst>
          </p:cNvPr>
          <p:cNvSpPr>
            <a:spLocks noGrp="1"/>
          </p:cNvSpPr>
          <p:nvPr>
            <p:ph type="title"/>
          </p:nvPr>
        </p:nvSpPr>
        <p:spPr>
          <a:xfrm>
            <a:off x="1579418" y="457200"/>
            <a:ext cx="319260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6CDDD9-0BA2-9B43-BEE0-886756375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B1A4B49-1511-ED42-8FB7-9898F75BAC26}"/>
              </a:ext>
            </a:extLst>
          </p:cNvPr>
          <p:cNvSpPr>
            <a:spLocks noGrp="1"/>
          </p:cNvSpPr>
          <p:nvPr>
            <p:ph type="body" sz="half" idx="2"/>
          </p:nvPr>
        </p:nvSpPr>
        <p:spPr>
          <a:xfrm>
            <a:off x="1579418" y="2057400"/>
            <a:ext cx="31926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EBE39295-3B4E-1847-A5BF-9EDDA3063911}"/>
              </a:ext>
            </a:extLst>
          </p:cNvPr>
          <p:cNvSpPr>
            <a:spLocks noGrp="1"/>
          </p:cNvSpPr>
          <p:nvPr>
            <p:ph type="ftr" sz="quarter" idx="11"/>
          </p:nvPr>
        </p:nvSpPr>
        <p:spPr>
          <a:xfrm>
            <a:off x="1579418" y="6356350"/>
            <a:ext cx="657398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9ED4E5-857B-1040-9017-0BC2F08EA40F}"/>
              </a:ext>
            </a:extLst>
          </p:cNvPr>
          <p:cNvSpPr>
            <a:spLocks noGrp="1"/>
          </p:cNvSpPr>
          <p:nvPr>
            <p:ph type="sldNum" sz="quarter" idx="12"/>
          </p:nvPr>
        </p:nvSpPr>
        <p:spPr>
          <a:xfrm>
            <a:off x="8610600" y="6356350"/>
            <a:ext cx="2743200" cy="365125"/>
          </a:xfrm>
          <a:prstGeom prst="rect">
            <a:avLst/>
          </a:prstGeom>
        </p:spPr>
        <p:txBody>
          <a:bodyPr/>
          <a:lstStyle/>
          <a:p>
            <a:fld id="{D8C43F7E-7BF6-8D43-A74E-5A009D36F25E}" type="slidenum">
              <a:rPr lang="en-US" smtClean="0"/>
              <a:t>‹#›</a:t>
            </a:fld>
            <a:endParaRPr lang="en-US"/>
          </a:p>
        </p:txBody>
      </p:sp>
    </p:spTree>
    <p:extLst>
      <p:ext uri="{BB962C8B-B14F-4D97-AF65-F5344CB8AC3E}">
        <p14:creationId xmlns:p14="http://schemas.microsoft.com/office/powerpoint/2010/main" val="118550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727CE-E577-C34B-8AC6-2E17E1CE7456}"/>
              </a:ext>
            </a:extLst>
          </p:cNvPr>
          <p:cNvSpPr>
            <a:spLocks noGrp="1"/>
          </p:cNvSpPr>
          <p:nvPr>
            <p:ph type="title"/>
          </p:nvPr>
        </p:nvSpPr>
        <p:spPr>
          <a:xfrm>
            <a:off x="1736436" y="1108456"/>
            <a:ext cx="9617364" cy="553998"/>
          </a:xfrm>
          <a:prstGeom prst="rect">
            <a:avLst/>
          </a:prstGeom>
        </p:spPr>
        <p:txBody>
          <a:bodyPr vert="horz" wrap="square" lIns="144000" tIns="0" rIns="144000" bIns="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8AB3E8-B0D5-404A-A375-02744103FB8B}"/>
              </a:ext>
            </a:extLst>
          </p:cNvPr>
          <p:cNvSpPr>
            <a:spLocks noGrp="1"/>
          </p:cNvSpPr>
          <p:nvPr>
            <p:ph type="body" idx="1"/>
          </p:nvPr>
        </p:nvSpPr>
        <p:spPr>
          <a:xfrm>
            <a:off x="1736436" y="1825625"/>
            <a:ext cx="9617364" cy="41410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92564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000" b="1" i="0" kern="1200" baseline="0">
          <a:solidFill>
            <a:schemeClr val="tx1"/>
          </a:solidFill>
          <a:latin typeface="Arial Bold"/>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tmp"/><Relationship Id="rId18" Type="http://schemas.openxmlformats.org/officeDocument/2006/relationships/image" Target="../media/image24.tmp"/><Relationship Id="rId26" Type="http://schemas.openxmlformats.org/officeDocument/2006/relationships/image" Target="../media/image32.tmp"/><Relationship Id="rId3" Type="http://schemas.openxmlformats.org/officeDocument/2006/relationships/image" Target="../media/image9.png"/><Relationship Id="rId21" Type="http://schemas.openxmlformats.org/officeDocument/2006/relationships/image" Target="../media/image27.tmp"/><Relationship Id="rId7" Type="http://schemas.openxmlformats.org/officeDocument/2006/relationships/image" Target="../media/image13.png"/><Relationship Id="rId12" Type="http://schemas.openxmlformats.org/officeDocument/2006/relationships/image" Target="../media/image18.tmp"/><Relationship Id="rId17" Type="http://schemas.openxmlformats.org/officeDocument/2006/relationships/image" Target="../media/image23.tmp"/><Relationship Id="rId25" Type="http://schemas.openxmlformats.org/officeDocument/2006/relationships/image" Target="../media/image31.tmp"/><Relationship Id="rId2" Type="http://schemas.openxmlformats.org/officeDocument/2006/relationships/notesSlide" Target="../notesSlides/notesSlide12.xml"/><Relationship Id="rId16" Type="http://schemas.openxmlformats.org/officeDocument/2006/relationships/image" Target="../media/image22.tmp"/><Relationship Id="rId20" Type="http://schemas.openxmlformats.org/officeDocument/2006/relationships/image" Target="../media/image26.png"/><Relationship Id="rId29" Type="http://schemas.openxmlformats.org/officeDocument/2006/relationships/image" Target="../media/image35.tmp"/><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tmp"/><Relationship Id="rId24" Type="http://schemas.openxmlformats.org/officeDocument/2006/relationships/image" Target="../media/image30.tmp"/><Relationship Id="rId5" Type="http://schemas.openxmlformats.org/officeDocument/2006/relationships/image" Target="../media/image11.png"/><Relationship Id="rId15" Type="http://schemas.openxmlformats.org/officeDocument/2006/relationships/image" Target="../media/image21.tmp"/><Relationship Id="rId23" Type="http://schemas.openxmlformats.org/officeDocument/2006/relationships/image" Target="../media/image29.tmp"/><Relationship Id="rId28" Type="http://schemas.openxmlformats.org/officeDocument/2006/relationships/image" Target="../media/image34.tmp"/><Relationship Id="rId10" Type="http://schemas.openxmlformats.org/officeDocument/2006/relationships/image" Target="../media/image16.tmp"/><Relationship Id="rId19" Type="http://schemas.openxmlformats.org/officeDocument/2006/relationships/image" Target="../media/image25.tmp"/><Relationship Id="rId4" Type="http://schemas.openxmlformats.org/officeDocument/2006/relationships/image" Target="../media/image10.png"/><Relationship Id="rId9" Type="http://schemas.openxmlformats.org/officeDocument/2006/relationships/image" Target="../media/image15.tmp"/><Relationship Id="rId14" Type="http://schemas.openxmlformats.org/officeDocument/2006/relationships/image" Target="../media/image20.tmp"/><Relationship Id="rId22" Type="http://schemas.openxmlformats.org/officeDocument/2006/relationships/image" Target="../media/image28.tmp"/><Relationship Id="rId27" Type="http://schemas.openxmlformats.org/officeDocument/2006/relationships/image" Target="../media/image33.tmp"/><Relationship Id="rId30" Type="http://schemas.openxmlformats.org/officeDocument/2006/relationships/image" Target="../media/image36.tmp"/></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373F-DBCB-954F-8A90-053B95003515}"/>
              </a:ext>
            </a:extLst>
          </p:cNvPr>
          <p:cNvSpPr>
            <a:spLocks noGrp="1"/>
          </p:cNvSpPr>
          <p:nvPr>
            <p:ph type="ctrTitle"/>
          </p:nvPr>
        </p:nvSpPr>
        <p:spPr>
          <a:xfrm>
            <a:off x="1784078" y="3275571"/>
            <a:ext cx="9723294" cy="747897"/>
          </a:xfrm>
        </p:spPr>
        <p:txBody>
          <a:bodyPr lIns="288000" rIns="288000"/>
          <a:lstStyle/>
          <a:p>
            <a:pPr algn="l"/>
            <a:r>
              <a:rPr lang="en-GB" sz="5400" b="1" dirty="0">
                <a:latin typeface="Titillium" panose="00000500000000000000" pitchFamily="50" charset="0"/>
              </a:rPr>
              <a:t>Vice Principal’s View </a:t>
            </a:r>
            <a:endParaRPr lang="en-US" sz="5400" b="1" dirty="0">
              <a:latin typeface="Titillium" panose="00000500000000000000" pitchFamily="50" charset="0"/>
            </a:endParaRPr>
          </a:p>
        </p:txBody>
      </p:sp>
      <p:sp>
        <p:nvSpPr>
          <p:cNvPr id="3" name="Subtitle 2">
            <a:extLst>
              <a:ext uri="{FF2B5EF4-FFF2-40B4-BE49-F238E27FC236}">
                <a16:creationId xmlns:a16="http://schemas.microsoft.com/office/drawing/2014/main" id="{4AE14F3F-C451-8C4C-8EA4-B4F0F927B2FA}"/>
              </a:ext>
            </a:extLst>
          </p:cNvPr>
          <p:cNvSpPr>
            <a:spLocks noGrp="1"/>
          </p:cNvSpPr>
          <p:nvPr>
            <p:ph type="subTitle" idx="1"/>
          </p:nvPr>
        </p:nvSpPr>
        <p:spPr>
          <a:xfrm>
            <a:off x="1784078" y="4296213"/>
            <a:ext cx="5855391" cy="1269015"/>
          </a:xfrm>
        </p:spPr>
        <p:txBody>
          <a:bodyPr lIns="288000" tIns="72000" rIns="288000">
            <a:normAutofit/>
          </a:bodyPr>
          <a:lstStyle/>
          <a:p>
            <a:pPr algn="l">
              <a:lnSpc>
                <a:spcPct val="100000"/>
              </a:lnSpc>
              <a:spcBef>
                <a:spcPts val="0"/>
              </a:spcBef>
            </a:pPr>
            <a:r>
              <a:rPr lang="en-GB" sz="3200" dirty="0">
                <a:latin typeface="Titillium" panose="00000500000000000000" pitchFamily="50" charset="0"/>
              </a:rPr>
              <a:t>Autumn 2021  </a:t>
            </a:r>
          </a:p>
          <a:p>
            <a:pPr algn="l">
              <a:lnSpc>
                <a:spcPct val="100000"/>
              </a:lnSpc>
              <a:spcBef>
                <a:spcPts val="0"/>
              </a:spcBef>
            </a:pPr>
            <a:r>
              <a:rPr lang="en-GB" sz="3200" dirty="0">
                <a:latin typeface="Titillium" panose="00000500000000000000" pitchFamily="50" charset="0"/>
              </a:rPr>
              <a:t>Professor Nick Antonopoulos</a:t>
            </a:r>
            <a:endParaRPr lang="en-US" sz="3200" dirty="0">
              <a:latin typeface="Titillium" panose="00000500000000000000" pitchFamily="50" charset="0"/>
            </a:endParaRPr>
          </a:p>
        </p:txBody>
      </p:sp>
      <p:cxnSp>
        <p:nvCxnSpPr>
          <p:cNvPr id="4" name="Straight Connector 3">
            <a:extLst>
              <a:ext uri="{FF2B5EF4-FFF2-40B4-BE49-F238E27FC236}">
                <a16:creationId xmlns:a16="http://schemas.microsoft.com/office/drawing/2014/main" id="{3EFC8DB4-1EC7-F744-90E6-4C53DC775A7C}"/>
              </a:ext>
            </a:extLst>
          </p:cNvPr>
          <p:cNvCxnSpPr>
            <a:cxnSpLocks/>
          </p:cNvCxnSpPr>
          <p:nvPr/>
        </p:nvCxnSpPr>
        <p:spPr>
          <a:xfrm>
            <a:off x="2072835" y="2970002"/>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389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733-B5ED-ED45-82D2-AADDB5E9B885}"/>
              </a:ext>
            </a:extLst>
          </p:cNvPr>
          <p:cNvSpPr>
            <a:spLocks noGrp="1"/>
          </p:cNvSpPr>
          <p:nvPr>
            <p:ph type="title"/>
          </p:nvPr>
        </p:nvSpPr>
        <p:spPr>
          <a:xfrm>
            <a:off x="1671782" y="1490353"/>
            <a:ext cx="9675668" cy="553998"/>
          </a:xfrm>
        </p:spPr>
        <p:txBody>
          <a:bodyPr/>
          <a:lstStyle/>
          <a:p>
            <a:r>
              <a:rPr lang="en-US" dirty="0"/>
              <a:t>Some Really Great News…</a:t>
            </a:r>
          </a:p>
        </p:txBody>
      </p:sp>
      <p:sp>
        <p:nvSpPr>
          <p:cNvPr id="3" name="Text Placeholder 2">
            <a:extLst>
              <a:ext uri="{FF2B5EF4-FFF2-40B4-BE49-F238E27FC236}">
                <a16:creationId xmlns:a16="http://schemas.microsoft.com/office/drawing/2014/main" id="{C2CBA6D7-117D-C147-B6EC-02DCFD25DA02}"/>
              </a:ext>
            </a:extLst>
          </p:cNvPr>
          <p:cNvSpPr>
            <a:spLocks noGrp="1"/>
          </p:cNvSpPr>
          <p:nvPr>
            <p:ph type="body" idx="1"/>
          </p:nvPr>
        </p:nvSpPr>
        <p:spPr>
          <a:xfrm>
            <a:off x="1826527" y="2386582"/>
            <a:ext cx="9675668" cy="4014218"/>
          </a:xfrm>
        </p:spPr>
        <p:txBody>
          <a:bodyPr>
            <a:normAutofit lnSpcReduction="10000"/>
          </a:bodyPr>
          <a:lstStyle/>
          <a:p>
            <a:pPr marL="457200" indent="-457200" algn="just">
              <a:buClr>
                <a:schemeClr val="tx2"/>
              </a:buClr>
              <a:buFont typeface="Wingdings" pitchFamily="2" charset="2"/>
              <a:buChar char="ü"/>
            </a:pPr>
            <a:r>
              <a:rPr lang="en-US" sz="2800" spc="10" dirty="0">
                <a:solidFill>
                  <a:schemeClr val="tx1"/>
                </a:solidFill>
                <a:latin typeface="Titillium" panose="00000500000000000000" pitchFamily="50" charset="0"/>
              </a:rPr>
              <a:t>A huge welcome to our recently appointed University Heads of Research and Theme Coordinators</a:t>
            </a:r>
          </a:p>
          <a:p>
            <a:pPr marL="457200" indent="-457200" algn="just">
              <a:buClr>
                <a:schemeClr val="tx2"/>
              </a:buClr>
              <a:buFont typeface="Wingdings" pitchFamily="2" charset="2"/>
              <a:buChar char="ü"/>
            </a:pPr>
            <a:r>
              <a:rPr lang="en-US" sz="2800" spc="10" dirty="0">
                <a:solidFill>
                  <a:schemeClr val="tx1"/>
                </a:solidFill>
                <a:latin typeface="Titillium" panose="00000500000000000000" pitchFamily="50" charset="0"/>
              </a:rPr>
              <a:t>THE World Rankings: from 801-1000 in 2019 to 501-600 in 2021; Catalyst was sustained and significant rise of citations to our research =&gt; good indicator of our international peer community impact</a:t>
            </a:r>
          </a:p>
          <a:p>
            <a:pPr marL="457200" indent="-457200" algn="just">
              <a:buClr>
                <a:schemeClr val="tx2"/>
              </a:buClr>
              <a:buFont typeface="Wingdings" pitchFamily="2" charset="2"/>
              <a:buChar char="ü"/>
            </a:pPr>
            <a:r>
              <a:rPr lang="en-US" sz="2800" spc="10" dirty="0">
                <a:solidFill>
                  <a:schemeClr val="tx1"/>
                </a:solidFill>
                <a:latin typeface="Titillium" panose="00000500000000000000" pitchFamily="50" charset="0"/>
              </a:rPr>
              <a:t>Provisional allocation of circa £1million from EPRSC for PhD studentships starting form March 2022 =&gt; A great recognition of our EPSRC grant successes in SOC over the past two years!</a:t>
            </a:r>
          </a:p>
          <a:p>
            <a:pPr algn="just"/>
            <a:endParaRPr lang="en-US" dirty="0">
              <a:latin typeface="Titillium" panose="00000500000000000000" pitchFamily="50" charset="0"/>
            </a:endParaRPr>
          </a:p>
        </p:txBody>
      </p:sp>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826527" y="1148120"/>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73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54E97C-913B-42B3-99B5-704F0FC0E8F2}"/>
              </a:ext>
            </a:extLst>
          </p:cNvPr>
          <p:cNvSpPr txBox="1">
            <a:spLocks/>
          </p:cNvSpPr>
          <p:nvPr/>
        </p:nvSpPr>
        <p:spPr>
          <a:xfrm>
            <a:off x="3975416" y="915556"/>
            <a:ext cx="4474902" cy="660996"/>
          </a:xfrm>
          <a:prstGeom prst="rect">
            <a:avLst/>
          </a:prstGeom>
          <a:solidFill>
            <a:schemeClr val="tx2"/>
          </a:solidFill>
        </p:spPr>
        <p:txBody>
          <a:bodyPr vert="horz" wrap="square" lIns="288000" tIns="72000" rIns="288000" bIns="0" rtlCol="0" anchor="t" anchorCtr="0">
            <a:normAutofit/>
          </a:bodyPr>
          <a:lstStyle>
            <a:lvl1pPr algn="ctr" defTabSz="914400" rtl="0" eaLnBrk="1" latinLnBrk="0" hangingPunct="1">
              <a:lnSpc>
                <a:spcPct val="90000"/>
              </a:lnSpc>
              <a:spcBef>
                <a:spcPct val="0"/>
              </a:spcBef>
              <a:buNone/>
              <a:defRPr sz="6000" b="1" i="0" kern="1200" baseline="0">
                <a:solidFill>
                  <a:schemeClr val="tx1"/>
                </a:solidFill>
                <a:latin typeface="Arial Bold"/>
                <a:ea typeface="+mj-ea"/>
                <a:cs typeface="+mj-cs"/>
              </a:defRPr>
            </a:lvl1pPr>
          </a:lstStyle>
          <a:p>
            <a:r>
              <a:rPr lang="en-US" sz="2400" dirty="0">
                <a:solidFill>
                  <a:schemeClr val="bg1"/>
                </a:solidFill>
                <a:latin typeface="+mn-lt"/>
              </a:rPr>
              <a:t>External Research Income</a:t>
            </a:r>
          </a:p>
        </p:txBody>
      </p:sp>
      <p:graphicFrame>
        <p:nvGraphicFramePr>
          <p:cNvPr id="5" name="Chart 4">
            <a:extLst>
              <a:ext uri="{FF2B5EF4-FFF2-40B4-BE49-F238E27FC236}">
                <a16:creationId xmlns:a16="http://schemas.microsoft.com/office/drawing/2014/main" id="{526D4480-AC9B-41FE-B8E1-ACF6C7F839C1}"/>
              </a:ext>
            </a:extLst>
          </p:cNvPr>
          <p:cNvGraphicFramePr>
            <a:graphicFrameLocks/>
          </p:cNvGraphicFramePr>
          <p:nvPr>
            <p:extLst>
              <p:ext uri="{D42A27DB-BD31-4B8C-83A1-F6EECF244321}">
                <p14:modId xmlns:p14="http://schemas.microsoft.com/office/powerpoint/2010/main" val="1214424460"/>
              </p:ext>
            </p:extLst>
          </p:nvPr>
        </p:nvGraphicFramePr>
        <p:xfrm>
          <a:off x="2039499" y="1811544"/>
          <a:ext cx="8696818" cy="4447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150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54E97C-913B-42B3-99B5-704F0FC0E8F2}"/>
              </a:ext>
            </a:extLst>
          </p:cNvPr>
          <p:cNvSpPr txBox="1">
            <a:spLocks/>
          </p:cNvSpPr>
          <p:nvPr/>
        </p:nvSpPr>
        <p:spPr>
          <a:xfrm>
            <a:off x="3561509" y="915555"/>
            <a:ext cx="5068982" cy="471811"/>
          </a:xfrm>
          <a:prstGeom prst="rect">
            <a:avLst/>
          </a:prstGeom>
          <a:solidFill>
            <a:schemeClr val="tx2"/>
          </a:solidFill>
        </p:spPr>
        <p:txBody>
          <a:bodyPr vert="horz" wrap="square" lIns="288000" tIns="72000" rIns="288000" bIns="0" rtlCol="0" anchor="t" anchorCtr="0">
            <a:noAutofit/>
          </a:bodyPr>
          <a:lstStyle>
            <a:lvl1pPr algn="ctr" defTabSz="914400" rtl="0" eaLnBrk="1" latinLnBrk="0" hangingPunct="1">
              <a:lnSpc>
                <a:spcPct val="90000"/>
              </a:lnSpc>
              <a:spcBef>
                <a:spcPct val="0"/>
              </a:spcBef>
              <a:buNone/>
              <a:defRPr sz="6000" b="1" i="0" kern="1200" baseline="0">
                <a:solidFill>
                  <a:schemeClr val="tx1"/>
                </a:solidFill>
                <a:latin typeface="Arial Bold"/>
                <a:ea typeface="+mj-ea"/>
                <a:cs typeface="+mj-cs"/>
              </a:defRPr>
            </a:lvl1pPr>
          </a:lstStyle>
          <a:p>
            <a:r>
              <a:rPr lang="en-US" sz="2000" dirty="0">
                <a:solidFill>
                  <a:schemeClr val="bg1"/>
                </a:solidFill>
                <a:latin typeface="+mn-lt"/>
              </a:rPr>
              <a:t>External Research Funding Sources</a:t>
            </a:r>
          </a:p>
        </p:txBody>
      </p:sp>
      <p:graphicFrame>
        <p:nvGraphicFramePr>
          <p:cNvPr id="4" name="Chart 3">
            <a:extLst>
              <a:ext uri="{FF2B5EF4-FFF2-40B4-BE49-F238E27FC236}">
                <a16:creationId xmlns:a16="http://schemas.microsoft.com/office/drawing/2014/main" id="{5F75C0E5-8402-4262-A98B-713FBA2D9F94}"/>
              </a:ext>
            </a:extLst>
          </p:cNvPr>
          <p:cNvGraphicFramePr>
            <a:graphicFrameLocks/>
          </p:cNvGraphicFramePr>
          <p:nvPr>
            <p:extLst>
              <p:ext uri="{D42A27DB-BD31-4B8C-83A1-F6EECF244321}">
                <p14:modId xmlns:p14="http://schemas.microsoft.com/office/powerpoint/2010/main" val="3787258107"/>
              </p:ext>
            </p:extLst>
          </p:nvPr>
        </p:nvGraphicFramePr>
        <p:xfrm>
          <a:off x="2122597" y="1827157"/>
          <a:ext cx="8676782" cy="4747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266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54E97C-913B-42B3-99B5-704F0FC0E8F2}"/>
              </a:ext>
            </a:extLst>
          </p:cNvPr>
          <p:cNvSpPr txBox="1">
            <a:spLocks/>
          </p:cNvSpPr>
          <p:nvPr/>
        </p:nvSpPr>
        <p:spPr>
          <a:xfrm>
            <a:off x="3498520" y="915555"/>
            <a:ext cx="5194959" cy="570345"/>
          </a:xfrm>
          <a:prstGeom prst="rect">
            <a:avLst/>
          </a:prstGeom>
          <a:solidFill>
            <a:schemeClr val="tx2"/>
          </a:solidFill>
        </p:spPr>
        <p:txBody>
          <a:bodyPr vert="horz" wrap="square" lIns="288000" tIns="72000" rIns="288000" bIns="0" rtlCol="0" anchor="t" anchorCtr="0">
            <a:noAutofit/>
          </a:bodyPr>
          <a:lstStyle>
            <a:lvl1pPr algn="ctr" defTabSz="914400" rtl="0" eaLnBrk="1" latinLnBrk="0" hangingPunct="1">
              <a:lnSpc>
                <a:spcPct val="90000"/>
              </a:lnSpc>
              <a:spcBef>
                <a:spcPct val="0"/>
              </a:spcBef>
              <a:buNone/>
              <a:defRPr sz="6000" b="1" i="0" kern="1200" baseline="0">
                <a:solidFill>
                  <a:schemeClr val="tx1"/>
                </a:solidFill>
                <a:latin typeface="Arial Bold"/>
                <a:ea typeface="+mj-ea"/>
                <a:cs typeface="+mj-cs"/>
              </a:defRPr>
            </a:lvl1pPr>
          </a:lstStyle>
          <a:p>
            <a:r>
              <a:rPr lang="en-US" sz="1800" dirty="0">
                <a:solidFill>
                  <a:schemeClr val="bg1"/>
                </a:solidFill>
                <a:latin typeface="+mn-lt"/>
              </a:rPr>
              <a:t>External Research Applications</a:t>
            </a:r>
          </a:p>
        </p:txBody>
      </p:sp>
      <p:graphicFrame>
        <p:nvGraphicFramePr>
          <p:cNvPr id="7" name="Chart 6">
            <a:extLst>
              <a:ext uri="{FF2B5EF4-FFF2-40B4-BE49-F238E27FC236}">
                <a16:creationId xmlns:a16="http://schemas.microsoft.com/office/drawing/2014/main" id="{C2761790-893E-4E3B-9E49-3044348F27EA}"/>
              </a:ext>
            </a:extLst>
          </p:cNvPr>
          <p:cNvGraphicFramePr>
            <a:graphicFrameLocks/>
          </p:cNvGraphicFramePr>
          <p:nvPr>
            <p:extLst>
              <p:ext uri="{D42A27DB-BD31-4B8C-83A1-F6EECF244321}">
                <p14:modId xmlns:p14="http://schemas.microsoft.com/office/powerpoint/2010/main" val="4253815257"/>
              </p:ext>
            </p:extLst>
          </p:nvPr>
        </p:nvGraphicFramePr>
        <p:xfrm>
          <a:off x="2216989" y="1485900"/>
          <a:ext cx="7729268" cy="4676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735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54E97C-913B-42B3-99B5-704F0FC0E8F2}"/>
              </a:ext>
            </a:extLst>
          </p:cNvPr>
          <p:cNvSpPr txBox="1">
            <a:spLocks/>
          </p:cNvSpPr>
          <p:nvPr/>
        </p:nvSpPr>
        <p:spPr>
          <a:xfrm>
            <a:off x="3743622" y="915556"/>
            <a:ext cx="4704756" cy="377194"/>
          </a:xfrm>
          <a:prstGeom prst="rect">
            <a:avLst/>
          </a:prstGeom>
          <a:solidFill>
            <a:schemeClr val="tx2"/>
          </a:solidFill>
        </p:spPr>
        <p:txBody>
          <a:bodyPr vert="horz" wrap="square" lIns="288000" tIns="72000" rIns="288000" bIns="0" rtlCol="0" anchor="t" anchorCtr="0">
            <a:noAutofit/>
          </a:bodyPr>
          <a:lstStyle>
            <a:lvl1pPr algn="ctr" defTabSz="914400" rtl="0" eaLnBrk="1" latinLnBrk="0" hangingPunct="1">
              <a:lnSpc>
                <a:spcPct val="90000"/>
              </a:lnSpc>
              <a:spcBef>
                <a:spcPct val="0"/>
              </a:spcBef>
              <a:buNone/>
              <a:defRPr sz="6000" b="1" i="0" kern="1200" baseline="0">
                <a:solidFill>
                  <a:schemeClr val="tx1"/>
                </a:solidFill>
                <a:latin typeface="Arial Bold"/>
                <a:ea typeface="+mj-ea"/>
                <a:cs typeface="+mj-cs"/>
              </a:defRPr>
            </a:lvl1pPr>
          </a:lstStyle>
          <a:p>
            <a:r>
              <a:rPr lang="en-US" sz="1800" dirty="0">
                <a:solidFill>
                  <a:schemeClr val="bg1"/>
                </a:solidFill>
                <a:latin typeface="+mn-lt"/>
              </a:rPr>
              <a:t>Additional SFC Covid Funding</a:t>
            </a:r>
          </a:p>
        </p:txBody>
      </p:sp>
      <p:sp>
        <p:nvSpPr>
          <p:cNvPr id="2" name="TextBox 1">
            <a:extLst>
              <a:ext uri="{FF2B5EF4-FFF2-40B4-BE49-F238E27FC236}">
                <a16:creationId xmlns:a16="http://schemas.microsoft.com/office/drawing/2014/main" id="{7B096FC9-4739-4213-96B6-9F5E0716C375}"/>
              </a:ext>
            </a:extLst>
          </p:cNvPr>
          <p:cNvSpPr txBox="1"/>
          <p:nvPr/>
        </p:nvSpPr>
        <p:spPr>
          <a:xfrm>
            <a:off x="1480174" y="1730042"/>
            <a:ext cx="9823702" cy="4893647"/>
          </a:xfrm>
          <a:prstGeom prst="rect">
            <a:avLst/>
          </a:prstGeom>
          <a:noFill/>
        </p:spPr>
        <p:txBody>
          <a:bodyPr wrap="square" rtlCol="0">
            <a:spAutoFit/>
          </a:bodyPr>
          <a:lstStyle/>
          <a:p>
            <a:pPr marL="285750" indent="-285750">
              <a:buFont typeface="Arial" panose="020B0604020202020204" pitchFamily="34" charset="0"/>
              <a:buChar char="•"/>
            </a:pPr>
            <a:r>
              <a:rPr lang="en-GB" sz="2400" b="1" dirty="0">
                <a:latin typeface="Titillium" panose="00000500000000000000" pitchFamily="50" charset="0"/>
              </a:rPr>
              <a:t>16 projects were awarded funding </a:t>
            </a:r>
            <a:r>
              <a:rPr lang="en-GB" sz="2400" dirty="0">
                <a:latin typeface="Titillium" panose="00000500000000000000" pitchFamily="50" charset="0"/>
              </a:rPr>
              <a:t>with a combined total value of £288k to undertake impactful research in the fight against COVID-19 and on the social and cultural impacts of the pandemic.</a:t>
            </a:r>
          </a:p>
          <a:p>
            <a:pPr marL="285750" indent="-285750">
              <a:buFont typeface="Arial" panose="020B0604020202020204" pitchFamily="34" charset="0"/>
              <a:buChar char="•"/>
            </a:pPr>
            <a:r>
              <a:rPr lang="en-GB" sz="2400" b="1" dirty="0">
                <a:latin typeface="Titillium" panose="00000500000000000000" pitchFamily="50" charset="0"/>
              </a:rPr>
              <a:t>supported 25 researchers </a:t>
            </a:r>
            <a:r>
              <a:rPr lang="en-GB" sz="2400" dirty="0">
                <a:latin typeface="Titillium" panose="00000500000000000000" pitchFamily="50" charset="0"/>
              </a:rPr>
              <a:t>who were unable to secure external funding due to lockdown/restrictions.</a:t>
            </a:r>
          </a:p>
          <a:p>
            <a:pPr marL="285750" indent="-285750">
              <a:buFont typeface="Arial" panose="020B0604020202020204" pitchFamily="34" charset="0"/>
              <a:buChar char="•"/>
            </a:pPr>
            <a:r>
              <a:rPr lang="en-GB" sz="2400" b="1" dirty="0">
                <a:latin typeface="Titillium" panose="00000500000000000000" pitchFamily="50" charset="0"/>
              </a:rPr>
              <a:t>cross-institutional mentoring scheme for contract researchers</a:t>
            </a:r>
            <a:r>
              <a:rPr lang="en-GB" sz="2400" dirty="0">
                <a:latin typeface="Titillium" panose="00000500000000000000" pitchFamily="50" charset="0"/>
              </a:rPr>
              <a:t> at Edinburgh Napier and Queen Margaret Universities with eighteen mentor-mentee pairings.</a:t>
            </a:r>
          </a:p>
          <a:p>
            <a:pPr marL="285750" indent="-285750">
              <a:buFont typeface="Arial" panose="020B0604020202020204" pitchFamily="34" charset="0"/>
              <a:buChar char="•"/>
            </a:pPr>
            <a:r>
              <a:rPr lang="en-GB" sz="2400" dirty="0">
                <a:effectLst/>
                <a:latin typeface="Titillium" panose="00000500000000000000" pitchFamily="50" charset="0"/>
                <a:ea typeface="SimSun" panose="02010600030101010101" pitchFamily="2" charset="-122"/>
              </a:rPr>
              <a:t>supported </a:t>
            </a:r>
            <a:r>
              <a:rPr lang="en-GB" sz="2400" b="1" dirty="0">
                <a:effectLst/>
                <a:latin typeface="Titillium" panose="00000500000000000000" pitchFamily="50" charset="0"/>
                <a:ea typeface="SimSun" panose="02010600030101010101" pitchFamily="2" charset="-122"/>
              </a:rPr>
              <a:t>28 research students</a:t>
            </a:r>
            <a:r>
              <a:rPr lang="en-GB" sz="2400" dirty="0">
                <a:effectLst/>
                <a:latin typeface="Titillium" panose="00000500000000000000" pitchFamily="50" charset="0"/>
                <a:ea typeface="SimSun" panose="02010600030101010101" pitchFamily="2" charset="-122"/>
              </a:rPr>
              <a:t> from both the hardship fund and additional stipend fund.</a:t>
            </a:r>
          </a:p>
          <a:p>
            <a:pPr marL="285750" indent="-285750">
              <a:buFont typeface="Arial" panose="020B0604020202020204" pitchFamily="34" charset="0"/>
              <a:buChar char="•"/>
            </a:pPr>
            <a:r>
              <a:rPr lang="en-GB" sz="2400" dirty="0">
                <a:latin typeface="Titillium" panose="00000500000000000000" pitchFamily="50" charset="0"/>
              </a:rPr>
              <a:t>organised </a:t>
            </a:r>
            <a:r>
              <a:rPr lang="en-GB" sz="2400" b="1" dirty="0">
                <a:latin typeface="Titillium" panose="00000500000000000000" pitchFamily="50" charset="0"/>
              </a:rPr>
              <a:t>social activities and interactions for research students</a:t>
            </a:r>
            <a:r>
              <a:rPr lang="en-GB" sz="2400" dirty="0">
                <a:latin typeface="Titillium" panose="00000500000000000000" pitchFamily="50" charset="0"/>
              </a:rPr>
              <a:t>, including a social walk across the city.</a:t>
            </a:r>
          </a:p>
          <a:p>
            <a:endParaRPr lang="en-GB" sz="2400" dirty="0">
              <a:latin typeface="Titillium" panose="00000500000000000000" pitchFamily="50" charset="0"/>
            </a:endParaRPr>
          </a:p>
        </p:txBody>
      </p:sp>
    </p:spTree>
    <p:extLst>
      <p:ext uri="{BB962C8B-B14F-4D97-AF65-F5344CB8AC3E}">
        <p14:creationId xmlns:p14="http://schemas.microsoft.com/office/powerpoint/2010/main" val="23803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chemeClr val="tx1"/>
                                      </p:to>
                                    </p:animClr>
                                  </p:childTnLst>
                                  <p:subTnLst>
                                    <p:animClr clrSpc="rgb" dir="cw">
                                      <p:cBhvr override="childStyle">
                                        <p:cTn dur="1" fill="hold" display="0" masterRel="nextClick" afterEffect="1"/>
                                        <p:tgtEl>
                                          <p:spTgt spid="2">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2">
                                            <p:txEl>
                                              <p:pRg st="1" end="1"/>
                                            </p:txEl>
                                          </p:spTgt>
                                        </p:tgtEl>
                                        <p:attrNameLst>
                                          <p:attrName>style.color</p:attrName>
                                        </p:attrNameLst>
                                      </p:cBhvr>
                                      <p:to>
                                        <a:schemeClr val="tx1"/>
                                      </p:to>
                                    </p:animClr>
                                  </p:childTnLst>
                                  <p:subTnLst>
                                    <p:animClr clrSpc="rgb" dir="cw">
                                      <p:cBhvr override="childStyle">
                                        <p:cTn dur="1" fill="hold" display="0" masterRel="nextClick" afterEffect="1"/>
                                        <p:tgtEl>
                                          <p:spTgt spid="2">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2">
                                            <p:txEl>
                                              <p:pRg st="2" end="2"/>
                                            </p:txEl>
                                          </p:spTgt>
                                        </p:tgtEl>
                                        <p:attrNameLst>
                                          <p:attrName>style.color</p:attrName>
                                        </p:attrNameLst>
                                      </p:cBhvr>
                                      <p:to>
                                        <a:schemeClr val="tx1"/>
                                      </p:to>
                                    </p:animClr>
                                  </p:childTnLst>
                                  <p:subTnLst>
                                    <p:animClr clrSpc="rgb" dir="cw">
                                      <p:cBhvr override="childStyle">
                                        <p:cTn dur="1" fill="hold" display="0" masterRel="nextClick" afterEffect="1"/>
                                        <p:tgtEl>
                                          <p:spTgt spid="2">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2">
                                            <p:txEl>
                                              <p:pRg st="3" end="3"/>
                                            </p:txEl>
                                          </p:spTgt>
                                        </p:tgtEl>
                                        <p:attrNameLst>
                                          <p:attrName>style.color</p:attrName>
                                        </p:attrNameLst>
                                      </p:cBhvr>
                                      <p:to>
                                        <a:schemeClr val="tx1"/>
                                      </p:to>
                                    </p:animClr>
                                  </p:childTnLst>
                                  <p:subTnLst>
                                    <p:animClr clrSpc="rgb" dir="cw">
                                      <p:cBhvr override="childStyle">
                                        <p:cTn dur="1" fill="hold" display="0" masterRel="nextClick" afterEffect="1"/>
                                        <p:tgtEl>
                                          <p:spTgt spid="2">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2">
                                            <p:txEl>
                                              <p:pRg st="4" end="4"/>
                                            </p:txEl>
                                          </p:spTgt>
                                        </p:tgtEl>
                                        <p:attrNameLst>
                                          <p:attrName>style.color</p:attrName>
                                        </p:attrNameLst>
                                      </p:cBhvr>
                                      <p:to>
                                        <a:schemeClr val="tx1"/>
                                      </p:to>
                                    </p:animClr>
                                  </p:childTnLst>
                                  <p:subTnLst>
                                    <p:animClr clrSpc="rgb" dir="cw">
                                      <p:cBhvr override="childStyle">
                                        <p:cTn dur="1" fill="hold" display="0" masterRel="nextClick" afterEffect="1"/>
                                        <p:tgtEl>
                                          <p:spTgt spid="2">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54E97C-913B-42B3-99B5-704F0FC0E8F2}"/>
              </a:ext>
            </a:extLst>
          </p:cNvPr>
          <p:cNvSpPr txBox="1">
            <a:spLocks/>
          </p:cNvSpPr>
          <p:nvPr/>
        </p:nvSpPr>
        <p:spPr>
          <a:xfrm>
            <a:off x="3719176" y="705300"/>
            <a:ext cx="4753646" cy="526792"/>
          </a:xfrm>
          <a:prstGeom prst="rect">
            <a:avLst/>
          </a:prstGeom>
          <a:solidFill>
            <a:schemeClr val="tx2"/>
          </a:solidFill>
        </p:spPr>
        <p:txBody>
          <a:bodyPr vert="horz" wrap="square" lIns="288000" tIns="72000" rIns="288000" bIns="0" rtlCol="0" anchor="t" anchorCtr="0">
            <a:noAutofit/>
          </a:bodyPr>
          <a:lstStyle>
            <a:lvl1pPr algn="ctr" defTabSz="914400" rtl="0" eaLnBrk="1" latinLnBrk="0" hangingPunct="1">
              <a:lnSpc>
                <a:spcPct val="90000"/>
              </a:lnSpc>
              <a:spcBef>
                <a:spcPct val="0"/>
              </a:spcBef>
              <a:buNone/>
              <a:defRPr sz="6000" b="1" i="0" kern="1200" baseline="0">
                <a:solidFill>
                  <a:schemeClr val="tx1"/>
                </a:solidFill>
                <a:latin typeface="Arial Bold"/>
                <a:ea typeface="+mj-ea"/>
                <a:cs typeface="+mj-cs"/>
              </a:defRPr>
            </a:lvl1pPr>
          </a:lstStyle>
          <a:p>
            <a:r>
              <a:rPr lang="en-US" sz="1800" dirty="0">
                <a:solidFill>
                  <a:schemeClr val="bg1"/>
                </a:solidFill>
                <a:latin typeface="+mn-lt"/>
              </a:rPr>
              <a:t>Research Student Enrolments</a:t>
            </a:r>
          </a:p>
        </p:txBody>
      </p:sp>
      <p:graphicFrame>
        <p:nvGraphicFramePr>
          <p:cNvPr id="7" name="Chart 6">
            <a:extLst>
              <a:ext uri="{FF2B5EF4-FFF2-40B4-BE49-F238E27FC236}">
                <a16:creationId xmlns:a16="http://schemas.microsoft.com/office/drawing/2014/main" id="{CC2C51F4-9371-45A4-84F4-437CA1C001D7}"/>
              </a:ext>
            </a:extLst>
          </p:cNvPr>
          <p:cNvGraphicFramePr>
            <a:graphicFrameLocks/>
          </p:cNvGraphicFramePr>
          <p:nvPr>
            <p:extLst>
              <p:ext uri="{D42A27DB-BD31-4B8C-83A1-F6EECF244321}">
                <p14:modId xmlns:p14="http://schemas.microsoft.com/office/powerpoint/2010/main" val="1604158598"/>
              </p:ext>
            </p:extLst>
          </p:nvPr>
        </p:nvGraphicFramePr>
        <p:xfrm>
          <a:off x="1983251" y="1462044"/>
          <a:ext cx="8910721" cy="4932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770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373F-DBCB-954F-8A90-053B95003515}"/>
              </a:ext>
            </a:extLst>
          </p:cNvPr>
          <p:cNvSpPr>
            <a:spLocks noGrp="1"/>
          </p:cNvSpPr>
          <p:nvPr>
            <p:ph type="ctrTitle"/>
          </p:nvPr>
        </p:nvSpPr>
        <p:spPr>
          <a:xfrm>
            <a:off x="3284079" y="296081"/>
            <a:ext cx="5623840" cy="501202"/>
          </a:xfrm>
          <a:solidFill>
            <a:schemeClr val="tx2"/>
          </a:solidFill>
        </p:spPr>
        <p:txBody>
          <a:bodyPr vert="horz" wrap="square" lIns="288000" tIns="72000" rIns="288000" bIns="0" rtlCol="0" anchor="t" anchorCtr="0">
            <a:noAutofit/>
          </a:bodyPr>
          <a:lstStyle/>
          <a:p>
            <a:r>
              <a:rPr lang="en-GB" sz="1800" dirty="0">
                <a:solidFill>
                  <a:schemeClr val="bg1"/>
                </a:solidFill>
                <a:latin typeface="+mn-lt"/>
              </a:rPr>
              <a:t>Research Excellence Framework – REF2021</a:t>
            </a:r>
            <a:endParaRPr lang="en-US" sz="1800" dirty="0">
              <a:solidFill>
                <a:schemeClr val="bg1"/>
              </a:solidFill>
              <a:latin typeface="+mn-lt"/>
            </a:endParaRPr>
          </a:p>
        </p:txBody>
      </p:sp>
      <p:sp>
        <p:nvSpPr>
          <p:cNvPr id="9" name="Text Placeholder 3">
            <a:extLst>
              <a:ext uri="{FF2B5EF4-FFF2-40B4-BE49-F238E27FC236}">
                <a16:creationId xmlns:a16="http://schemas.microsoft.com/office/drawing/2014/main" id="{33C870DA-1934-F84C-8608-2F85B18597A2}"/>
              </a:ext>
            </a:extLst>
          </p:cNvPr>
          <p:cNvSpPr txBox="1">
            <a:spLocks/>
          </p:cNvSpPr>
          <p:nvPr/>
        </p:nvSpPr>
        <p:spPr>
          <a:xfrm>
            <a:off x="8999430" y="1747883"/>
            <a:ext cx="2959690" cy="1672765"/>
          </a:xfrm>
          <a:prstGeom prst="rect">
            <a:avLst/>
          </a:prstGeom>
          <a:solidFill>
            <a:schemeClr val="accent3"/>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b="1" dirty="0">
                <a:solidFill>
                  <a:schemeClr val="bg1"/>
                </a:solidFill>
              </a:rPr>
              <a:t>Future ambition: 400FTE staff submitted to next ‘REF’</a:t>
            </a:r>
            <a:endParaRPr lang="en-US" sz="2400" b="1" dirty="0">
              <a:solidFill>
                <a:schemeClr val="bg1"/>
              </a:solidFill>
            </a:endParaRPr>
          </a:p>
        </p:txBody>
      </p:sp>
      <p:cxnSp>
        <p:nvCxnSpPr>
          <p:cNvPr id="10" name="Straight Connector 9">
            <a:extLst>
              <a:ext uri="{FF2B5EF4-FFF2-40B4-BE49-F238E27FC236}">
                <a16:creationId xmlns:a16="http://schemas.microsoft.com/office/drawing/2014/main" id="{BB3F6E16-593A-4169-8CE0-C706F97F0261}"/>
              </a:ext>
            </a:extLst>
          </p:cNvPr>
          <p:cNvCxnSpPr>
            <a:cxnSpLocks/>
          </p:cNvCxnSpPr>
          <p:nvPr/>
        </p:nvCxnSpPr>
        <p:spPr>
          <a:xfrm>
            <a:off x="1414207" y="991005"/>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6BFEE3-6E51-4BB1-B699-B82F57960DB2}"/>
              </a:ext>
            </a:extLst>
          </p:cNvPr>
          <p:cNvSpPr txBox="1"/>
          <p:nvPr/>
        </p:nvSpPr>
        <p:spPr>
          <a:xfrm>
            <a:off x="1378348" y="4511213"/>
            <a:ext cx="9435303" cy="1846659"/>
          </a:xfrm>
          <a:prstGeom prst="rect">
            <a:avLst/>
          </a:prstGeom>
          <a:noFill/>
        </p:spPr>
        <p:txBody>
          <a:bodyPr wrap="square">
            <a:spAutoFit/>
          </a:bodyPr>
          <a:lstStyle/>
          <a:p>
            <a:pPr marL="342900" indent="-342900">
              <a:buFont typeface="Wingdings" panose="05000000000000000000" pitchFamily="2" charset="2"/>
              <a:buChar char="§"/>
            </a:pPr>
            <a:r>
              <a:rPr lang="en-US" sz="2000" b="1" dirty="0">
                <a:solidFill>
                  <a:schemeClr val="tx1"/>
                </a:solidFill>
              </a:rPr>
              <a:t>Post-submission Audit currently occurring</a:t>
            </a:r>
            <a:br>
              <a:rPr lang="en-US" sz="2000" dirty="0"/>
            </a:br>
            <a:r>
              <a:rPr lang="en-US" sz="2000" dirty="0"/>
              <a:t>	</a:t>
            </a:r>
            <a:endParaRPr lang="en-US" sz="2000" b="1" dirty="0">
              <a:solidFill>
                <a:schemeClr val="tx1"/>
              </a:solidFill>
            </a:endParaRPr>
          </a:p>
          <a:p>
            <a:pPr marL="342900" indent="-342900">
              <a:buFont typeface="Wingdings" panose="05000000000000000000" pitchFamily="2" charset="2"/>
              <a:buChar char="§"/>
            </a:pPr>
            <a:r>
              <a:rPr lang="en-US" sz="2000" b="1" dirty="0">
                <a:solidFill>
                  <a:schemeClr val="tx1"/>
                </a:solidFill>
              </a:rPr>
              <a:t>Future Research Assessment </a:t>
            </a:r>
            <a:r>
              <a:rPr lang="en-US" sz="2000" b="1" dirty="0" err="1">
                <a:solidFill>
                  <a:schemeClr val="tx1"/>
                </a:solidFill>
              </a:rPr>
              <a:t>Programme</a:t>
            </a:r>
            <a:r>
              <a:rPr lang="en-US" sz="2000" b="1" dirty="0">
                <a:solidFill>
                  <a:schemeClr val="tx1"/>
                </a:solidFill>
              </a:rPr>
              <a:t> UK (FRAP)</a:t>
            </a:r>
          </a:p>
          <a:p>
            <a:r>
              <a:rPr lang="en-US" dirty="0"/>
              <a:t>	Sector-wide Consultation due 2022</a:t>
            </a:r>
            <a:br>
              <a:rPr lang="en-US" dirty="0"/>
            </a:br>
            <a:r>
              <a:rPr lang="en-US" dirty="0"/>
              <a:t> 	Evolutionary ‘vs’ Radical Change?</a:t>
            </a:r>
            <a:br>
              <a:rPr lang="en-US" dirty="0"/>
            </a:br>
            <a:endParaRPr lang="en-GB" dirty="0"/>
          </a:p>
        </p:txBody>
      </p:sp>
      <p:cxnSp>
        <p:nvCxnSpPr>
          <p:cNvPr id="12" name="Straight Connector 11">
            <a:extLst>
              <a:ext uri="{FF2B5EF4-FFF2-40B4-BE49-F238E27FC236}">
                <a16:creationId xmlns:a16="http://schemas.microsoft.com/office/drawing/2014/main" id="{4B8CB2E9-5283-4E2A-BD22-0E983B8875DB}"/>
              </a:ext>
            </a:extLst>
          </p:cNvPr>
          <p:cNvCxnSpPr>
            <a:cxnSpLocks/>
          </p:cNvCxnSpPr>
          <p:nvPr/>
        </p:nvCxnSpPr>
        <p:spPr>
          <a:xfrm>
            <a:off x="1414207" y="4493638"/>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F0B8E8C-2E02-4D34-8354-4B4A3D274FF2}"/>
              </a:ext>
            </a:extLst>
          </p:cNvPr>
          <p:cNvSpPr txBox="1"/>
          <p:nvPr/>
        </p:nvSpPr>
        <p:spPr>
          <a:xfrm>
            <a:off x="8398354" y="4928919"/>
            <a:ext cx="3739793" cy="1169551"/>
          </a:xfrm>
          <a:prstGeom prst="rect">
            <a:avLst/>
          </a:prstGeom>
          <a:noFill/>
        </p:spPr>
        <p:txBody>
          <a:bodyPr wrap="square" rtlCol="0">
            <a:spAutoFit/>
          </a:bodyPr>
          <a:lstStyle/>
          <a:p>
            <a:r>
              <a:rPr lang="en-GB" sz="1400" b="0" i="1" dirty="0">
                <a:solidFill>
                  <a:schemeClr val="bg1">
                    <a:lumMod val="50000"/>
                  </a:schemeClr>
                </a:solidFill>
                <a:effectLst/>
                <a:latin typeface="Roboto" panose="02000000000000000000" pitchFamily="2" charset="0"/>
              </a:rPr>
              <a:t>“….the programme </a:t>
            </a:r>
            <a:r>
              <a:rPr lang="en-GB" sz="1400" b="0" i="1" dirty="0">
                <a:solidFill>
                  <a:schemeClr val="bg1">
                    <a:lumMod val="50000"/>
                  </a:schemeClr>
                </a:solidFill>
                <a:effectLst/>
                <a:latin typeface="Arial" panose="020B0604020202020204" pitchFamily="34" charset="0"/>
              </a:rPr>
              <a:t>aims to </a:t>
            </a:r>
            <a:r>
              <a:rPr lang="en-GB" sz="1400" b="1" i="1" dirty="0">
                <a:solidFill>
                  <a:schemeClr val="bg1">
                    <a:lumMod val="50000"/>
                  </a:schemeClr>
                </a:solidFill>
                <a:effectLst/>
                <a:latin typeface="Arial" panose="020B0604020202020204" pitchFamily="34" charset="0"/>
              </a:rPr>
              <a:t>explore possible approaches to the assessment </a:t>
            </a:r>
            <a:r>
              <a:rPr lang="en-GB" sz="1400" b="0" i="1" dirty="0">
                <a:solidFill>
                  <a:schemeClr val="bg1">
                    <a:lumMod val="50000"/>
                  </a:schemeClr>
                </a:solidFill>
                <a:effectLst/>
                <a:latin typeface="Arial" panose="020B0604020202020204" pitchFamily="34" charset="0"/>
              </a:rPr>
              <a:t>of UK higher education research performance.</a:t>
            </a:r>
            <a:endParaRPr lang="en-GB" sz="1400" b="0" i="1" dirty="0">
              <a:solidFill>
                <a:schemeClr val="bg1">
                  <a:lumMod val="50000"/>
                </a:schemeClr>
              </a:solidFill>
              <a:effectLst/>
              <a:latin typeface="Roboto" panose="02000000000000000000" pitchFamily="2" charset="0"/>
            </a:endParaRPr>
          </a:p>
          <a:p>
            <a:r>
              <a:rPr lang="en-GB" sz="1400" b="0" i="1" dirty="0">
                <a:solidFill>
                  <a:schemeClr val="bg1">
                    <a:lumMod val="50000"/>
                  </a:schemeClr>
                </a:solidFill>
                <a:effectLst/>
                <a:latin typeface="Roboto" panose="02000000000000000000" pitchFamily="2" charset="0"/>
              </a:rPr>
              <a:t>“……..</a:t>
            </a:r>
            <a:r>
              <a:rPr lang="en-GB" sz="1400" b="1" i="1" dirty="0">
                <a:solidFill>
                  <a:schemeClr val="bg1">
                    <a:lumMod val="50000"/>
                  </a:schemeClr>
                </a:solidFill>
                <a:effectLst/>
                <a:latin typeface="Roboto" panose="02000000000000000000" pitchFamily="2" charset="0"/>
              </a:rPr>
              <a:t>simplifying and reducing the administrative burden </a:t>
            </a:r>
            <a:r>
              <a:rPr lang="en-GB" sz="1400" b="0" i="1" dirty="0">
                <a:solidFill>
                  <a:schemeClr val="bg1">
                    <a:lumMod val="50000"/>
                  </a:schemeClr>
                </a:solidFill>
                <a:effectLst/>
                <a:latin typeface="Roboto" panose="02000000000000000000" pitchFamily="2" charset="0"/>
              </a:rPr>
              <a:t>on the HE sector.”</a:t>
            </a:r>
            <a:endParaRPr lang="en-GB" sz="1400" i="1" dirty="0">
              <a:solidFill>
                <a:schemeClr val="bg1">
                  <a:lumMod val="50000"/>
                </a:schemeClr>
              </a:solidFill>
            </a:endParaRPr>
          </a:p>
        </p:txBody>
      </p:sp>
      <p:pic>
        <p:nvPicPr>
          <p:cNvPr id="15" name="Picture 14">
            <a:extLst>
              <a:ext uri="{FF2B5EF4-FFF2-40B4-BE49-F238E27FC236}">
                <a16:creationId xmlns:a16="http://schemas.microsoft.com/office/drawing/2014/main" id="{ED4227C7-8AEF-4D05-82D5-D1F832CC39FC}"/>
              </a:ext>
            </a:extLst>
          </p:cNvPr>
          <p:cNvPicPr>
            <a:picLocks noChangeAspect="1"/>
          </p:cNvPicPr>
          <p:nvPr/>
        </p:nvPicPr>
        <p:blipFill>
          <a:blip r:embed="rId3"/>
          <a:stretch>
            <a:fillRect/>
          </a:stretch>
        </p:blipFill>
        <p:spPr>
          <a:xfrm>
            <a:off x="1378348" y="1256737"/>
            <a:ext cx="7364960" cy="2780090"/>
          </a:xfrm>
          <a:prstGeom prst="rect">
            <a:avLst/>
          </a:prstGeom>
        </p:spPr>
      </p:pic>
    </p:spTree>
    <p:extLst>
      <p:ext uri="{BB962C8B-B14F-4D97-AF65-F5344CB8AC3E}">
        <p14:creationId xmlns:p14="http://schemas.microsoft.com/office/powerpoint/2010/main" val="33232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99BB-A264-4851-A99D-DFC112AF7E58}"/>
              </a:ext>
            </a:extLst>
          </p:cNvPr>
          <p:cNvSpPr>
            <a:spLocks noGrp="1"/>
          </p:cNvSpPr>
          <p:nvPr>
            <p:ph type="title"/>
          </p:nvPr>
        </p:nvSpPr>
        <p:spPr>
          <a:xfrm>
            <a:off x="3734512" y="400415"/>
            <a:ext cx="5173005" cy="435157"/>
          </a:xfrm>
          <a:solidFill>
            <a:schemeClr val="tx2"/>
          </a:solidFill>
        </p:spPr>
        <p:txBody>
          <a:bodyPr vert="horz" wrap="square" lIns="288000" tIns="72000" rIns="288000" bIns="0" rtlCol="0" anchor="t" anchorCtr="0">
            <a:noAutofit/>
          </a:bodyPr>
          <a:lstStyle/>
          <a:p>
            <a:pPr algn="ctr"/>
            <a:r>
              <a:rPr lang="en-GB" sz="1800" dirty="0">
                <a:solidFill>
                  <a:schemeClr val="bg1"/>
                </a:solidFill>
                <a:latin typeface="+mn-lt"/>
              </a:rPr>
              <a:t>Internal ‘REF-lections’ Project</a:t>
            </a:r>
            <a:br>
              <a:rPr lang="en-GB" sz="1800" dirty="0">
                <a:solidFill>
                  <a:schemeClr val="bg1"/>
                </a:solidFill>
                <a:latin typeface="+mn-lt"/>
              </a:rPr>
            </a:br>
            <a:endParaRPr lang="en-GB" sz="1800" dirty="0">
              <a:solidFill>
                <a:schemeClr val="bg1"/>
              </a:solidFill>
              <a:latin typeface="+mn-lt"/>
            </a:endParaRPr>
          </a:p>
        </p:txBody>
      </p:sp>
      <p:sp>
        <p:nvSpPr>
          <p:cNvPr id="8" name="Text Placeholder 3">
            <a:extLst>
              <a:ext uri="{FF2B5EF4-FFF2-40B4-BE49-F238E27FC236}">
                <a16:creationId xmlns:a16="http://schemas.microsoft.com/office/drawing/2014/main" id="{139B28D6-7D51-4F08-A5EE-4ADE2EBAAA6A}"/>
              </a:ext>
            </a:extLst>
          </p:cNvPr>
          <p:cNvSpPr txBox="1">
            <a:spLocks/>
          </p:cNvSpPr>
          <p:nvPr/>
        </p:nvSpPr>
        <p:spPr>
          <a:xfrm>
            <a:off x="1414206" y="1162901"/>
            <a:ext cx="4010550" cy="5451293"/>
          </a:xfrm>
          <a:prstGeom prst="rect">
            <a:avLst/>
          </a:prstGeom>
          <a:solidFill>
            <a:schemeClr val="accent3"/>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400" b="1" dirty="0">
              <a:solidFill>
                <a:schemeClr val="bg1"/>
              </a:solidFill>
            </a:endParaRPr>
          </a:p>
        </p:txBody>
      </p:sp>
      <p:sp>
        <p:nvSpPr>
          <p:cNvPr id="3" name="Text Placeholder 2">
            <a:extLst>
              <a:ext uri="{FF2B5EF4-FFF2-40B4-BE49-F238E27FC236}">
                <a16:creationId xmlns:a16="http://schemas.microsoft.com/office/drawing/2014/main" id="{8C6812E6-D068-474C-87E5-061AFD898A8F}"/>
              </a:ext>
            </a:extLst>
          </p:cNvPr>
          <p:cNvSpPr>
            <a:spLocks noGrp="1"/>
          </p:cNvSpPr>
          <p:nvPr>
            <p:ph type="body" idx="1"/>
          </p:nvPr>
        </p:nvSpPr>
        <p:spPr>
          <a:xfrm>
            <a:off x="1452237" y="1292679"/>
            <a:ext cx="3972518" cy="5113304"/>
          </a:xfrm>
        </p:spPr>
        <p:txBody>
          <a:bodyPr>
            <a:noAutofit/>
          </a:bodyPr>
          <a:lstStyle/>
          <a:p>
            <a:pPr>
              <a:lnSpc>
                <a:spcPct val="107000"/>
              </a:lnSpc>
              <a:spcAft>
                <a:spcPts val="800"/>
              </a:spcAft>
            </a:pPr>
            <a:r>
              <a:rPr lang="en-GB" sz="1800" b="1" dirty="0">
                <a:solidFill>
                  <a:schemeClr val="tx1"/>
                </a:solidFill>
                <a:latin typeface="+mj-lt"/>
              </a:rPr>
              <a:t>Purpose:</a:t>
            </a:r>
          </a:p>
          <a:p>
            <a:pPr marL="342900" indent="-342900">
              <a:lnSpc>
                <a:spcPct val="107000"/>
              </a:lnSpc>
              <a:spcAft>
                <a:spcPts val="800"/>
              </a:spcAft>
              <a:buFont typeface="Wingdings" panose="05000000000000000000" pitchFamily="2" charset="2"/>
              <a:buChar char="§"/>
            </a:pPr>
            <a:r>
              <a:rPr lang="en-GB" sz="1800" dirty="0">
                <a:solidFill>
                  <a:schemeClr val="tx1"/>
                </a:solidFill>
                <a:effectLst/>
                <a:latin typeface="+mj-lt"/>
                <a:ea typeface="Calibri" panose="020F0502020204030204" pitchFamily="34" charset="0"/>
              </a:rPr>
              <a:t>Assess the full REF2021 preparation process at Edinburgh Napier University</a:t>
            </a:r>
          </a:p>
          <a:p>
            <a:pPr marL="342900" indent="-342900">
              <a:lnSpc>
                <a:spcPct val="107000"/>
              </a:lnSpc>
              <a:spcAft>
                <a:spcPts val="800"/>
              </a:spcAft>
              <a:buFont typeface="Wingdings" panose="05000000000000000000" pitchFamily="2" charset="2"/>
              <a:buChar char="§"/>
            </a:pPr>
            <a:r>
              <a:rPr lang="en-GB" sz="1800" dirty="0">
                <a:solidFill>
                  <a:schemeClr val="tx1"/>
                </a:solidFill>
                <a:effectLst/>
                <a:latin typeface="+mj-lt"/>
                <a:ea typeface="Calibri" panose="020F0502020204030204" pitchFamily="34" charset="0"/>
              </a:rPr>
              <a:t>Uncover positive and negative aspects of internal processes in order to improve preparation for future ‘REF’</a:t>
            </a:r>
            <a:endParaRPr lang="en-GB" sz="1800" dirty="0">
              <a:solidFill>
                <a:schemeClr val="tx1"/>
              </a:solidFill>
              <a:latin typeface="+mj-lt"/>
              <a:ea typeface="Calibri" panose="020F0502020204030204" pitchFamily="34" charset="0"/>
            </a:endParaRPr>
          </a:p>
          <a:p>
            <a:pPr>
              <a:lnSpc>
                <a:spcPct val="107000"/>
              </a:lnSpc>
              <a:spcAft>
                <a:spcPts val="800"/>
              </a:spcAft>
            </a:pPr>
            <a:r>
              <a:rPr lang="en-GB" sz="1800" b="1" dirty="0">
                <a:solidFill>
                  <a:schemeClr val="tx1"/>
                </a:solidFill>
                <a:effectLst/>
                <a:latin typeface="+mj-lt"/>
                <a:ea typeface="Calibri" panose="020F0502020204030204" pitchFamily="34" charset="0"/>
              </a:rPr>
              <a:t>Outcome:</a:t>
            </a:r>
            <a:endParaRPr lang="en-GB" sz="1800" b="1" dirty="0">
              <a:solidFill>
                <a:schemeClr val="tx1"/>
              </a:solidFill>
              <a:latin typeface="+mj-lt"/>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en-GB" sz="1800" dirty="0">
                <a:solidFill>
                  <a:schemeClr val="tx1"/>
                </a:solidFill>
                <a:effectLst/>
                <a:latin typeface="+mj-lt"/>
                <a:ea typeface="Calibri" panose="020F0502020204030204" pitchFamily="34" charset="0"/>
              </a:rPr>
              <a:t>A series of recommendations, informed by University-wide input and data, to be taken forward by the University</a:t>
            </a:r>
            <a:br>
              <a:rPr lang="en-GB" dirty="0">
                <a:solidFill>
                  <a:schemeClr val="tx1"/>
                </a:solidFill>
                <a:effectLst/>
                <a:latin typeface="+mj-lt"/>
                <a:ea typeface="Calibri" panose="020F0502020204030204" pitchFamily="34" charset="0"/>
              </a:rPr>
            </a:br>
            <a:endParaRPr lang="en-GB" dirty="0">
              <a:solidFill>
                <a:schemeClr val="tx1"/>
              </a:solidFill>
              <a:effectLst/>
              <a:latin typeface="+mj-lt"/>
              <a:ea typeface="Calibri" panose="020F0502020204030204" pitchFamily="34" charset="0"/>
            </a:endParaRPr>
          </a:p>
          <a:p>
            <a:br>
              <a:rPr lang="en-GB" dirty="0">
                <a:solidFill>
                  <a:schemeClr val="tx1"/>
                </a:solidFill>
                <a:latin typeface="+mj-lt"/>
              </a:rPr>
            </a:br>
            <a:br>
              <a:rPr lang="en-GB" dirty="0">
                <a:solidFill>
                  <a:schemeClr val="tx1"/>
                </a:solidFill>
                <a:latin typeface="+mj-lt"/>
              </a:rPr>
            </a:br>
            <a:endParaRPr lang="en-GB" dirty="0">
              <a:solidFill>
                <a:schemeClr val="tx1"/>
              </a:solidFill>
              <a:latin typeface="+mj-lt"/>
            </a:endParaRPr>
          </a:p>
        </p:txBody>
      </p:sp>
      <p:pic>
        <p:nvPicPr>
          <p:cNvPr id="11" name="Picture 10">
            <a:extLst>
              <a:ext uri="{FF2B5EF4-FFF2-40B4-BE49-F238E27FC236}">
                <a16:creationId xmlns:a16="http://schemas.microsoft.com/office/drawing/2014/main" id="{DD09EA0B-A4F4-4063-84BD-72B8D4E2E9B8}"/>
              </a:ext>
            </a:extLst>
          </p:cNvPr>
          <p:cNvPicPr>
            <a:picLocks noChangeAspect="1"/>
          </p:cNvPicPr>
          <p:nvPr/>
        </p:nvPicPr>
        <p:blipFill>
          <a:blip r:embed="rId3"/>
          <a:stretch>
            <a:fillRect/>
          </a:stretch>
        </p:blipFill>
        <p:spPr>
          <a:xfrm>
            <a:off x="5640511" y="1670961"/>
            <a:ext cx="6519636" cy="3226085"/>
          </a:xfrm>
          <a:prstGeom prst="rect">
            <a:avLst/>
          </a:prstGeom>
        </p:spPr>
      </p:pic>
      <p:cxnSp>
        <p:nvCxnSpPr>
          <p:cNvPr id="12" name="Straight Connector 11">
            <a:extLst>
              <a:ext uri="{FF2B5EF4-FFF2-40B4-BE49-F238E27FC236}">
                <a16:creationId xmlns:a16="http://schemas.microsoft.com/office/drawing/2014/main" id="{B65D52EE-DE80-4F38-AD7E-D11D8121FC1E}"/>
              </a:ext>
            </a:extLst>
          </p:cNvPr>
          <p:cNvCxnSpPr>
            <a:cxnSpLocks/>
          </p:cNvCxnSpPr>
          <p:nvPr/>
        </p:nvCxnSpPr>
        <p:spPr>
          <a:xfrm>
            <a:off x="1414207" y="991005"/>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688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508E-6B44-D945-A9C4-354851E3A354}"/>
              </a:ext>
            </a:extLst>
          </p:cNvPr>
          <p:cNvSpPr>
            <a:spLocks noGrp="1"/>
          </p:cNvSpPr>
          <p:nvPr>
            <p:ph type="title"/>
          </p:nvPr>
        </p:nvSpPr>
        <p:spPr>
          <a:xfrm>
            <a:off x="1736436" y="580348"/>
            <a:ext cx="9617364" cy="553998"/>
          </a:xfrm>
        </p:spPr>
        <p:txBody>
          <a:bodyPr/>
          <a:lstStyle/>
          <a:p>
            <a:r>
              <a:rPr lang="en-US" dirty="0"/>
              <a:t>Innovation Hub Components</a:t>
            </a:r>
          </a:p>
        </p:txBody>
      </p:sp>
      <p:sp>
        <p:nvSpPr>
          <p:cNvPr id="3" name="TextBox 2">
            <a:extLst>
              <a:ext uri="{FF2B5EF4-FFF2-40B4-BE49-F238E27FC236}">
                <a16:creationId xmlns:a16="http://schemas.microsoft.com/office/drawing/2014/main" id="{218FE6BA-2F7A-7648-ACBF-F2EE8654E346}"/>
              </a:ext>
            </a:extLst>
          </p:cNvPr>
          <p:cNvSpPr txBox="1"/>
          <p:nvPr/>
        </p:nvSpPr>
        <p:spPr>
          <a:xfrm>
            <a:off x="1736436" y="1625743"/>
            <a:ext cx="9378043" cy="4154984"/>
          </a:xfrm>
          <a:prstGeom prst="rect">
            <a:avLst/>
          </a:prstGeom>
          <a:noFill/>
        </p:spPr>
        <p:txBody>
          <a:bodyPr wrap="square" rtlCol="0">
            <a:spAutoFit/>
          </a:bodyPr>
          <a:lstStyle/>
          <a:p>
            <a:pPr marL="342900" indent="-342900">
              <a:buFont typeface="Wingdings" pitchFamily="2" charset="2"/>
              <a:buChar char="ü"/>
            </a:pPr>
            <a:r>
              <a:rPr lang="en-US" sz="2400" dirty="0"/>
              <a:t>A high-quality digital portal for showcasing our work, opportunities for engagement, linking our services, and routing enquiries</a:t>
            </a:r>
          </a:p>
          <a:p>
            <a:pPr marL="342900" indent="-342900">
              <a:buFont typeface="Wingdings" pitchFamily="2" charset="2"/>
              <a:buChar char="ü"/>
            </a:pPr>
            <a:endParaRPr lang="en-US" sz="2400" dirty="0"/>
          </a:p>
          <a:p>
            <a:pPr marL="342900" indent="-342900">
              <a:buFont typeface="Wingdings" pitchFamily="2" charset="2"/>
              <a:buChar char="ü"/>
            </a:pPr>
            <a:r>
              <a:rPr lang="en-US" sz="2400" dirty="0"/>
              <a:t>Operational Plans &amp; Activities - a steering board to evaluate opportunities, oversee the development of strategic partnerships and manage key relationships</a:t>
            </a:r>
          </a:p>
          <a:p>
            <a:pPr marL="342900" indent="-342900">
              <a:buFont typeface="Wingdings" pitchFamily="2" charset="2"/>
              <a:buChar char="ü"/>
            </a:pPr>
            <a:endParaRPr lang="en-US" sz="2400" dirty="0"/>
          </a:p>
          <a:p>
            <a:pPr marL="342900" indent="-342900">
              <a:buFont typeface="Wingdings" pitchFamily="2" charset="2"/>
              <a:buChar char="ü"/>
            </a:pPr>
            <a:r>
              <a:rPr lang="en-US" sz="2400" dirty="0"/>
              <a:t>Physical presence on campuses for workshops, talks and presentations</a:t>
            </a:r>
          </a:p>
          <a:p>
            <a:pPr marL="342900" indent="-342900">
              <a:buFont typeface="Wingdings" pitchFamily="2" charset="2"/>
              <a:buChar char="ü"/>
            </a:pPr>
            <a:endParaRPr lang="en-US" sz="2400" dirty="0"/>
          </a:p>
        </p:txBody>
      </p:sp>
      <p:cxnSp>
        <p:nvCxnSpPr>
          <p:cNvPr id="4" name="Straight Connector 3">
            <a:extLst>
              <a:ext uri="{FF2B5EF4-FFF2-40B4-BE49-F238E27FC236}">
                <a16:creationId xmlns:a16="http://schemas.microsoft.com/office/drawing/2014/main" id="{4B529B34-A1C3-4B2C-953A-3F0FBDA9DE6D}"/>
              </a:ext>
            </a:extLst>
          </p:cNvPr>
          <p:cNvCxnSpPr>
            <a:cxnSpLocks/>
          </p:cNvCxnSpPr>
          <p:nvPr/>
        </p:nvCxnSpPr>
        <p:spPr>
          <a:xfrm>
            <a:off x="1829198" y="503528"/>
            <a:ext cx="1407695"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69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D88DC5-74CF-47E5-9986-D45D9A004819}"/>
              </a:ext>
            </a:extLst>
          </p:cNvPr>
          <p:cNvPicPr>
            <a:picLocks noChangeAspect="1"/>
          </p:cNvPicPr>
          <p:nvPr/>
        </p:nvPicPr>
        <p:blipFill>
          <a:blip r:embed="rId3"/>
          <a:stretch>
            <a:fillRect/>
          </a:stretch>
        </p:blipFill>
        <p:spPr>
          <a:xfrm>
            <a:off x="1437044" y="1651819"/>
            <a:ext cx="10479654" cy="4770738"/>
          </a:xfrm>
          <a:prstGeom prst="rect">
            <a:avLst/>
          </a:prstGeom>
        </p:spPr>
      </p:pic>
      <p:sp>
        <p:nvSpPr>
          <p:cNvPr id="9" name="TextBox 8">
            <a:extLst>
              <a:ext uri="{FF2B5EF4-FFF2-40B4-BE49-F238E27FC236}">
                <a16:creationId xmlns:a16="http://schemas.microsoft.com/office/drawing/2014/main" id="{108E423E-E0C8-4D01-9898-128FABDD38B4}"/>
              </a:ext>
            </a:extLst>
          </p:cNvPr>
          <p:cNvSpPr txBox="1"/>
          <p:nvPr/>
        </p:nvSpPr>
        <p:spPr>
          <a:xfrm>
            <a:off x="1567012" y="445516"/>
            <a:ext cx="10070386" cy="2318583"/>
          </a:xfrm>
          <a:prstGeom prst="rect">
            <a:avLst/>
          </a:prstGeom>
          <a:noFill/>
        </p:spPr>
        <p:txBody>
          <a:bodyPr wrap="none" rtlCol="0">
            <a:spAutoFit/>
          </a:bodyPr>
          <a:lstStyle/>
          <a:p>
            <a:r>
              <a:rPr lang="en-US" sz="3200" b="1" dirty="0"/>
              <a:t>Innovation Hub</a:t>
            </a:r>
          </a:p>
          <a:p>
            <a:pPr>
              <a:spcBef>
                <a:spcPts val="1000"/>
              </a:spcBef>
            </a:pPr>
            <a:r>
              <a:rPr lang="en-GB" sz="3200" b="0" i="0" kern="1200" dirty="0">
                <a:latin typeface="Arial Regular"/>
                <a:ea typeface="+mn-ea"/>
                <a:cs typeface="+mn-cs"/>
              </a:rPr>
              <a:t>Showcasing Capabilities and Opportunities to Engage</a:t>
            </a:r>
          </a:p>
          <a:p>
            <a:pPr>
              <a:spcBef>
                <a:spcPts val="1000"/>
              </a:spcBef>
            </a:pPr>
            <a:endParaRPr lang="en-GB" sz="3200" b="0" dirty="0">
              <a:latin typeface="Arial Regular"/>
              <a:ea typeface="+mn-ea"/>
              <a:cs typeface="+mn-cs"/>
            </a:endParaRPr>
          </a:p>
          <a:p>
            <a:endParaRPr lang="en-US" sz="3200" b="1" dirty="0"/>
          </a:p>
        </p:txBody>
      </p:sp>
    </p:spTree>
    <p:extLst>
      <p:ext uri="{BB962C8B-B14F-4D97-AF65-F5344CB8AC3E}">
        <p14:creationId xmlns:p14="http://schemas.microsoft.com/office/powerpoint/2010/main" val="346101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733-B5ED-ED45-82D2-AADDB5E9B885}"/>
              </a:ext>
            </a:extLst>
          </p:cNvPr>
          <p:cNvSpPr>
            <a:spLocks noGrp="1"/>
          </p:cNvSpPr>
          <p:nvPr>
            <p:ph type="title"/>
          </p:nvPr>
        </p:nvSpPr>
        <p:spPr>
          <a:xfrm>
            <a:off x="1671782" y="1490353"/>
            <a:ext cx="9675668" cy="553998"/>
          </a:xfrm>
        </p:spPr>
        <p:txBody>
          <a:bodyPr/>
          <a:lstStyle/>
          <a:p>
            <a:r>
              <a:rPr lang="en-US" dirty="0"/>
              <a:t>External Developments </a:t>
            </a:r>
          </a:p>
        </p:txBody>
      </p:sp>
      <p:sp>
        <p:nvSpPr>
          <p:cNvPr id="3" name="Text Placeholder 2">
            <a:extLst>
              <a:ext uri="{FF2B5EF4-FFF2-40B4-BE49-F238E27FC236}">
                <a16:creationId xmlns:a16="http://schemas.microsoft.com/office/drawing/2014/main" id="{C2CBA6D7-117D-C147-B6EC-02DCFD25DA02}"/>
              </a:ext>
            </a:extLst>
          </p:cNvPr>
          <p:cNvSpPr>
            <a:spLocks noGrp="1"/>
          </p:cNvSpPr>
          <p:nvPr>
            <p:ph type="body" idx="1"/>
          </p:nvPr>
        </p:nvSpPr>
        <p:spPr>
          <a:xfrm>
            <a:off x="1826527" y="2386582"/>
            <a:ext cx="9675668" cy="4014218"/>
          </a:xfrm>
        </p:spPr>
        <p:txBody>
          <a:bodyPr>
            <a:normAutofit lnSpcReduction="10000"/>
          </a:bodyPr>
          <a:lstStyle/>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Scottish Government response to SFC review</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Emphasis on collaboration and mission-driven research</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REG funding new formula of allocation to be developed</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Enabling FE Colleges to engage with R&amp;I =&gt; question about funding source</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National Impact Framework &amp; links to KE Concordat and Outcome Agreements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Regionally coordinated skillsets =&gt; more details in due course</a:t>
            </a:r>
          </a:p>
          <a:p>
            <a:pPr algn="just"/>
            <a:endParaRPr lang="en-US" dirty="0">
              <a:latin typeface="Titillium" panose="00000500000000000000" pitchFamily="50" charset="0"/>
            </a:endParaRPr>
          </a:p>
        </p:txBody>
      </p:sp>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826527" y="1148120"/>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36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F97C49-A5EF-4067-8E82-BA0A54FDD2C0}"/>
              </a:ext>
            </a:extLst>
          </p:cNvPr>
          <p:cNvSpPr txBox="1">
            <a:spLocks/>
          </p:cNvSpPr>
          <p:nvPr/>
        </p:nvSpPr>
        <p:spPr>
          <a:xfrm>
            <a:off x="1579418" y="1818290"/>
            <a:ext cx="3192607" cy="405069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000" b="1" i="0" kern="1200" baseline="0">
                <a:solidFill>
                  <a:schemeClr val="tx1"/>
                </a:solidFill>
                <a:latin typeface="Arial Bold"/>
                <a:ea typeface="+mj-ea"/>
                <a:cs typeface="+mj-cs"/>
              </a:defRPr>
            </a:lvl1pPr>
          </a:lstStyle>
          <a:p>
            <a:pPr>
              <a:spcBef>
                <a:spcPts val="1000"/>
              </a:spcBef>
            </a:pPr>
            <a:endParaRPr lang="en-GB" sz="1600" b="0" i="0" kern="1200" dirty="0">
              <a:latin typeface="Arial Regular"/>
              <a:ea typeface="+mn-ea"/>
              <a:cs typeface="+mn-cs"/>
            </a:endParaRPr>
          </a:p>
        </p:txBody>
      </p:sp>
      <p:sp>
        <p:nvSpPr>
          <p:cNvPr id="10" name="TextBox 9">
            <a:extLst>
              <a:ext uri="{FF2B5EF4-FFF2-40B4-BE49-F238E27FC236}">
                <a16:creationId xmlns:a16="http://schemas.microsoft.com/office/drawing/2014/main" id="{1D758E6C-461B-436F-806A-D3697204A438}"/>
              </a:ext>
            </a:extLst>
          </p:cNvPr>
          <p:cNvSpPr txBox="1"/>
          <p:nvPr/>
        </p:nvSpPr>
        <p:spPr>
          <a:xfrm>
            <a:off x="4382814" y="831048"/>
            <a:ext cx="1418896" cy="830997"/>
          </a:xfrm>
          <a:prstGeom prst="rect">
            <a:avLst/>
          </a:prstGeom>
          <a:solidFill>
            <a:schemeClr val="bg1"/>
          </a:solidFill>
        </p:spPr>
        <p:txBody>
          <a:bodyPr wrap="square" rtlCol="0">
            <a:spAutoFit/>
          </a:bodyPr>
          <a:lstStyle/>
          <a:p>
            <a:endParaRPr lang="en-GB" sz="2400" dirty="0"/>
          </a:p>
          <a:p>
            <a:endParaRPr lang="en-GB" sz="2400" dirty="0"/>
          </a:p>
        </p:txBody>
      </p:sp>
      <p:sp>
        <p:nvSpPr>
          <p:cNvPr id="4" name="Title 3">
            <a:extLst>
              <a:ext uri="{FF2B5EF4-FFF2-40B4-BE49-F238E27FC236}">
                <a16:creationId xmlns:a16="http://schemas.microsoft.com/office/drawing/2014/main" id="{74ABBDBC-774F-4847-B0D5-838F7260D76C}"/>
              </a:ext>
            </a:extLst>
          </p:cNvPr>
          <p:cNvSpPr>
            <a:spLocks noGrp="1"/>
          </p:cNvSpPr>
          <p:nvPr>
            <p:ph type="title"/>
          </p:nvPr>
        </p:nvSpPr>
        <p:spPr>
          <a:xfrm>
            <a:off x="685584" y="301895"/>
            <a:ext cx="9452376" cy="443198"/>
          </a:xfrm>
        </p:spPr>
        <p:txBody>
          <a:bodyPr/>
          <a:lstStyle/>
          <a:p>
            <a:r>
              <a:rPr lang="en-GB" dirty="0"/>
              <a:t>Innovation Hub Website: Get the Napier Effect</a:t>
            </a:r>
          </a:p>
        </p:txBody>
      </p:sp>
      <p:pic>
        <p:nvPicPr>
          <p:cNvPr id="8" name="Picture 7">
            <a:extLst>
              <a:ext uri="{FF2B5EF4-FFF2-40B4-BE49-F238E27FC236}">
                <a16:creationId xmlns:a16="http://schemas.microsoft.com/office/drawing/2014/main" id="{031E823A-C5A0-462D-91F2-F9C8592A1B10}"/>
              </a:ext>
            </a:extLst>
          </p:cNvPr>
          <p:cNvPicPr>
            <a:picLocks noChangeAspect="1"/>
          </p:cNvPicPr>
          <p:nvPr/>
        </p:nvPicPr>
        <p:blipFill>
          <a:blip r:embed="rId3"/>
          <a:stretch>
            <a:fillRect/>
          </a:stretch>
        </p:blipFill>
        <p:spPr>
          <a:xfrm>
            <a:off x="541061" y="955428"/>
            <a:ext cx="10344150" cy="3486150"/>
          </a:xfrm>
          <a:prstGeom prst="rect">
            <a:avLst/>
          </a:prstGeom>
        </p:spPr>
      </p:pic>
      <p:pic>
        <p:nvPicPr>
          <p:cNvPr id="11" name="Picture 10">
            <a:extLst>
              <a:ext uri="{FF2B5EF4-FFF2-40B4-BE49-F238E27FC236}">
                <a16:creationId xmlns:a16="http://schemas.microsoft.com/office/drawing/2014/main" id="{5C01F883-CDBE-40EC-B6F8-64D6332E483C}"/>
              </a:ext>
            </a:extLst>
          </p:cNvPr>
          <p:cNvPicPr>
            <a:picLocks noChangeAspect="1"/>
          </p:cNvPicPr>
          <p:nvPr/>
        </p:nvPicPr>
        <p:blipFill>
          <a:blip r:embed="rId4"/>
          <a:stretch>
            <a:fillRect/>
          </a:stretch>
        </p:blipFill>
        <p:spPr>
          <a:xfrm>
            <a:off x="1007316" y="1651535"/>
            <a:ext cx="10353675" cy="3533775"/>
          </a:xfrm>
          <a:prstGeom prst="rect">
            <a:avLst/>
          </a:prstGeom>
        </p:spPr>
      </p:pic>
      <p:pic>
        <p:nvPicPr>
          <p:cNvPr id="15" name="Picture 14">
            <a:extLst>
              <a:ext uri="{FF2B5EF4-FFF2-40B4-BE49-F238E27FC236}">
                <a16:creationId xmlns:a16="http://schemas.microsoft.com/office/drawing/2014/main" id="{F5FBBF1A-FC60-4ADC-B928-EB370D169A00}"/>
              </a:ext>
            </a:extLst>
          </p:cNvPr>
          <p:cNvPicPr>
            <a:picLocks noChangeAspect="1"/>
          </p:cNvPicPr>
          <p:nvPr/>
        </p:nvPicPr>
        <p:blipFill>
          <a:blip r:embed="rId5"/>
          <a:stretch>
            <a:fillRect/>
          </a:stretch>
        </p:blipFill>
        <p:spPr>
          <a:xfrm>
            <a:off x="1394943" y="2387847"/>
            <a:ext cx="10315575" cy="3514725"/>
          </a:xfrm>
          <a:prstGeom prst="rect">
            <a:avLst/>
          </a:prstGeom>
        </p:spPr>
      </p:pic>
      <p:pic>
        <p:nvPicPr>
          <p:cNvPr id="13" name="Picture 12">
            <a:extLst>
              <a:ext uri="{FF2B5EF4-FFF2-40B4-BE49-F238E27FC236}">
                <a16:creationId xmlns:a16="http://schemas.microsoft.com/office/drawing/2014/main" id="{B558B72D-8C2E-4B30-8A3E-0ECD01B46715}"/>
              </a:ext>
            </a:extLst>
          </p:cNvPr>
          <p:cNvPicPr>
            <a:picLocks noChangeAspect="1"/>
          </p:cNvPicPr>
          <p:nvPr/>
        </p:nvPicPr>
        <p:blipFill>
          <a:blip r:embed="rId6"/>
          <a:stretch>
            <a:fillRect/>
          </a:stretch>
        </p:blipFill>
        <p:spPr>
          <a:xfrm>
            <a:off x="1828800" y="3037727"/>
            <a:ext cx="10363200" cy="3543300"/>
          </a:xfrm>
          <a:prstGeom prst="rect">
            <a:avLst/>
          </a:prstGeom>
        </p:spPr>
      </p:pic>
      <p:cxnSp>
        <p:nvCxnSpPr>
          <p:cNvPr id="17" name="Straight Connector 16">
            <a:extLst>
              <a:ext uri="{FF2B5EF4-FFF2-40B4-BE49-F238E27FC236}">
                <a16:creationId xmlns:a16="http://schemas.microsoft.com/office/drawing/2014/main" id="{EEA48A84-4F88-4AD9-AF29-76DAC85A53C9}"/>
              </a:ext>
            </a:extLst>
          </p:cNvPr>
          <p:cNvCxnSpPr>
            <a:cxnSpLocks/>
          </p:cNvCxnSpPr>
          <p:nvPr/>
        </p:nvCxnSpPr>
        <p:spPr>
          <a:xfrm>
            <a:off x="786978" y="183908"/>
            <a:ext cx="1407695"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29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687" y="334944"/>
            <a:ext cx="10837072" cy="1994392"/>
          </a:xfrm>
        </p:spPr>
        <p:txBody>
          <a:bodyPr/>
          <a:lstStyle/>
          <a:p>
            <a:r>
              <a:rPr lang="en-GB" dirty="0"/>
              <a:t>Focus on Short courses, CPD and Consultancy</a:t>
            </a:r>
            <a:br>
              <a:rPr lang="en-GB" sz="3200" dirty="0">
                <a:cs typeface="Arial Bold"/>
              </a:rPr>
            </a:br>
            <a:br>
              <a:rPr lang="en-US" sz="3200" dirty="0"/>
            </a:br>
            <a:endParaRPr lang="en-GB" sz="3200" dirty="0"/>
          </a:p>
        </p:txBody>
      </p:sp>
      <p:sp>
        <p:nvSpPr>
          <p:cNvPr id="3" name="Text Placeholder 2"/>
          <p:cNvSpPr>
            <a:spLocks noGrp="1"/>
          </p:cNvSpPr>
          <p:nvPr>
            <p:ph type="body" idx="1"/>
          </p:nvPr>
        </p:nvSpPr>
        <p:spPr>
          <a:xfrm>
            <a:off x="1895900" y="1550895"/>
            <a:ext cx="11129818" cy="4619439"/>
          </a:xfrm>
        </p:spPr>
        <p:txBody>
          <a:bodyPr/>
          <a:lstStyle/>
          <a:p>
            <a:endParaRPr lang="en-GB" dirty="0"/>
          </a:p>
          <a:p>
            <a:endParaRPr lang="en-GB" dirty="0"/>
          </a:p>
          <a:p>
            <a:endParaRPr lang="en-GB" dirty="0"/>
          </a:p>
          <a:p>
            <a:endParaRPr lang="en-GB" dirty="0"/>
          </a:p>
          <a:p>
            <a:endParaRPr lang="en-GB" dirty="0"/>
          </a:p>
          <a:p>
            <a:endParaRPr lang="en-GB" dirty="0"/>
          </a:p>
        </p:txBody>
      </p:sp>
      <p:pic>
        <p:nvPicPr>
          <p:cNvPr id="4" name="Picture 5" descr="A picture containing logo&#10;&#10;Description automatically generated">
            <a:extLst>
              <a:ext uri="{FF2B5EF4-FFF2-40B4-BE49-F238E27FC236}">
                <a16:creationId xmlns:a16="http://schemas.microsoft.com/office/drawing/2014/main" id="{859F03F8-9BB1-49EC-AE9C-76D528B56D04}"/>
              </a:ext>
            </a:extLst>
          </p:cNvPr>
          <p:cNvPicPr>
            <a:picLocks noChangeAspect="1"/>
          </p:cNvPicPr>
          <p:nvPr/>
        </p:nvPicPr>
        <p:blipFill>
          <a:blip r:embed="rId3"/>
          <a:stretch>
            <a:fillRect/>
          </a:stretch>
        </p:blipFill>
        <p:spPr>
          <a:xfrm>
            <a:off x="1376192" y="1743101"/>
            <a:ext cx="3335360" cy="586235"/>
          </a:xfrm>
          <a:prstGeom prst="rect">
            <a:avLst/>
          </a:prstGeom>
        </p:spPr>
      </p:pic>
      <p:pic>
        <p:nvPicPr>
          <p:cNvPr id="5" name="Picture 6" descr="Logo&#10;&#10;Description automatically generated">
            <a:extLst>
              <a:ext uri="{FF2B5EF4-FFF2-40B4-BE49-F238E27FC236}">
                <a16:creationId xmlns:a16="http://schemas.microsoft.com/office/drawing/2014/main" id="{A485A7CE-7E7F-4520-B2E4-E0678657CF37}"/>
              </a:ext>
            </a:extLst>
          </p:cNvPr>
          <p:cNvPicPr>
            <a:picLocks noChangeAspect="1"/>
          </p:cNvPicPr>
          <p:nvPr/>
        </p:nvPicPr>
        <p:blipFill>
          <a:blip r:embed="rId4"/>
          <a:stretch>
            <a:fillRect/>
          </a:stretch>
        </p:blipFill>
        <p:spPr>
          <a:xfrm>
            <a:off x="4882966" y="1524431"/>
            <a:ext cx="1173693" cy="958753"/>
          </a:xfrm>
          <a:prstGeom prst="rect">
            <a:avLst/>
          </a:prstGeom>
        </p:spPr>
      </p:pic>
      <p:pic>
        <p:nvPicPr>
          <p:cNvPr id="8" name="Picture 12" descr="Logo&#10;&#10;Description automatically generated">
            <a:extLst>
              <a:ext uri="{FF2B5EF4-FFF2-40B4-BE49-F238E27FC236}">
                <a16:creationId xmlns:a16="http://schemas.microsoft.com/office/drawing/2014/main" id="{31295D2A-7A1C-4513-BFFB-14A49CE5C1D6}"/>
              </a:ext>
            </a:extLst>
          </p:cNvPr>
          <p:cNvPicPr>
            <a:picLocks noChangeAspect="1"/>
          </p:cNvPicPr>
          <p:nvPr/>
        </p:nvPicPr>
        <p:blipFill>
          <a:blip r:embed="rId5"/>
          <a:stretch>
            <a:fillRect/>
          </a:stretch>
        </p:blipFill>
        <p:spPr>
          <a:xfrm>
            <a:off x="6334500" y="1721999"/>
            <a:ext cx="1427287" cy="1430586"/>
          </a:xfrm>
          <a:prstGeom prst="rect">
            <a:avLst/>
          </a:prstGeom>
        </p:spPr>
      </p:pic>
      <p:pic>
        <p:nvPicPr>
          <p:cNvPr id="9" name="Picture 11" descr="Logo, company name&#10;&#10;Description automatically generated">
            <a:extLst>
              <a:ext uri="{FF2B5EF4-FFF2-40B4-BE49-F238E27FC236}">
                <a16:creationId xmlns:a16="http://schemas.microsoft.com/office/drawing/2014/main" id="{7DE5E690-BF95-4CD1-97EF-C44AA6597D02}"/>
              </a:ext>
            </a:extLst>
          </p:cNvPr>
          <p:cNvPicPr>
            <a:picLocks noChangeAspect="1"/>
          </p:cNvPicPr>
          <p:nvPr/>
        </p:nvPicPr>
        <p:blipFill rotWithShape="1">
          <a:blip r:embed="rId6"/>
          <a:srcRect l="4605" t="8906" r="8769" b="9381"/>
          <a:stretch/>
        </p:blipFill>
        <p:spPr>
          <a:xfrm>
            <a:off x="7951550" y="1726417"/>
            <a:ext cx="1231900" cy="927100"/>
          </a:xfrm>
          <a:prstGeom prst="rect">
            <a:avLst/>
          </a:prstGeom>
        </p:spPr>
      </p:pic>
      <p:pic>
        <p:nvPicPr>
          <p:cNvPr id="10" name="Picture 10">
            <a:extLst>
              <a:ext uri="{FF2B5EF4-FFF2-40B4-BE49-F238E27FC236}">
                <a16:creationId xmlns:a16="http://schemas.microsoft.com/office/drawing/2014/main" id="{3768B05A-BFA5-4345-A5D0-E5B2A5A10122}"/>
              </a:ext>
            </a:extLst>
          </p:cNvPr>
          <p:cNvPicPr>
            <a:picLocks noChangeAspect="1"/>
          </p:cNvPicPr>
          <p:nvPr/>
        </p:nvPicPr>
        <p:blipFill>
          <a:blip r:embed="rId7"/>
          <a:stretch>
            <a:fillRect/>
          </a:stretch>
        </p:blipFill>
        <p:spPr>
          <a:xfrm>
            <a:off x="5273574" y="3466601"/>
            <a:ext cx="2045110" cy="640929"/>
          </a:xfrm>
          <a:prstGeom prst="rect">
            <a:avLst/>
          </a:prstGeom>
        </p:spPr>
      </p:pic>
      <p:pic>
        <p:nvPicPr>
          <p:cNvPr id="11" name="Picture 13">
            <a:extLst>
              <a:ext uri="{FF2B5EF4-FFF2-40B4-BE49-F238E27FC236}">
                <a16:creationId xmlns:a16="http://schemas.microsoft.com/office/drawing/2014/main" id="{89EDF6B3-1489-4FAD-ACA3-FA4DF9A30CB1}"/>
              </a:ext>
            </a:extLst>
          </p:cNvPr>
          <p:cNvPicPr>
            <a:picLocks noChangeAspect="1"/>
          </p:cNvPicPr>
          <p:nvPr/>
        </p:nvPicPr>
        <p:blipFill>
          <a:blip r:embed="rId8"/>
          <a:stretch>
            <a:fillRect/>
          </a:stretch>
        </p:blipFill>
        <p:spPr>
          <a:xfrm>
            <a:off x="9547512" y="1491182"/>
            <a:ext cx="1883565" cy="1034435"/>
          </a:xfrm>
          <a:prstGeom prst="rect">
            <a:avLst/>
          </a:prstGeom>
        </p:spPr>
      </p:pic>
      <p:pic>
        <p:nvPicPr>
          <p:cNvPr id="15" name="Picture 14"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9135" y="4305876"/>
            <a:ext cx="1632537" cy="850937"/>
          </a:xfrm>
          <a:prstGeom prst="rect">
            <a:avLst/>
          </a:prstGeom>
        </p:spPr>
      </p:pic>
      <p:pic>
        <p:nvPicPr>
          <p:cNvPr id="16" name="Picture 15"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4205" y="4856029"/>
            <a:ext cx="1118340" cy="1487548"/>
          </a:xfrm>
          <a:prstGeom prst="rect">
            <a:avLst/>
          </a:prstGeom>
        </p:spPr>
      </p:pic>
      <p:pic>
        <p:nvPicPr>
          <p:cNvPr id="17" name="Picture 16"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9813" y="4305876"/>
            <a:ext cx="2219621" cy="590706"/>
          </a:xfrm>
          <a:prstGeom prst="rect">
            <a:avLst/>
          </a:prstGeom>
        </p:spPr>
      </p:pic>
      <p:pic>
        <p:nvPicPr>
          <p:cNvPr id="18" name="Picture 17"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92661" y="3628873"/>
            <a:ext cx="1255669" cy="614845"/>
          </a:xfrm>
          <a:prstGeom prst="rect">
            <a:avLst/>
          </a:prstGeom>
        </p:spPr>
      </p:pic>
      <p:pic>
        <p:nvPicPr>
          <p:cNvPr id="20" name="Picture 19" descr="Screen Clipping"/>
          <p:cNvPicPr>
            <a:picLocks noChangeAspect="1"/>
          </p:cNvPicPr>
          <p:nvPr/>
        </p:nvPicPr>
        <p:blipFill rotWithShape="1">
          <a:blip r:embed="rId13">
            <a:extLst>
              <a:ext uri="{28A0092B-C50C-407E-A947-70E740481C1C}">
                <a14:useLocalDpi xmlns:a14="http://schemas.microsoft.com/office/drawing/2010/main" val="0"/>
              </a:ext>
            </a:extLst>
          </a:blip>
          <a:srcRect b="33293"/>
          <a:stretch/>
        </p:blipFill>
        <p:spPr>
          <a:xfrm>
            <a:off x="5146869" y="2630721"/>
            <a:ext cx="997868" cy="652064"/>
          </a:xfrm>
          <a:prstGeom prst="rect">
            <a:avLst/>
          </a:prstGeom>
        </p:spPr>
      </p:pic>
      <p:pic>
        <p:nvPicPr>
          <p:cNvPr id="21" name="Picture 20" descr="Screen Clipping"/>
          <p:cNvPicPr>
            <a:picLocks noChangeAspect="1"/>
          </p:cNvPicPr>
          <p:nvPr/>
        </p:nvPicPr>
        <p:blipFill rotWithShape="1">
          <a:blip r:embed="rId14">
            <a:extLst>
              <a:ext uri="{28A0092B-C50C-407E-A947-70E740481C1C}">
                <a14:useLocalDpi xmlns:a14="http://schemas.microsoft.com/office/drawing/2010/main" val="0"/>
              </a:ext>
            </a:extLst>
          </a:blip>
          <a:srcRect l="7568" t="16696" r="9142" b="15002"/>
          <a:stretch/>
        </p:blipFill>
        <p:spPr>
          <a:xfrm>
            <a:off x="9639878" y="3797127"/>
            <a:ext cx="1263651" cy="730250"/>
          </a:xfrm>
          <a:prstGeom prst="rect">
            <a:avLst/>
          </a:prstGeom>
        </p:spPr>
      </p:pic>
      <p:pic>
        <p:nvPicPr>
          <p:cNvPr id="22" name="Picture 21"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52116" y="5974659"/>
            <a:ext cx="2372482" cy="519299"/>
          </a:xfrm>
          <a:prstGeom prst="rect">
            <a:avLst/>
          </a:prstGeom>
        </p:spPr>
      </p:pic>
      <p:pic>
        <p:nvPicPr>
          <p:cNvPr id="23" name="Picture 22"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8941" y="4997842"/>
            <a:ext cx="1951163" cy="884406"/>
          </a:xfrm>
          <a:prstGeom prst="rect">
            <a:avLst/>
          </a:prstGeom>
        </p:spPr>
      </p:pic>
      <p:pic>
        <p:nvPicPr>
          <p:cNvPr id="24" name="Picture 23" descr="Screen Clippi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68408" y="2789108"/>
            <a:ext cx="1170967" cy="570210"/>
          </a:xfrm>
          <a:prstGeom prst="rect">
            <a:avLst/>
          </a:prstGeom>
        </p:spPr>
      </p:pic>
      <p:pic>
        <p:nvPicPr>
          <p:cNvPr id="25" name="Picture 24" descr="Screen Clippi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39040" y="5361357"/>
            <a:ext cx="1934640" cy="824767"/>
          </a:xfrm>
          <a:prstGeom prst="rect">
            <a:avLst/>
          </a:prstGeom>
        </p:spPr>
      </p:pic>
      <p:pic>
        <p:nvPicPr>
          <p:cNvPr id="26" name="Picture 25" descr="Screen Clippi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84305" y="4394700"/>
            <a:ext cx="1873547" cy="743309"/>
          </a:xfrm>
          <a:prstGeom prst="rect">
            <a:avLst/>
          </a:prstGeom>
        </p:spPr>
      </p:pic>
      <p:pic>
        <p:nvPicPr>
          <p:cNvPr id="1032" name="Picture 8" descr="Enable Lottery"/>
          <p:cNvPicPr>
            <a:picLocks noChangeAspect="1" noChangeArrowheads="1"/>
          </p:cNvPicPr>
          <p:nvPr/>
        </p:nvPicPr>
        <p:blipFill rotWithShape="1">
          <a:blip r:embed="rId20">
            <a:extLst>
              <a:ext uri="{28A0092B-C50C-407E-A947-70E740481C1C}">
                <a14:useLocalDpi xmlns:a14="http://schemas.microsoft.com/office/drawing/2010/main" val="0"/>
              </a:ext>
            </a:extLst>
          </a:blip>
          <a:srcRect r="59890"/>
          <a:stretch/>
        </p:blipFill>
        <p:spPr bwMode="auto">
          <a:xfrm>
            <a:off x="1320411" y="2400112"/>
            <a:ext cx="712363" cy="7026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Screen Clippi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76192" y="3204979"/>
            <a:ext cx="1044030" cy="944962"/>
          </a:xfrm>
          <a:prstGeom prst="rect">
            <a:avLst/>
          </a:prstGeom>
        </p:spPr>
      </p:pic>
      <p:pic>
        <p:nvPicPr>
          <p:cNvPr id="30" name="Picture 29" descr="Screen Clippi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29433" y="2956753"/>
            <a:ext cx="898589" cy="979543"/>
          </a:xfrm>
          <a:prstGeom prst="rect">
            <a:avLst/>
          </a:prstGeom>
        </p:spPr>
      </p:pic>
      <p:pic>
        <p:nvPicPr>
          <p:cNvPr id="31" name="Picture 30" descr="Screen Clippi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82778" y="2477239"/>
            <a:ext cx="1280271" cy="1074513"/>
          </a:xfrm>
          <a:prstGeom prst="rect">
            <a:avLst/>
          </a:prstGeom>
        </p:spPr>
      </p:pic>
      <p:pic>
        <p:nvPicPr>
          <p:cNvPr id="1024" name="Picture 1023" descr="Screen Clippi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24598" y="4153643"/>
            <a:ext cx="1539373" cy="1066892"/>
          </a:xfrm>
          <a:prstGeom prst="rect">
            <a:avLst/>
          </a:prstGeom>
        </p:spPr>
      </p:pic>
      <p:pic>
        <p:nvPicPr>
          <p:cNvPr id="1025" name="Picture 1024" descr="Screen Clippi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380223" y="5233642"/>
            <a:ext cx="2446232" cy="609653"/>
          </a:xfrm>
          <a:prstGeom prst="rect">
            <a:avLst/>
          </a:prstGeom>
        </p:spPr>
      </p:pic>
      <p:pic>
        <p:nvPicPr>
          <p:cNvPr id="1026" name="Picture 1025" descr="Screen Clippi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327181" y="2751414"/>
            <a:ext cx="731583" cy="541067"/>
          </a:xfrm>
          <a:prstGeom prst="rect">
            <a:avLst/>
          </a:prstGeom>
        </p:spPr>
      </p:pic>
      <p:pic>
        <p:nvPicPr>
          <p:cNvPr id="1027" name="Picture 1026" descr="Screen Clipping"/>
          <p:cNvPicPr>
            <a:picLocks noChangeAspect="1"/>
          </p:cNvPicPr>
          <p:nvPr/>
        </p:nvPicPr>
        <p:blipFill rotWithShape="1">
          <a:blip r:embed="rId27">
            <a:extLst>
              <a:ext uri="{28A0092B-C50C-407E-A947-70E740481C1C}">
                <a14:useLocalDpi xmlns:a14="http://schemas.microsoft.com/office/drawing/2010/main" val="0"/>
              </a:ext>
            </a:extLst>
          </a:blip>
          <a:srcRect b="28835"/>
          <a:stretch/>
        </p:blipFill>
        <p:spPr>
          <a:xfrm>
            <a:off x="7672249" y="5992804"/>
            <a:ext cx="1851820" cy="601981"/>
          </a:xfrm>
          <a:prstGeom prst="rect">
            <a:avLst/>
          </a:prstGeom>
        </p:spPr>
      </p:pic>
      <p:pic>
        <p:nvPicPr>
          <p:cNvPr id="1028" name="Picture 1027" descr="Screen Clippi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224681" y="2611835"/>
            <a:ext cx="937341" cy="944962"/>
          </a:xfrm>
          <a:prstGeom prst="rect">
            <a:avLst/>
          </a:prstGeom>
        </p:spPr>
      </p:pic>
      <p:pic>
        <p:nvPicPr>
          <p:cNvPr id="1029" name="Picture 1028" descr="Screen Clippi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517689" y="3587210"/>
            <a:ext cx="1744750" cy="645229"/>
          </a:xfrm>
          <a:prstGeom prst="rect">
            <a:avLst/>
          </a:prstGeom>
        </p:spPr>
      </p:pic>
      <p:pic>
        <p:nvPicPr>
          <p:cNvPr id="1030" name="Picture 1029" descr="Screen Clippi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539114" y="5378901"/>
            <a:ext cx="1492158" cy="398474"/>
          </a:xfrm>
          <a:prstGeom prst="rect">
            <a:avLst/>
          </a:prstGeom>
        </p:spPr>
      </p:pic>
      <p:cxnSp>
        <p:nvCxnSpPr>
          <p:cNvPr id="32" name="Straight Connector 31">
            <a:extLst>
              <a:ext uri="{FF2B5EF4-FFF2-40B4-BE49-F238E27FC236}">
                <a16:creationId xmlns:a16="http://schemas.microsoft.com/office/drawing/2014/main" id="{6ABA526D-FF11-45A0-BE6E-3C29C93308C2}"/>
              </a:ext>
            </a:extLst>
          </p:cNvPr>
          <p:cNvCxnSpPr>
            <a:cxnSpLocks/>
          </p:cNvCxnSpPr>
          <p:nvPr/>
        </p:nvCxnSpPr>
        <p:spPr>
          <a:xfrm>
            <a:off x="1406809" y="275176"/>
            <a:ext cx="1407695"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95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 measuring stick&#10;&#10;Description automatically generated">
            <a:extLst>
              <a:ext uri="{FF2B5EF4-FFF2-40B4-BE49-F238E27FC236}">
                <a16:creationId xmlns:a16="http://schemas.microsoft.com/office/drawing/2014/main" id="{22AAC97F-C16F-48D5-A93F-FCF5F28C543E}"/>
              </a:ext>
            </a:extLst>
          </p:cNvPr>
          <p:cNvPicPr>
            <a:picLocks noGrp="1" noChangeAspect="1"/>
          </p:cNvPicPr>
          <p:nvPr>
            <p:ph sz="half" idx="2"/>
          </p:nvPr>
        </p:nvPicPr>
        <p:blipFill rotWithShape="1">
          <a:blip r:embed="rId3"/>
          <a:srcRect b="324"/>
          <a:stretch/>
        </p:blipFill>
        <p:spPr>
          <a:xfrm>
            <a:off x="7127745" y="1546020"/>
            <a:ext cx="4518285" cy="4351338"/>
          </a:xfrm>
          <a:noFill/>
        </p:spPr>
      </p:pic>
      <p:pic>
        <p:nvPicPr>
          <p:cNvPr id="4" name="Picture 3">
            <a:extLst>
              <a:ext uri="{FF2B5EF4-FFF2-40B4-BE49-F238E27FC236}">
                <a16:creationId xmlns:a16="http://schemas.microsoft.com/office/drawing/2014/main" id="{E5BB67E2-9303-42DD-93B7-9F237D1A4062}"/>
              </a:ext>
            </a:extLst>
          </p:cNvPr>
          <p:cNvPicPr>
            <a:picLocks noChangeAspect="1"/>
          </p:cNvPicPr>
          <p:nvPr/>
        </p:nvPicPr>
        <p:blipFill>
          <a:blip r:embed="rId4"/>
          <a:stretch>
            <a:fillRect/>
          </a:stretch>
        </p:blipFill>
        <p:spPr>
          <a:xfrm>
            <a:off x="0" y="23161"/>
            <a:ext cx="12192000" cy="6811677"/>
          </a:xfrm>
          <a:prstGeom prst="rect">
            <a:avLst/>
          </a:prstGeom>
        </p:spPr>
      </p:pic>
      <p:sp>
        <p:nvSpPr>
          <p:cNvPr id="2" name="Title 1">
            <a:extLst>
              <a:ext uri="{FF2B5EF4-FFF2-40B4-BE49-F238E27FC236}">
                <a16:creationId xmlns:a16="http://schemas.microsoft.com/office/drawing/2014/main" id="{463C5D65-5F8B-4894-9367-4580D0695173}"/>
              </a:ext>
            </a:extLst>
          </p:cNvPr>
          <p:cNvSpPr>
            <a:spLocks noGrp="1"/>
          </p:cNvSpPr>
          <p:nvPr>
            <p:ph type="title"/>
          </p:nvPr>
        </p:nvSpPr>
        <p:spPr>
          <a:xfrm>
            <a:off x="215601" y="114388"/>
            <a:ext cx="9617364" cy="553998"/>
          </a:xfrm>
        </p:spPr>
        <p:txBody>
          <a:bodyPr wrap="square" anchor="ctr">
            <a:normAutofit/>
          </a:bodyPr>
          <a:lstStyle/>
          <a:p>
            <a:r>
              <a:rPr lang="en-GB" sz="3600" dirty="0">
                <a:solidFill>
                  <a:schemeClr val="bg1"/>
                </a:solidFill>
              </a:rPr>
              <a:t>Building an Enabling Environment </a:t>
            </a:r>
            <a:endParaRPr lang="en-US" sz="3600" dirty="0">
              <a:solidFill>
                <a:schemeClr val="bg1"/>
              </a:solidFill>
            </a:endParaRPr>
          </a:p>
        </p:txBody>
      </p:sp>
      <p:sp>
        <p:nvSpPr>
          <p:cNvPr id="10" name="Content Placeholder 2">
            <a:extLst>
              <a:ext uri="{FF2B5EF4-FFF2-40B4-BE49-F238E27FC236}">
                <a16:creationId xmlns:a16="http://schemas.microsoft.com/office/drawing/2014/main" id="{2A4994AB-94A6-475B-A22A-2D08028FB561}"/>
              </a:ext>
            </a:extLst>
          </p:cNvPr>
          <p:cNvSpPr>
            <a:spLocks noGrp="1"/>
          </p:cNvSpPr>
          <p:nvPr>
            <p:ph sz="half" idx="1"/>
          </p:nvPr>
        </p:nvSpPr>
        <p:spPr>
          <a:xfrm>
            <a:off x="367043" y="1797520"/>
            <a:ext cx="8819536" cy="3045719"/>
          </a:xfrm>
        </p:spPr>
        <p:txBody>
          <a:bodyPr vert="horz" lIns="91440" tIns="45720" rIns="91440" bIns="45720" rtlCol="0" anchor="t">
            <a:normAutofit/>
          </a:bodyPr>
          <a:lstStyle/>
          <a:p>
            <a:r>
              <a:rPr lang="en-GB" sz="1800" dirty="0">
                <a:solidFill>
                  <a:schemeClr val="bg1"/>
                </a:solidFill>
              </a:rPr>
              <a:t>Central Short Courses Website </a:t>
            </a:r>
          </a:p>
          <a:p>
            <a:r>
              <a:rPr lang="en-GB" sz="1800" dirty="0">
                <a:solidFill>
                  <a:schemeClr val="bg1"/>
                </a:solidFill>
              </a:rPr>
              <a:t>Process Efficiencies (cradle-to-grave process)</a:t>
            </a:r>
          </a:p>
          <a:p>
            <a:r>
              <a:rPr lang="en-GB" sz="1800" dirty="0">
                <a:solidFill>
                  <a:schemeClr val="bg1"/>
                </a:solidFill>
              </a:rPr>
              <a:t>New Course Merchant payment system (NCB CPD)  </a:t>
            </a:r>
          </a:p>
          <a:p>
            <a:r>
              <a:rPr lang="en-GB" sz="1800" dirty="0">
                <a:solidFill>
                  <a:schemeClr val="bg1"/>
                </a:solidFill>
              </a:rPr>
              <a:t>Incentive Framework </a:t>
            </a:r>
          </a:p>
          <a:p>
            <a:r>
              <a:rPr lang="en-GB" sz="1800" dirty="0">
                <a:solidFill>
                  <a:schemeClr val="bg1"/>
                </a:solidFill>
              </a:rPr>
              <a:t>Certificates </a:t>
            </a:r>
            <a:endParaRPr lang="en-US" sz="1800" dirty="0">
              <a:solidFill>
                <a:schemeClr val="bg1"/>
              </a:solidFill>
            </a:endParaRPr>
          </a:p>
          <a:p>
            <a:r>
              <a:rPr lang="en-GB" sz="1800" dirty="0">
                <a:solidFill>
                  <a:schemeClr val="bg1"/>
                </a:solidFill>
              </a:rPr>
              <a:t>Student records management for non-credit bearing provisions </a:t>
            </a:r>
          </a:p>
          <a:p>
            <a:r>
              <a:rPr lang="en-GB" sz="1800" dirty="0">
                <a:solidFill>
                  <a:schemeClr val="bg1"/>
                </a:solidFill>
              </a:rPr>
              <a:t>Curriculum Management Programme (incl. CPD)</a:t>
            </a:r>
          </a:p>
          <a:p>
            <a:r>
              <a:rPr lang="en-GB" sz="1800" dirty="0">
                <a:solidFill>
                  <a:schemeClr val="bg1"/>
                </a:solidFill>
              </a:rPr>
              <a:t>Internal Funding Competition NCB CPD</a:t>
            </a:r>
          </a:p>
        </p:txBody>
      </p:sp>
    </p:spTree>
    <p:extLst>
      <p:ext uri="{BB962C8B-B14F-4D97-AF65-F5344CB8AC3E}">
        <p14:creationId xmlns:p14="http://schemas.microsoft.com/office/powerpoint/2010/main" val="376889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5968-5A8E-4028-883A-A6F2B98890C1}"/>
              </a:ext>
            </a:extLst>
          </p:cNvPr>
          <p:cNvSpPr>
            <a:spLocks noGrp="1"/>
          </p:cNvSpPr>
          <p:nvPr>
            <p:ph type="title"/>
          </p:nvPr>
        </p:nvSpPr>
        <p:spPr>
          <a:xfrm>
            <a:off x="1667609" y="580072"/>
            <a:ext cx="9617364" cy="553998"/>
          </a:xfrm>
        </p:spPr>
        <p:txBody>
          <a:bodyPr/>
          <a:lstStyle/>
          <a:p>
            <a:r>
              <a:rPr lang="en-GB" dirty="0"/>
              <a:t>Focus on KTP</a:t>
            </a:r>
          </a:p>
        </p:txBody>
      </p:sp>
      <p:graphicFrame>
        <p:nvGraphicFramePr>
          <p:cNvPr id="4" name="Chart 3">
            <a:extLst>
              <a:ext uri="{FF2B5EF4-FFF2-40B4-BE49-F238E27FC236}">
                <a16:creationId xmlns:a16="http://schemas.microsoft.com/office/drawing/2014/main" id="{2AA4A4FB-7608-4E06-887E-71519D34E2FE}"/>
              </a:ext>
            </a:extLst>
          </p:cNvPr>
          <p:cNvGraphicFramePr>
            <a:graphicFrameLocks/>
          </p:cNvGraphicFramePr>
          <p:nvPr>
            <p:extLst>
              <p:ext uri="{D42A27DB-BD31-4B8C-83A1-F6EECF244321}">
                <p14:modId xmlns:p14="http://schemas.microsoft.com/office/powerpoint/2010/main" val="4123426605"/>
              </p:ext>
            </p:extLst>
          </p:nvPr>
        </p:nvGraphicFramePr>
        <p:xfrm>
          <a:off x="1736436" y="1662454"/>
          <a:ext cx="8833242" cy="4394218"/>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Up 4">
            <a:extLst>
              <a:ext uri="{FF2B5EF4-FFF2-40B4-BE49-F238E27FC236}">
                <a16:creationId xmlns:a16="http://schemas.microsoft.com/office/drawing/2014/main" id="{589D78D9-32F6-4DBC-8C64-B70B08425828}"/>
              </a:ext>
            </a:extLst>
          </p:cNvPr>
          <p:cNvSpPr/>
          <p:nvPr/>
        </p:nvSpPr>
        <p:spPr>
          <a:xfrm>
            <a:off x="7026442" y="6030214"/>
            <a:ext cx="185281" cy="24245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705C30B-B9F4-4D4B-8E3A-F0CB93B778AF}"/>
              </a:ext>
            </a:extLst>
          </p:cNvPr>
          <p:cNvSpPr txBox="1"/>
          <p:nvPr/>
        </p:nvSpPr>
        <p:spPr>
          <a:xfrm>
            <a:off x="5987716" y="6304002"/>
            <a:ext cx="2759242" cy="369332"/>
          </a:xfrm>
          <a:prstGeom prst="rect">
            <a:avLst/>
          </a:prstGeom>
          <a:noFill/>
        </p:spPr>
        <p:txBody>
          <a:bodyPr wrap="square" rtlCol="0">
            <a:spAutoFit/>
          </a:bodyPr>
          <a:lstStyle/>
          <a:p>
            <a:r>
              <a:rPr lang="en-GB" dirty="0"/>
              <a:t>BDRM Team Recruited</a:t>
            </a:r>
          </a:p>
        </p:txBody>
      </p:sp>
      <p:cxnSp>
        <p:nvCxnSpPr>
          <p:cNvPr id="7" name="Straight Connector 6">
            <a:extLst>
              <a:ext uri="{FF2B5EF4-FFF2-40B4-BE49-F238E27FC236}">
                <a16:creationId xmlns:a16="http://schemas.microsoft.com/office/drawing/2014/main" id="{3340212A-E07A-491E-AA9F-A0F3C5966081}"/>
              </a:ext>
            </a:extLst>
          </p:cNvPr>
          <p:cNvCxnSpPr>
            <a:cxnSpLocks/>
          </p:cNvCxnSpPr>
          <p:nvPr/>
        </p:nvCxnSpPr>
        <p:spPr>
          <a:xfrm>
            <a:off x="1829198" y="503528"/>
            <a:ext cx="1407695"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51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61085350-C844-488A-9192-4FD5BF6DBA7E}"/>
              </a:ext>
            </a:extLst>
          </p:cNvPr>
          <p:cNvCxnSpPr>
            <a:cxnSpLocks/>
          </p:cNvCxnSpPr>
          <p:nvPr/>
        </p:nvCxnSpPr>
        <p:spPr>
          <a:xfrm>
            <a:off x="1741714" y="5656247"/>
            <a:ext cx="2624353" cy="9045"/>
          </a:xfrm>
          <a:prstGeom prst="line">
            <a:avLst/>
          </a:prstGeom>
          <a:ln w="2857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TextBox 66">
            <a:extLst>
              <a:ext uri="{FF2B5EF4-FFF2-40B4-BE49-F238E27FC236}">
                <a16:creationId xmlns:a16="http://schemas.microsoft.com/office/drawing/2014/main" id="{A2CFB434-0953-4797-A4FE-2E28A98D9277}"/>
              </a:ext>
            </a:extLst>
          </p:cNvPr>
          <p:cNvSpPr txBox="1"/>
          <p:nvPr/>
        </p:nvSpPr>
        <p:spPr>
          <a:xfrm>
            <a:off x="6411263" y="5678080"/>
            <a:ext cx="2583784" cy="369332"/>
          </a:xfrm>
          <a:prstGeom prst="rect">
            <a:avLst/>
          </a:prstGeom>
          <a:noFill/>
        </p:spPr>
        <p:txBody>
          <a:bodyPr wrap="none" rtlCol="0">
            <a:spAutoFit/>
          </a:bodyPr>
          <a:lstStyle/>
          <a:p>
            <a:r>
              <a:rPr lang="en-GB" b="1" dirty="0">
                <a:solidFill>
                  <a:schemeClr val="bg1">
                    <a:lumMod val="50000"/>
                  </a:schemeClr>
                </a:solidFill>
              </a:rPr>
              <a:t>Commercialisation phase</a:t>
            </a:r>
          </a:p>
        </p:txBody>
      </p:sp>
      <p:grpSp>
        <p:nvGrpSpPr>
          <p:cNvPr id="6" name="Group 5">
            <a:extLst>
              <a:ext uri="{FF2B5EF4-FFF2-40B4-BE49-F238E27FC236}">
                <a16:creationId xmlns:a16="http://schemas.microsoft.com/office/drawing/2014/main" id="{CEEE530E-65CB-41B1-84BF-53B52FAF050C}"/>
              </a:ext>
            </a:extLst>
          </p:cNvPr>
          <p:cNvGrpSpPr/>
          <p:nvPr/>
        </p:nvGrpSpPr>
        <p:grpSpPr>
          <a:xfrm>
            <a:off x="1741715" y="719667"/>
            <a:ext cx="9840686" cy="5402460"/>
            <a:chOff x="1741715" y="719667"/>
            <a:chExt cx="9840686" cy="5402460"/>
          </a:xfrm>
        </p:grpSpPr>
        <p:graphicFrame>
          <p:nvGraphicFramePr>
            <p:cNvPr id="3" name="Diagram 2">
              <a:extLst>
                <a:ext uri="{FF2B5EF4-FFF2-40B4-BE49-F238E27FC236}">
                  <a16:creationId xmlns:a16="http://schemas.microsoft.com/office/drawing/2014/main" id="{462A4FDD-673F-4B3F-A71E-6DE95F34F95C}"/>
                </a:ext>
              </a:extLst>
            </p:cNvPr>
            <p:cNvGraphicFramePr/>
            <p:nvPr>
              <p:extLst>
                <p:ext uri="{D42A27DB-BD31-4B8C-83A1-F6EECF244321}">
                  <p14:modId xmlns:p14="http://schemas.microsoft.com/office/powerpoint/2010/main" val="3072012735"/>
                </p:ext>
              </p:extLst>
            </p:nvPr>
          </p:nvGraphicFramePr>
          <p:xfrm>
            <a:off x="1741715" y="719667"/>
            <a:ext cx="9840686" cy="5402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a:extLst>
                <a:ext uri="{FF2B5EF4-FFF2-40B4-BE49-F238E27FC236}">
                  <a16:creationId xmlns:a16="http://schemas.microsoft.com/office/drawing/2014/main" id="{583203F9-6525-473C-BBBE-6B48A83EA40A}"/>
                </a:ext>
              </a:extLst>
            </p:cNvPr>
            <p:cNvCxnSpPr>
              <a:cxnSpLocks/>
            </p:cNvCxnSpPr>
            <p:nvPr/>
          </p:nvCxnSpPr>
          <p:spPr>
            <a:xfrm flipV="1">
              <a:off x="3378413" y="2425056"/>
              <a:ext cx="0" cy="441921"/>
            </a:xfrm>
            <a:prstGeom prst="straightConnector1">
              <a:avLst/>
            </a:prstGeom>
            <a:ln w="12700" cap="flat" cmpd="sng" algn="ctr">
              <a:solidFill>
                <a:schemeClr val="accent3"/>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DCE1A51A-883D-48B3-9964-BA4B35A85874}"/>
                </a:ext>
              </a:extLst>
            </p:cNvPr>
            <p:cNvSpPr txBox="1"/>
            <p:nvPr/>
          </p:nvSpPr>
          <p:spPr>
            <a:xfrm>
              <a:off x="3169758" y="2008037"/>
              <a:ext cx="646321" cy="461665"/>
            </a:xfrm>
            <a:prstGeom prst="rect">
              <a:avLst/>
            </a:prstGeom>
            <a:noFill/>
          </p:spPr>
          <p:txBody>
            <a:bodyPr wrap="square" rtlCol="0">
              <a:spAutoFit/>
            </a:bodyPr>
            <a:lstStyle/>
            <a:p>
              <a:r>
                <a:rPr lang="en-GB" sz="800" b="1" dirty="0">
                  <a:solidFill>
                    <a:srgbClr val="C00000"/>
                  </a:solidFill>
                </a:rPr>
                <a:t>Up to £3k funding </a:t>
              </a:r>
            </a:p>
            <a:p>
              <a:r>
                <a:rPr lang="en-GB" sz="800" b="1" dirty="0">
                  <a:solidFill>
                    <a:srgbClr val="C00000"/>
                  </a:solidFill>
                </a:rPr>
                <a:t>(Gate 1)</a:t>
              </a:r>
            </a:p>
          </p:txBody>
        </p:sp>
        <p:sp>
          <p:nvSpPr>
            <p:cNvPr id="15" name="TextBox 14">
              <a:extLst>
                <a:ext uri="{FF2B5EF4-FFF2-40B4-BE49-F238E27FC236}">
                  <a16:creationId xmlns:a16="http://schemas.microsoft.com/office/drawing/2014/main" id="{D09D60B4-9164-46E5-9E6C-17223B056651}"/>
                </a:ext>
              </a:extLst>
            </p:cNvPr>
            <p:cNvSpPr txBox="1"/>
            <p:nvPr/>
          </p:nvSpPr>
          <p:spPr>
            <a:xfrm>
              <a:off x="3816079" y="1985222"/>
              <a:ext cx="683934" cy="461665"/>
            </a:xfrm>
            <a:prstGeom prst="rect">
              <a:avLst/>
            </a:prstGeom>
            <a:noFill/>
          </p:spPr>
          <p:txBody>
            <a:bodyPr wrap="square" rtlCol="0">
              <a:spAutoFit/>
            </a:bodyPr>
            <a:lstStyle/>
            <a:p>
              <a:r>
                <a:rPr lang="en-GB" sz="800" b="1" dirty="0">
                  <a:solidFill>
                    <a:srgbClr val="C00000"/>
                  </a:solidFill>
                </a:rPr>
                <a:t>Up to £12k funding </a:t>
              </a:r>
            </a:p>
            <a:p>
              <a:r>
                <a:rPr lang="en-GB" sz="800" b="1" dirty="0">
                  <a:solidFill>
                    <a:srgbClr val="C00000"/>
                  </a:solidFill>
                </a:rPr>
                <a:t>(Gate 2))</a:t>
              </a:r>
            </a:p>
          </p:txBody>
        </p:sp>
        <p:cxnSp>
          <p:nvCxnSpPr>
            <p:cNvPr id="16" name="Straight Arrow Connector 15">
              <a:extLst>
                <a:ext uri="{FF2B5EF4-FFF2-40B4-BE49-F238E27FC236}">
                  <a16:creationId xmlns:a16="http://schemas.microsoft.com/office/drawing/2014/main" id="{C16D2182-B7E1-4590-828A-B40637B0DCF4}"/>
                </a:ext>
              </a:extLst>
            </p:cNvPr>
            <p:cNvCxnSpPr>
              <a:cxnSpLocks/>
            </p:cNvCxnSpPr>
            <p:nvPr/>
          </p:nvCxnSpPr>
          <p:spPr>
            <a:xfrm flipV="1">
              <a:off x="6657624" y="1290973"/>
              <a:ext cx="0" cy="209598"/>
            </a:xfrm>
            <a:prstGeom prst="straightConnector1">
              <a:avLst/>
            </a:prstGeom>
            <a:ln w="12700" cap="flat" cmpd="sng" algn="ctr">
              <a:solidFill>
                <a:schemeClr val="accent3"/>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AB4EAAA7-E1D9-470B-B882-F529A905AA05}"/>
                </a:ext>
              </a:extLst>
            </p:cNvPr>
            <p:cNvSpPr txBox="1"/>
            <p:nvPr/>
          </p:nvSpPr>
          <p:spPr>
            <a:xfrm>
              <a:off x="6411263" y="1022712"/>
              <a:ext cx="855677" cy="338554"/>
            </a:xfrm>
            <a:prstGeom prst="rect">
              <a:avLst/>
            </a:prstGeom>
            <a:noFill/>
          </p:spPr>
          <p:txBody>
            <a:bodyPr wrap="square" rtlCol="0">
              <a:spAutoFit/>
            </a:bodyPr>
            <a:lstStyle/>
            <a:p>
              <a:r>
                <a:rPr lang="en-GB" sz="800" b="1" dirty="0">
                  <a:solidFill>
                    <a:srgbClr val="C00000"/>
                  </a:solidFill>
                </a:rPr>
                <a:t>Up to £</a:t>
              </a:r>
              <a:r>
                <a:rPr lang="en-GB" sz="800" b="1" dirty="0" err="1">
                  <a:solidFill>
                    <a:srgbClr val="C00000"/>
                  </a:solidFill>
                </a:rPr>
                <a:t>Xk</a:t>
              </a:r>
              <a:r>
                <a:rPr lang="en-GB" sz="800" b="1" dirty="0">
                  <a:solidFill>
                    <a:srgbClr val="C00000"/>
                  </a:solidFill>
                </a:rPr>
                <a:t> funding </a:t>
              </a:r>
            </a:p>
          </p:txBody>
        </p:sp>
        <p:cxnSp>
          <p:nvCxnSpPr>
            <p:cNvPr id="44" name="Straight Arrow Connector 43">
              <a:extLst>
                <a:ext uri="{FF2B5EF4-FFF2-40B4-BE49-F238E27FC236}">
                  <a16:creationId xmlns:a16="http://schemas.microsoft.com/office/drawing/2014/main" id="{63F47C55-C943-443B-831C-20108B07ACC7}"/>
                </a:ext>
              </a:extLst>
            </p:cNvPr>
            <p:cNvCxnSpPr/>
            <p:nvPr/>
          </p:nvCxnSpPr>
          <p:spPr>
            <a:xfrm flipV="1">
              <a:off x="1741715" y="5464658"/>
              <a:ext cx="0" cy="19158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4ADECF9-84F7-44C0-96AF-4DB4AC417283}"/>
                </a:ext>
              </a:extLst>
            </p:cNvPr>
            <p:cNvCxnSpPr>
              <a:cxnSpLocks/>
            </p:cNvCxnSpPr>
            <p:nvPr/>
          </p:nvCxnSpPr>
          <p:spPr>
            <a:xfrm flipV="1">
              <a:off x="4366067" y="5399313"/>
              <a:ext cx="0" cy="207661"/>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8F34CC-E2BF-499A-B4C0-9E185B74651E}"/>
                </a:ext>
              </a:extLst>
            </p:cNvPr>
            <p:cNvCxnSpPr>
              <a:cxnSpLocks/>
            </p:cNvCxnSpPr>
            <p:nvPr/>
          </p:nvCxnSpPr>
          <p:spPr>
            <a:xfrm>
              <a:off x="4709028" y="5656247"/>
              <a:ext cx="4286019" cy="0"/>
            </a:xfrm>
            <a:prstGeom prst="line">
              <a:avLst/>
            </a:prstGeom>
            <a:ln w="2857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Arrow Connector 51">
              <a:extLst>
                <a:ext uri="{FF2B5EF4-FFF2-40B4-BE49-F238E27FC236}">
                  <a16:creationId xmlns:a16="http://schemas.microsoft.com/office/drawing/2014/main" id="{008BE386-59F1-41BF-B4BD-91B63CDBEE18}"/>
                </a:ext>
              </a:extLst>
            </p:cNvPr>
            <p:cNvCxnSpPr>
              <a:cxnSpLocks/>
            </p:cNvCxnSpPr>
            <p:nvPr/>
          </p:nvCxnSpPr>
          <p:spPr>
            <a:xfrm flipV="1">
              <a:off x="4720659" y="5413049"/>
              <a:ext cx="0" cy="191588"/>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C7D3C0F-7DD6-4D7F-BA6B-91DB5033C199}"/>
                </a:ext>
              </a:extLst>
            </p:cNvPr>
            <p:cNvCxnSpPr>
              <a:cxnSpLocks/>
            </p:cNvCxnSpPr>
            <p:nvPr/>
          </p:nvCxnSpPr>
          <p:spPr>
            <a:xfrm flipV="1">
              <a:off x="8999401" y="5435522"/>
              <a:ext cx="0" cy="207660"/>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D503E37-FFA6-4FFD-89D8-E3CA84010902}"/>
                </a:ext>
              </a:extLst>
            </p:cNvPr>
            <p:cNvSpPr txBox="1"/>
            <p:nvPr/>
          </p:nvSpPr>
          <p:spPr>
            <a:xfrm>
              <a:off x="2084676" y="5674337"/>
              <a:ext cx="2945550" cy="369332"/>
            </a:xfrm>
            <a:prstGeom prst="rect">
              <a:avLst/>
            </a:prstGeom>
            <a:noFill/>
          </p:spPr>
          <p:txBody>
            <a:bodyPr wrap="none" rtlCol="0">
              <a:spAutoFit/>
            </a:bodyPr>
            <a:lstStyle/>
            <a:p>
              <a:r>
                <a:rPr lang="en-GB" b="1" dirty="0">
                  <a:solidFill>
                    <a:schemeClr val="bg1">
                      <a:lumMod val="50000"/>
                    </a:schemeClr>
                  </a:solidFill>
                </a:rPr>
                <a:t>Pre-commercialisation phase</a:t>
              </a:r>
            </a:p>
          </p:txBody>
        </p:sp>
        <p:cxnSp>
          <p:nvCxnSpPr>
            <p:cNvPr id="18" name="Straight Arrow Connector 17">
              <a:extLst>
                <a:ext uri="{FF2B5EF4-FFF2-40B4-BE49-F238E27FC236}">
                  <a16:creationId xmlns:a16="http://schemas.microsoft.com/office/drawing/2014/main" id="{583203F9-6525-473C-BBBE-6B48A83EA40A}"/>
                </a:ext>
              </a:extLst>
            </p:cNvPr>
            <p:cNvCxnSpPr>
              <a:cxnSpLocks/>
            </p:cNvCxnSpPr>
            <p:nvPr/>
          </p:nvCxnSpPr>
          <p:spPr>
            <a:xfrm flipV="1">
              <a:off x="4066391" y="2425055"/>
              <a:ext cx="0" cy="441921"/>
            </a:xfrm>
            <a:prstGeom prst="straightConnector1">
              <a:avLst/>
            </a:prstGeom>
            <a:ln w="12700" cap="flat" cmpd="sng" algn="ctr">
              <a:solidFill>
                <a:schemeClr val="accent3"/>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5" name="Rectangle 4"/>
          <p:cNvSpPr/>
          <p:nvPr/>
        </p:nvSpPr>
        <p:spPr>
          <a:xfrm>
            <a:off x="1239684" y="-148842"/>
            <a:ext cx="9647658" cy="1200329"/>
          </a:xfrm>
          <a:prstGeom prst="rect">
            <a:avLst/>
          </a:prstGeom>
        </p:spPr>
        <p:txBody>
          <a:bodyPr wrap="square">
            <a:spAutoFit/>
          </a:bodyPr>
          <a:lstStyle/>
          <a:p>
            <a:r>
              <a:rPr lang="en-US" sz="3600" b="1" dirty="0">
                <a:latin typeface="Arial Bold"/>
                <a:ea typeface="+mj-ea"/>
                <a:cs typeface="+mj-cs"/>
              </a:rPr>
              <a:t>Focus on IP </a:t>
            </a:r>
            <a:r>
              <a:rPr lang="en-US" sz="3600" b="1" dirty="0" err="1">
                <a:latin typeface="Arial Bold"/>
                <a:ea typeface="+mj-ea"/>
                <a:cs typeface="+mj-cs"/>
              </a:rPr>
              <a:t>Commercialisation</a:t>
            </a:r>
            <a:br>
              <a:rPr lang="en-US" sz="3600" b="1" dirty="0">
                <a:latin typeface="Arial Bold"/>
                <a:ea typeface="+mj-ea"/>
                <a:cs typeface="+mj-cs"/>
              </a:rPr>
            </a:br>
            <a:r>
              <a:rPr lang="en-US" sz="3600" b="1" dirty="0">
                <a:latin typeface="Arial Bold"/>
                <a:ea typeface="+mj-ea"/>
                <a:cs typeface="+mj-cs"/>
              </a:rPr>
              <a:t>University Innovation Panel Process</a:t>
            </a:r>
            <a:endParaRPr lang="en-GB" sz="3600" b="1" dirty="0">
              <a:latin typeface="Arial Bold"/>
              <a:ea typeface="+mj-ea"/>
              <a:cs typeface="+mj-cs"/>
            </a:endParaRPr>
          </a:p>
        </p:txBody>
      </p:sp>
    </p:spTree>
    <p:extLst>
      <p:ext uri="{BB962C8B-B14F-4D97-AF65-F5344CB8AC3E}">
        <p14:creationId xmlns:p14="http://schemas.microsoft.com/office/powerpoint/2010/main" val="1104709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78D6-5A0B-4333-A21C-2B3EFA38E345}"/>
              </a:ext>
            </a:extLst>
          </p:cNvPr>
          <p:cNvSpPr>
            <a:spLocks noGrp="1"/>
          </p:cNvSpPr>
          <p:nvPr>
            <p:ph type="title"/>
          </p:nvPr>
        </p:nvSpPr>
        <p:spPr>
          <a:xfrm>
            <a:off x="1150498" y="794597"/>
            <a:ext cx="3831406" cy="1772793"/>
          </a:xfrm>
        </p:spPr>
        <p:txBody>
          <a:bodyPr/>
          <a:lstStyle/>
          <a:p>
            <a:r>
              <a:rPr lang="en-GB" sz="3200" dirty="0"/>
              <a:t>Focus on </a:t>
            </a:r>
            <a:br>
              <a:rPr lang="en-GB" sz="3200" dirty="0"/>
            </a:br>
            <a:r>
              <a:rPr lang="en-GB" sz="3200" dirty="0" err="1"/>
              <a:t>Startups</a:t>
            </a:r>
            <a:r>
              <a:rPr lang="en-GB" sz="3200" dirty="0"/>
              <a:t> &amp; Entrepreneurial Community Building</a:t>
            </a:r>
          </a:p>
        </p:txBody>
      </p:sp>
      <p:sp>
        <p:nvSpPr>
          <p:cNvPr id="16" name="TextBox 6">
            <a:extLst>
              <a:ext uri="{FF2B5EF4-FFF2-40B4-BE49-F238E27FC236}">
                <a16:creationId xmlns:a16="http://schemas.microsoft.com/office/drawing/2014/main" id="{E1EBC090-0268-4DD8-8190-350302C0491C}"/>
              </a:ext>
            </a:extLst>
          </p:cNvPr>
          <p:cNvSpPr txBox="1"/>
          <p:nvPr/>
        </p:nvSpPr>
        <p:spPr>
          <a:xfrm>
            <a:off x="4802257" y="868837"/>
            <a:ext cx="3231133" cy="360740"/>
          </a:xfrm>
          <a:prstGeom prst="rect">
            <a:avLst/>
          </a:prstGeom>
        </p:spPr>
        <p:txBody>
          <a:bodyPr wrap="square" lIns="0" tIns="0" rIns="0" bIns="0" rtlCol="0" anchor="t">
            <a:spAutoFit/>
          </a:bodyPr>
          <a:lstStyle/>
          <a:p>
            <a:pPr>
              <a:lnSpc>
                <a:spcPts val="2987"/>
              </a:lnSpc>
              <a:spcBef>
                <a:spcPct val="0"/>
              </a:spcBef>
            </a:pPr>
            <a:r>
              <a:rPr lang="en-US" sz="1870" b="1" dirty="0">
                <a:latin typeface="Titillium Web Regular"/>
              </a:rPr>
              <a:t>START-UP SUPPORT</a:t>
            </a:r>
          </a:p>
        </p:txBody>
      </p:sp>
      <p:sp>
        <p:nvSpPr>
          <p:cNvPr id="18" name="TextBox 8">
            <a:extLst>
              <a:ext uri="{FF2B5EF4-FFF2-40B4-BE49-F238E27FC236}">
                <a16:creationId xmlns:a16="http://schemas.microsoft.com/office/drawing/2014/main" id="{A326706D-E22C-4507-924F-D658C984F587}"/>
              </a:ext>
            </a:extLst>
          </p:cNvPr>
          <p:cNvSpPr txBox="1"/>
          <p:nvPr/>
        </p:nvSpPr>
        <p:spPr>
          <a:xfrm>
            <a:off x="4776003" y="2000545"/>
            <a:ext cx="2272150" cy="321948"/>
          </a:xfrm>
          <a:prstGeom prst="rect">
            <a:avLst/>
          </a:prstGeom>
        </p:spPr>
        <p:txBody>
          <a:bodyPr wrap="square" lIns="0" tIns="0" rIns="0" bIns="0" rtlCol="0" anchor="t">
            <a:spAutoFit/>
          </a:bodyPr>
          <a:lstStyle/>
          <a:p>
            <a:pPr>
              <a:lnSpc>
                <a:spcPts val="2613"/>
              </a:lnSpc>
              <a:spcBef>
                <a:spcPct val="0"/>
              </a:spcBef>
            </a:pPr>
            <a:r>
              <a:rPr lang="en-US" sz="1867" b="1" dirty="0">
                <a:latin typeface="Titillium Web Regular"/>
              </a:rPr>
              <a:t>FREELANCERS</a:t>
            </a:r>
          </a:p>
        </p:txBody>
      </p:sp>
      <p:sp>
        <p:nvSpPr>
          <p:cNvPr id="20" name="TextBox 10">
            <a:extLst>
              <a:ext uri="{FF2B5EF4-FFF2-40B4-BE49-F238E27FC236}">
                <a16:creationId xmlns:a16="http://schemas.microsoft.com/office/drawing/2014/main" id="{B53A8F52-DEFA-4DCD-8F17-EFFF4CC935E1}"/>
              </a:ext>
            </a:extLst>
          </p:cNvPr>
          <p:cNvSpPr txBox="1"/>
          <p:nvPr/>
        </p:nvSpPr>
        <p:spPr>
          <a:xfrm>
            <a:off x="4792425" y="2703577"/>
            <a:ext cx="6737190" cy="321948"/>
          </a:xfrm>
          <a:prstGeom prst="rect">
            <a:avLst/>
          </a:prstGeom>
        </p:spPr>
        <p:txBody>
          <a:bodyPr wrap="square" lIns="0" tIns="0" rIns="0" bIns="0" rtlCol="0" anchor="t">
            <a:spAutoFit/>
          </a:bodyPr>
          <a:lstStyle/>
          <a:p>
            <a:pPr>
              <a:lnSpc>
                <a:spcPts val="2613"/>
              </a:lnSpc>
              <a:spcBef>
                <a:spcPct val="0"/>
              </a:spcBef>
            </a:pPr>
            <a:r>
              <a:rPr lang="en-US" sz="1867" b="1" dirty="0">
                <a:latin typeface="Titillium Web Regular"/>
              </a:rPr>
              <a:t>SOCIAL SHIFTERS</a:t>
            </a:r>
          </a:p>
        </p:txBody>
      </p:sp>
      <p:sp>
        <p:nvSpPr>
          <p:cNvPr id="22" name="TextBox 12">
            <a:extLst>
              <a:ext uri="{FF2B5EF4-FFF2-40B4-BE49-F238E27FC236}">
                <a16:creationId xmlns:a16="http://schemas.microsoft.com/office/drawing/2014/main" id="{E7CA4BEA-D816-4A58-B98E-E78EA938D711}"/>
              </a:ext>
            </a:extLst>
          </p:cNvPr>
          <p:cNvSpPr txBox="1"/>
          <p:nvPr/>
        </p:nvSpPr>
        <p:spPr>
          <a:xfrm>
            <a:off x="4802257" y="4027445"/>
            <a:ext cx="2810281" cy="321948"/>
          </a:xfrm>
          <a:prstGeom prst="rect">
            <a:avLst/>
          </a:prstGeom>
        </p:spPr>
        <p:txBody>
          <a:bodyPr wrap="square" lIns="0" tIns="0" rIns="0" bIns="0" rtlCol="0" anchor="t">
            <a:spAutoFit/>
          </a:bodyPr>
          <a:lstStyle/>
          <a:p>
            <a:pPr>
              <a:lnSpc>
                <a:spcPts val="2613"/>
              </a:lnSpc>
              <a:spcBef>
                <a:spcPct val="0"/>
              </a:spcBef>
            </a:pPr>
            <a:r>
              <a:rPr lang="en-US" sz="1867" b="1" dirty="0">
                <a:latin typeface="Titillium Web Regular"/>
              </a:rPr>
              <a:t>EVENTS</a:t>
            </a:r>
          </a:p>
        </p:txBody>
      </p:sp>
      <p:sp>
        <p:nvSpPr>
          <p:cNvPr id="24" name="TextBox 14">
            <a:extLst>
              <a:ext uri="{FF2B5EF4-FFF2-40B4-BE49-F238E27FC236}">
                <a16:creationId xmlns:a16="http://schemas.microsoft.com/office/drawing/2014/main" id="{11502D43-5F4C-4824-BFF9-3EE8C6F188F3}"/>
              </a:ext>
            </a:extLst>
          </p:cNvPr>
          <p:cNvSpPr txBox="1"/>
          <p:nvPr/>
        </p:nvSpPr>
        <p:spPr>
          <a:xfrm>
            <a:off x="4802257" y="4947824"/>
            <a:ext cx="2272150" cy="321948"/>
          </a:xfrm>
          <a:prstGeom prst="rect">
            <a:avLst/>
          </a:prstGeom>
        </p:spPr>
        <p:txBody>
          <a:bodyPr wrap="square" lIns="0" tIns="0" rIns="0" bIns="0" rtlCol="0" anchor="t">
            <a:spAutoFit/>
          </a:bodyPr>
          <a:lstStyle/>
          <a:p>
            <a:pPr>
              <a:lnSpc>
                <a:spcPts val="2613"/>
              </a:lnSpc>
              <a:spcBef>
                <a:spcPct val="0"/>
              </a:spcBef>
            </a:pPr>
            <a:r>
              <a:rPr lang="en-US" sz="1867" b="1" dirty="0">
                <a:latin typeface="Titillium Web Regular"/>
              </a:rPr>
              <a:t>NETWORKS</a:t>
            </a:r>
          </a:p>
        </p:txBody>
      </p:sp>
      <p:sp>
        <p:nvSpPr>
          <p:cNvPr id="26" name="TextBox 16">
            <a:extLst>
              <a:ext uri="{FF2B5EF4-FFF2-40B4-BE49-F238E27FC236}">
                <a16:creationId xmlns:a16="http://schemas.microsoft.com/office/drawing/2014/main" id="{A2554BAF-1687-442C-B649-00DFF858CEDA}"/>
              </a:ext>
            </a:extLst>
          </p:cNvPr>
          <p:cNvSpPr txBox="1"/>
          <p:nvPr/>
        </p:nvSpPr>
        <p:spPr>
          <a:xfrm>
            <a:off x="4792425" y="1251722"/>
            <a:ext cx="7296241" cy="605294"/>
          </a:xfrm>
          <a:prstGeom prst="rect">
            <a:avLst/>
          </a:prstGeom>
        </p:spPr>
        <p:txBody>
          <a:bodyPr wrap="square" lIns="0" tIns="0" rIns="0" bIns="0" rtlCol="0" anchor="t">
            <a:spAutoFit/>
          </a:bodyPr>
          <a:lstStyle/>
          <a:p>
            <a:pPr>
              <a:lnSpc>
                <a:spcPts val="2427"/>
              </a:lnSpc>
              <a:spcBef>
                <a:spcPct val="0"/>
              </a:spcBef>
            </a:pPr>
            <a:r>
              <a:rPr lang="en-US" sz="1733" dirty="0">
                <a:latin typeface="Titillium Web Regular"/>
              </a:rPr>
              <a:t>Access to co-working space, business advice and coaching for all students, staff, and alumni. Help to develop commercial opportunities.</a:t>
            </a:r>
          </a:p>
        </p:txBody>
      </p:sp>
      <p:sp>
        <p:nvSpPr>
          <p:cNvPr id="27" name="TextBox 17">
            <a:extLst>
              <a:ext uri="{FF2B5EF4-FFF2-40B4-BE49-F238E27FC236}">
                <a16:creationId xmlns:a16="http://schemas.microsoft.com/office/drawing/2014/main" id="{BC8BDDFF-DEA6-49DF-866E-9F04CEA7452B}"/>
              </a:ext>
            </a:extLst>
          </p:cNvPr>
          <p:cNvSpPr txBox="1"/>
          <p:nvPr/>
        </p:nvSpPr>
        <p:spPr>
          <a:xfrm>
            <a:off x="4792425" y="2287604"/>
            <a:ext cx="7296241" cy="297517"/>
          </a:xfrm>
          <a:prstGeom prst="rect">
            <a:avLst/>
          </a:prstGeom>
        </p:spPr>
        <p:txBody>
          <a:bodyPr wrap="square" lIns="0" tIns="0" rIns="0" bIns="0" rtlCol="0" anchor="t">
            <a:spAutoFit/>
          </a:bodyPr>
          <a:lstStyle/>
          <a:p>
            <a:pPr>
              <a:lnSpc>
                <a:spcPts val="2427"/>
              </a:lnSpc>
              <a:spcBef>
                <a:spcPct val="0"/>
              </a:spcBef>
            </a:pPr>
            <a:r>
              <a:rPr lang="en-US" sz="1733" dirty="0">
                <a:latin typeface="Titillium Web Regular"/>
              </a:rPr>
              <a:t>Freelance Academy is open to students, staff, and recent graduates. </a:t>
            </a:r>
          </a:p>
        </p:txBody>
      </p:sp>
      <p:sp>
        <p:nvSpPr>
          <p:cNvPr id="28" name="TextBox 18">
            <a:extLst>
              <a:ext uri="{FF2B5EF4-FFF2-40B4-BE49-F238E27FC236}">
                <a16:creationId xmlns:a16="http://schemas.microsoft.com/office/drawing/2014/main" id="{E1925E68-9782-4A25-A085-2E44BE910AB3}"/>
              </a:ext>
            </a:extLst>
          </p:cNvPr>
          <p:cNvSpPr txBox="1"/>
          <p:nvPr/>
        </p:nvSpPr>
        <p:spPr>
          <a:xfrm>
            <a:off x="4792425" y="3079607"/>
            <a:ext cx="7296241" cy="884153"/>
          </a:xfrm>
          <a:prstGeom prst="rect">
            <a:avLst/>
          </a:prstGeom>
        </p:spPr>
        <p:txBody>
          <a:bodyPr wrap="square" lIns="0" tIns="0" rIns="0" bIns="0" rtlCol="0" anchor="t">
            <a:spAutoFit/>
          </a:bodyPr>
          <a:lstStyle/>
          <a:p>
            <a:pPr>
              <a:lnSpc>
                <a:spcPts val="1733"/>
              </a:lnSpc>
            </a:pPr>
            <a:r>
              <a:rPr lang="en-US" sz="1733" dirty="0">
                <a:latin typeface="Titillium Web Regular"/>
              </a:rPr>
              <a:t>Inspiring responsible entrepreneurship through co-creation and collaboration with engaged and respected partners across our community. Access to resources on the Social Shifters platform supporting </a:t>
            </a:r>
            <a:r>
              <a:rPr lang="en-GB" sz="1733" dirty="0">
                <a:latin typeface="Titillium Web Regular"/>
              </a:rPr>
              <a:t>mission-driven innovators to tackle social and environmental challenges.</a:t>
            </a:r>
            <a:endParaRPr lang="en-US" sz="1733" dirty="0">
              <a:latin typeface="Titillium Web Regular"/>
            </a:endParaRPr>
          </a:p>
        </p:txBody>
      </p:sp>
      <p:sp>
        <p:nvSpPr>
          <p:cNvPr id="29" name="TextBox 19">
            <a:extLst>
              <a:ext uri="{FF2B5EF4-FFF2-40B4-BE49-F238E27FC236}">
                <a16:creationId xmlns:a16="http://schemas.microsoft.com/office/drawing/2014/main" id="{40930081-BA3F-48ED-ABC9-3298D32FF53D}"/>
              </a:ext>
            </a:extLst>
          </p:cNvPr>
          <p:cNvSpPr txBox="1"/>
          <p:nvPr/>
        </p:nvSpPr>
        <p:spPr>
          <a:xfrm>
            <a:off x="4802257" y="4384208"/>
            <a:ext cx="7296241" cy="448136"/>
          </a:xfrm>
          <a:prstGeom prst="rect">
            <a:avLst/>
          </a:prstGeom>
        </p:spPr>
        <p:txBody>
          <a:bodyPr wrap="square" lIns="0" tIns="0" rIns="0" bIns="0" rtlCol="0" anchor="t">
            <a:spAutoFit/>
          </a:bodyPr>
          <a:lstStyle/>
          <a:p>
            <a:pPr>
              <a:lnSpc>
                <a:spcPts val="1733"/>
              </a:lnSpc>
            </a:pPr>
            <a:r>
              <a:rPr lang="en-US" sz="1733" dirty="0">
                <a:latin typeface="Titillium Web Regular"/>
              </a:rPr>
              <a:t>Workshops, masterclasses, and other events throughout  the year for BRT members and the wider university community.</a:t>
            </a:r>
          </a:p>
        </p:txBody>
      </p:sp>
      <p:sp>
        <p:nvSpPr>
          <p:cNvPr id="30" name="TextBox 20">
            <a:extLst>
              <a:ext uri="{FF2B5EF4-FFF2-40B4-BE49-F238E27FC236}">
                <a16:creationId xmlns:a16="http://schemas.microsoft.com/office/drawing/2014/main" id="{5B62E32E-F600-4A3E-8FD9-8A96C54705E8}"/>
              </a:ext>
            </a:extLst>
          </p:cNvPr>
          <p:cNvSpPr txBox="1"/>
          <p:nvPr/>
        </p:nvSpPr>
        <p:spPr>
          <a:xfrm>
            <a:off x="4792425" y="5854472"/>
            <a:ext cx="2200743" cy="321948"/>
          </a:xfrm>
          <a:prstGeom prst="rect">
            <a:avLst/>
          </a:prstGeom>
        </p:spPr>
        <p:txBody>
          <a:bodyPr wrap="square" lIns="0" tIns="0" rIns="0" bIns="0" rtlCol="0" anchor="t">
            <a:spAutoFit/>
          </a:bodyPr>
          <a:lstStyle/>
          <a:p>
            <a:pPr>
              <a:lnSpc>
                <a:spcPts val="2613"/>
              </a:lnSpc>
              <a:spcBef>
                <a:spcPct val="0"/>
              </a:spcBef>
            </a:pPr>
            <a:r>
              <a:rPr lang="en-US" sz="1867" b="1" dirty="0">
                <a:latin typeface="Titillium Web Regular"/>
              </a:rPr>
              <a:t>RESOURCES</a:t>
            </a:r>
          </a:p>
        </p:txBody>
      </p:sp>
      <p:sp>
        <p:nvSpPr>
          <p:cNvPr id="31" name="TextBox 21">
            <a:extLst>
              <a:ext uri="{FF2B5EF4-FFF2-40B4-BE49-F238E27FC236}">
                <a16:creationId xmlns:a16="http://schemas.microsoft.com/office/drawing/2014/main" id="{D59887AC-B74D-4EAF-9B55-4CED01C42B10}"/>
              </a:ext>
            </a:extLst>
          </p:cNvPr>
          <p:cNvSpPr txBox="1"/>
          <p:nvPr/>
        </p:nvSpPr>
        <p:spPr>
          <a:xfrm>
            <a:off x="4802257" y="5315296"/>
            <a:ext cx="7296241" cy="448136"/>
          </a:xfrm>
          <a:prstGeom prst="rect">
            <a:avLst/>
          </a:prstGeom>
        </p:spPr>
        <p:txBody>
          <a:bodyPr wrap="square" lIns="0" tIns="0" rIns="0" bIns="0" rtlCol="0" anchor="t">
            <a:spAutoFit/>
          </a:bodyPr>
          <a:lstStyle/>
          <a:p>
            <a:pPr>
              <a:lnSpc>
                <a:spcPts val="1733"/>
              </a:lnSpc>
            </a:pPr>
            <a:r>
              <a:rPr lang="en-US" sz="1733" dirty="0">
                <a:latin typeface="Titillium Web Regular"/>
              </a:rPr>
              <a:t>Our supportive community is made up of Edinburgh Napier  students, staff, and alumni, entrepreneurs, and advisers.  </a:t>
            </a:r>
          </a:p>
        </p:txBody>
      </p:sp>
      <p:sp>
        <p:nvSpPr>
          <p:cNvPr id="32" name="TextBox 22">
            <a:extLst>
              <a:ext uri="{FF2B5EF4-FFF2-40B4-BE49-F238E27FC236}">
                <a16:creationId xmlns:a16="http://schemas.microsoft.com/office/drawing/2014/main" id="{27072E68-B3EA-45E7-BEFD-A6B8DAA6848E}"/>
              </a:ext>
            </a:extLst>
          </p:cNvPr>
          <p:cNvSpPr txBox="1"/>
          <p:nvPr/>
        </p:nvSpPr>
        <p:spPr>
          <a:xfrm>
            <a:off x="4802257" y="6267469"/>
            <a:ext cx="7296241" cy="448136"/>
          </a:xfrm>
          <a:prstGeom prst="rect">
            <a:avLst/>
          </a:prstGeom>
        </p:spPr>
        <p:txBody>
          <a:bodyPr wrap="square" lIns="0" tIns="0" rIns="0" bIns="0" rtlCol="0" anchor="t">
            <a:spAutoFit/>
          </a:bodyPr>
          <a:lstStyle/>
          <a:p>
            <a:pPr>
              <a:lnSpc>
                <a:spcPts val="1733"/>
              </a:lnSpc>
            </a:pPr>
            <a:r>
              <a:rPr lang="en-US" sz="1733" dirty="0">
                <a:latin typeface="Titillium Web Regular"/>
              </a:rPr>
              <a:t>We have a suite of entrepreneurial resources to help you develop yourself, your ideas, your </a:t>
            </a:r>
            <a:r>
              <a:rPr lang="en-US" sz="1733" dirty="0" err="1">
                <a:latin typeface="Titillium Web Regular"/>
              </a:rPr>
              <a:t>programmes</a:t>
            </a:r>
            <a:r>
              <a:rPr lang="en-US" sz="1733" dirty="0">
                <a:latin typeface="Titillium Web Regular"/>
              </a:rPr>
              <a:t> and your business.</a:t>
            </a:r>
          </a:p>
        </p:txBody>
      </p:sp>
      <p:pic>
        <p:nvPicPr>
          <p:cNvPr id="33" name="Picture 4">
            <a:extLst>
              <a:ext uri="{FF2B5EF4-FFF2-40B4-BE49-F238E27FC236}">
                <a16:creationId xmlns:a16="http://schemas.microsoft.com/office/drawing/2014/main" id="{CA334E65-3550-479B-9FB6-B58C930D7461}"/>
              </a:ext>
            </a:extLst>
          </p:cNvPr>
          <p:cNvPicPr>
            <a:picLocks noChangeAspect="1"/>
          </p:cNvPicPr>
          <p:nvPr/>
        </p:nvPicPr>
        <p:blipFill>
          <a:blip r:embed="rId3"/>
          <a:srcRect/>
          <a:stretch>
            <a:fillRect/>
          </a:stretch>
        </p:blipFill>
        <p:spPr>
          <a:xfrm>
            <a:off x="1481256" y="3861782"/>
            <a:ext cx="2881868" cy="1008655"/>
          </a:xfrm>
          <a:prstGeom prst="rect">
            <a:avLst/>
          </a:prstGeom>
        </p:spPr>
      </p:pic>
      <p:cxnSp>
        <p:nvCxnSpPr>
          <p:cNvPr id="34" name="Straight Connector 33">
            <a:extLst>
              <a:ext uri="{FF2B5EF4-FFF2-40B4-BE49-F238E27FC236}">
                <a16:creationId xmlns:a16="http://schemas.microsoft.com/office/drawing/2014/main" id="{3790FDAF-6A02-46D3-89F8-9A01D4CD8F37}"/>
              </a:ext>
            </a:extLst>
          </p:cNvPr>
          <p:cNvCxnSpPr>
            <a:cxnSpLocks/>
          </p:cNvCxnSpPr>
          <p:nvPr/>
        </p:nvCxnSpPr>
        <p:spPr>
          <a:xfrm>
            <a:off x="1258927" y="336560"/>
            <a:ext cx="1407695"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860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7E6983-BE53-1244-93B7-52CCBC001536}"/>
              </a:ext>
            </a:extLst>
          </p:cNvPr>
          <p:cNvSpPr txBox="1"/>
          <p:nvPr/>
        </p:nvSpPr>
        <p:spPr>
          <a:xfrm>
            <a:off x="1295829" y="524343"/>
            <a:ext cx="9600341" cy="707886"/>
          </a:xfrm>
          <a:prstGeom prst="rect">
            <a:avLst/>
          </a:prstGeom>
          <a:noFill/>
        </p:spPr>
        <p:txBody>
          <a:bodyPr wrap="square" rtlCol="0">
            <a:spAutoFit/>
          </a:bodyPr>
          <a:lstStyle/>
          <a:p>
            <a:r>
              <a:rPr lang="en-US" sz="4000" b="1" dirty="0">
                <a:latin typeface="Arial Bold"/>
                <a:ea typeface="+mj-ea"/>
                <a:cs typeface="+mj-cs"/>
              </a:rPr>
              <a:t>BRT Numbers</a:t>
            </a:r>
          </a:p>
        </p:txBody>
      </p:sp>
      <p:sp>
        <p:nvSpPr>
          <p:cNvPr id="4" name="TextBox 3">
            <a:extLst>
              <a:ext uri="{FF2B5EF4-FFF2-40B4-BE49-F238E27FC236}">
                <a16:creationId xmlns:a16="http://schemas.microsoft.com/office/drawing/2014/main" id="{0B59D9F6-2059-F84F-BB86-0AF9FF87AEDA}"/>
              </a:ext>
            </a:extLst>
          </p:cNvPr>
          <p:cNvSpPr txBox="1"/>
          <p:nvPr/>
        </p:nvSpPr>
        <p:spPr>
          <a:xfrm>
            <a:off x="1338886" y="1714282"/>
            <a:ext cx="7259671" cy="3539430"/>
          </a:xfrm>
          <a:prstGeom prst="rect">
            <a:avLst/>
          </a:prstGeom>
          <a:noFill/>
        </p:spPr>
        <p:txBody>
          <a:bodyPr wrap="square" rtlCol="0">
            <a:spAutoFit/>
          </a:bodyPr>
          <a:lstStyle/>
          <a:p>
            <a:r>
              <a:rPr lang="en-US" sz="2800" dirty="0"/>
              <a:t>600+ registered members of the BRT community</a:t>
            </a:r>
          </a:p>
          <a:p>
            <a:r>
              <a:rPr lang="en-US" sz="2800" dirty="0"/>
              <a:t>262 trading businesses</a:t>
            </a:r>
          </a:p>
          <a:p>
            <a:r>
              <a:rPr lang="en-US" sz="2800" dirty="0"/>
              <a:t>27% of all student start ups in Scotland 2016-20 (equal with </a:t>
            </a:r>
            <a:r>
              <a:rPr lang="en-US" sz="2800" dirty="0" err="1"/>
              <a:t>UoE</a:t>
            </a:r>
            <a:r>
              <a:rPr lang="en-US" sz="2800" dirty="0"/>
              <a:t>)</a:t>
            </a:r>
          </a:p>
          <a:p>
            <a:endParaRPr lang="en-US" sz="2800" dirty="0"/>
          </a:p>
          <a:p>
            <a:r>
              <a:rPr lang="en-US" sz="2800" dirty="0"/>
              <a:t>200+ student appointments this year</a:t>
            </a:r>
          </a:p>
          <a:p>
            <a:r>
              <a:rPr lang="en-US" sz="2800" dirty="0"/>
              <a:t>Gender split – 60% M / 40% F</a:t>
            </a:r>
          </a:p>
        </p:txBody>
      </p:sp>
      <p:sp>
        <p:nvSpPr>
          <p:cNvPr id="11" name="Oval 10">
            <a:extLst>
              <a:ext uri="{FF2B5EF4-FFF2-40B4-BE49-F238E27FC236}">
                <a16:creationId xmlns:a16="http://schemas.microsoft.com/office/drawing/2014/main" id="{FBA4284D-6425-2246-A50A-0C32E835D83B}"/>
              </a:ext>
            </a:extLst>
          </p:cNvPr>
          <p:cNvSpPr/>
          <p:nvPr/>
        </p:nvSpPr>
        <p:spPr>
          <a:xfrm>
            <a:off x="9134167" y="1216176"/>
            <a:ext cx="2325461" cy="1616103"/>
          </a:xfrm>
          <a:prstGeom prst="ellipse">
            <a:avLst/>
          </a:prstGeom>
          <a:solidFill>
            <a:schemeClr val="tx1">
              <a:lumMod val="65000"/>
              <a:lumOff val="35000"/>
            </a:schemeClr>
          </a:solidFill>
          <a:effectLst>
            <a:softEdge rad="0"/>
          </a:effectLst>
          <a:scene3d>
            <a:camera prst="orthographicFront"/>
            <a:lightRig rig="two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HE-BCI Survey</a:t>
            </a:r>
          </a:p>
        </p:txBody>
      </p:sp>
      <p:sp>
        <p:nvSpPr>
          <p:cNvPr id="10" name="TextBox 9">
            <a:extLst>
              <a:ext uri="{FF2B5EF4-FFF2-40B4-BE49-F238E27FC236}">
                <a16:creationId xmlns:a16="http://schemas.microsoft.com/office/drawing/2014/main" id="{E50CE97D-6F0E-6F41-868B-5C314A100C38}"/>
              </a:ext>
            </a:extLst>
          </p:cNvPr>
          <p:cNvSpPr txBox="1"/>
          <p:nvPr/>
        </p:nvSpPr>
        <p:spPr>
          <a:xfrm>
            <a:off x="9056392" y="3244491"/>
            <a:ext cx="3593443" cy="2954655"/>
          </a:xfrm>
          <a:prstGeom prst="rect">
            <a:avLst/>
          </a:prstGeom>
          <a:noFill/>
        </p:spPr>
        <p:txBody>
          <a:bodyPr wrap="square" rtlCol="0">
            <a:spAutoFit/>
          </a:bodyPr>
          <a:lstStyle/>
          <a:p>
            <a:r>
              <a:rPr lang="en-US" sz="2400" b="1" dirty="0"/>
              <a:t>School breakdown</a:t>
            </a:r>
          </a:p>
          <a:p>
            <a:r>
              <a:rPr lang="en-US" sz="2400" b="1" dirty="0"/>
              <a:t>TBS – 46%</a:t>
            </a:r>
          </a:p>
          <a:p>
            <a:r>
              <a:rPr lang="en-US" sz="2400" b="1" dirty="0"/>
              <a:t>SACI – 19%</a:t>
            </a:r>
          </a:p>
          <a:p>
            <a:r>
              <a:rPr lang="en-US" sz="2400" b="1" dirty="0"/>
              <a:t>SAS – 4%</a:t>
            </a:r>
          </a:p>
          <a:p>
            <a:r>
              <a:rPr lang="en-US" sz="2400" b="1" dirty="0"/>
              <a:t>SEBE – 6%</a:t>
            </a:r>
          </a:p>
          <a:p>
            <a:r>
              <a:rPr lang="en-US" sz="2400" b="1" dirty="0"/>
              <a:t>SHSC – 1%</a:t>
            </a:r>
          </a:p>
          <a:p>
            <a:r>
              <a:rPr lang="en-US" sz="2400" b="1" dirty="0"/>
              <a:t>SoC – 23%</a:t>
            </a:r>
          </a:p>
          <a:p>
            <a:endParaRPr lang="en-US" dirty="0"/>
          </a:p>
        </p:txBody>
      </p:sp>
      <p:sp>
        <p:nvSpPr>
          <p:cNvPr id="3" name="TextBox 2">
            <a:extLst>
              <a:ext uri="{FF2B5EF4-FFF2-40B4-BE49-F238E27FC236}">
                <a16:creationId xmlns:a16="http://schemas.microsoft.com/office/drawing/2014/main" id="{C3BAA9B3-9BC4-4244-87B5-9A3ADFFA781A}"/>
              </a:ext>
            </a:extLst>
          </p:cNvPr>
          <p:cNvSpPr txBox="1"/>
          <p:nvPr/>
        </p:nvSpPr>
        <p:spPr>
          <a:xfrm>
            <a:off x="1338886" y="6205556"/>
            <a:ext cx="8277138" cy="769441"/>
          </a:xfrm>
          <a:prstGeom prst="rect">
            <a:avLst/>
          </a:prstGeom>
          <a:noFill/>
        </p:spPr>
        <p:txBody>
          <a:bodyPr wrap="none" rtlCol="0">
            <a:spAutoFit/>
          </a:bodyPr>
          <a:lstStyle/>
          <a:p>
            <a:r>
              <a:rPr lang="en-US" sz="2800" dirty="0"/>
              <a:t>BRT </a:t>
            </a:r>
            <a:r>
              <a:rPr lang="en-US" sz="2800" dirty="0" err="1"/>
              <a:t>Youtube</a:t>
            </a:r>
            <a:r>
              <a:rPr lang="en-US" sz="2800" dirty="0"/>
              <a:t> channel – 20k+ views in the last year</a:t>
            </a:r>
          </a:p>
          <a:p>
            <a:endParaRPr lang="en-US" sz="1600" dirty="0"/>
          </a:p>
        </p:txBody>
      </p:sp>
      <p:cxnSp>
        <p:nvCxnSpPr>
          <p:cNvPr id="12" name="Straight Connector 11">
            <a:extLst>
              <a:ext uri="{FF2B5EF4-FFF2-40B4-BE49-F238E27FC236}">
                <a16:creationId xmlns:a16="http://schemas.microsoft.com/office/drawing/2014/main" id="{843BA843-54C0-44E8-8A06-7FA919F4913A}"/>
              </a:ext>
            </a:extLst>
          </p:cNvPr>
          <p:cNvCxnSpPr>
            <a:cxnSpLocks/>
          </p:cNvCxnSpPr>
          <p:nvPr/>
        </p:nvCxnSpPr>
        <p:spPr>
          <a:xfrm>
            <a:off x="1427376" y="508290"/>
            <a:ext cx="1407695"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904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A37BC4-F650-48F5-8DCA-B0AE83043A3B}"/>
              </a:ext>
            </a:extLst>
          </p:cNvPr>
          <p:cNvPicPr>
            <a:picLocks noGrp="1" noChangeAspect="1"/>
          </p:cNvPicPr>
          <p:nvPr>
            <p:ph idx="1"/>
          </p:nvPr>
        </p:nvPicPr>
        <p:blipFill>
          <a:blip r:embed="rId3"/>
          <a:stretch>
            <a:fillRect/>
          </a:stretch>
        </p:blipFill>
        <p:spPr>
          <a:xfrm>
            <a:off x="1860331" y="0"/>
            <a:ext cx="9942311" cy="6385868"/>
          </a:xfrm>
        </p:spPr>
      </p:pic>
    </p:spTree>
    <p:extLst>
      <p:ext uri="{BB962C8B-B14F-4D97-AF65-F5344CB8AC3E}">
        <p14:creationId xmlns:p14="http://schemas.microsoft.com/office/powerpoint/2010/main" val="1142414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2900B-66B5-8141-80BD-9B2EB7AF68BF}"/>
              </a:ext>
            </a:extLst>
          </p:cNvPr>
          <p:cNvSpPr/>
          <p:nvPr/>
        </p:nvSpPr>
        <p:spPr>
          <a:xfrm>
            <a:off x="9063318" y="5907741"/>
            <a:ext cx="2707341" cy="600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pic>
        <p:nvPicPr>
          <p:cNvPr id="4100" name="Picture 4" descr="BFM :: Open For Business - Business Podcast | Podchaser">
            <a:extLst>
              <a:ext uri="{FF2B5EF4-FFF2-40B4-BE49-F238E27FC236}">
                <a16:creationId xmlns:a16="http://schemas.microsoft.com/office/drawing/2014/main" id="{8E7874B2-8EFD-4343-BF3A-543FF609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683" y="412248"/>
            <a:ext cx="5405717" cy="5692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97F25A-27BF-4CE4-8855-5E010AE1B39E}"/>
              </a:ext>
            </a:extLst>
          </p:cNvPr>
          <p:cNvSpPr txBox="1"/>
          <p:nvPr/>
        </p:nvSpPr>
        <p:spPr>
          <a:xfrm>
            <a:off x="4626077" y="6154433"/>
            <a:ext cx="2939845" cy="707886"/>
          </a:xfrm>
          <a:prstGeom prst="rect">
            <a:avLst/>
          </a:prstGeom>
          <a:noFill/>
        </p:spPr>
        <p:txBody>
          <a:bodyPr wrap="square" rtlCol="0">
            <a:spAutoFit/>
          </a:bodyPr>
          <a:lstStyle/>
          <a:p>
            <a:r>
              <a:rPr lang="en-GB" sz="4000" dirty="0"/>
              <a:t>Questions ?</a:t>
            </a:r>
          </a:p>
        </p:txBody>
      </p:sp>
    </p:spTree>
    <p:extLst>
      <p:ext uri="{BB962C8B-B14F-4D97-AF65-F5344CB8AC3E}">
        <p14:creationId xmlns:p14="http://schemas.microsoft.com/office/powerpoint/2010/main" val="237452120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373F-DBCB-954F-8A90-053B95003515}"/>
              </a:ext>
            </a:extLst>
          </p:cNvPr>
          <p:cNvSpPr>
            <a:spLocks noGrp="1"/>
          </p:cNvSpPr>
          <p:nvPr>
            <p:ph type="ctrTitle"/>
          </p:nvPr>
        </p:nvSpPr>
        <p:spPr>
          <a:xfrm>
            <a:off x="-1826225" y="2601091"/>
            <a:ext cx="9723294" cy="747897"/>
          </a:xfrm>
        </p:spPr>
        <p:txBody>
          <a:bodyPr lIns="288000" rIns="288000"/>
          <a:lstStyle/>
          <a:p>
            <a:r>
              <a:rPr lang="en-GB" sz="5400" b="1" dirty="0">
                <a:latin typeface="Titillium" panose="00000500000000000000" pitchFamily="50" charset="0"/>
              </a:rPr>
              <a:t>Close </a:t>
            </a:r>
            <a:endParaRPr lang="en-US" sz="5400" b="1" dirty="0">
              <a:latin typeface="Titillium" panose="00000500000000000000" pitchFamily="50" charset="0"/>
            </a:endParaRPr>
          </a:p>
        </p:txBody>
      </p:sp>
      <p:sp>
        <p:nvSpPr>
          <p:cNvPr id="3" name="Subtitle 2">
            <a:extLst>
              <a:ext uri="{FF2B5EF4-FFF2-40B4-BE49-F238E27FC236}">
                <a16:creationId xmlns:a16="http://schemas.microsoft.com/office/drawing/2014/main" id="{4AE14F3F-C451-8C4C-8EA4-B4F0F927B2FA}"/>
              </a:ext>
            </a:extLst>
          </p:cNvPr>
          <p:cNvSpPr>
            <a:spLocks noGrp="1"/>
          </p:cNvSpPr>
          <p:nvPr>
            <p:ph type="subTitle" idx="1"/>
          </p:nvPr>
        </p:nvSpPr>
        <p:spPr>
          <a:xfrm>
            <a:off x="2041678" y="3509013"/>
            <a:ext cx="5855391" cy="1269015"/>
          </a:xfrm>
        </p:spPr>
        <p:txBody>
          <a:bodyPr lIns="288000" tIns="72000" rIns="288000">
            <a:normAutofit/>
          </a:bodyPr>
          <a:lstStyle/>
          <a:p>
            <a:pPr algn="l">
              <a:lnSpc>
                <a:spcPct val="100000"/>
              </a:lnSpc>
              <a:spcBef>
                <a:spcPts val="0"/>
              </a:spcBef>
            </a:pPr>
            <a:r>
              <a:rPr lang="en-GB" sz="3200" dirty="0">
                <a:latin typeface="Titillium" panose="00000500000000000000" pitchFamily="50" charset="0"/>
              </a:rPr>
              <a:t>Autumn 2021  </a:t>
            </a:r>
          </a:p>
          <a:p>
            <a:pPr algn="l">
              <a:lnSpc>
                <a:spcPct val="100000"/>
              </a:lnSpc>
              <a:spcBef>
                <a:spcPts val="0"/>
              </a:spcBef>
            </a:pPr>
            <a:r>
              <a:rPr lang="en-GB" sz="3200" dirty="0">
                <a:latin typeface="Titillium" panose="00000500000000000000" pitchFamily="50" charset="0"/>
              </a:rPr>
              <a:t>Professor Nick Antonopoulos</a:t>
            </a:r>
            <a:endParaRPr lang="en-US" sz="3200" dirty="0">
              <a:latin typeface="Titillium" panose="00000500000000000000" pitchFamily="50" charset="0"/>
            </a:endParaRPr>
          </a:p>
        </p:txBody>
      </p:sp>
      <p:cxnSp>
        <p:nvCxnSpPr>
          <p:cNvPr id="4" name="Straight Connector 3">
            <a:extLst>
              <a:ext uri="{FF2B5EF4-FFF2-40B4-BE49-F238E27FC236}">
                <a16:creationId xmlns:a16="http://schemas.microsoft.com/office/drawing/2014/main" id="{3EFC8DB4-1EC7-F744-90E6-4C53DC775A7C}"/>
              </a:ext>
            </a:extLst>
          </p:cNvPr>
          <p:cNvCxnSpPr>
            <a:cxnSpLocks/>
          </p:cNvCxnSpPr>
          <p:nvPr/>
        </p:nvCxnSpPr>
        <p:spPr>
          <a:xfrm>
            <a:off x="2286144" y="2298169"/>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0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733-B5ED-ED45-82D2-AADDB5E9B885}"/>
              </a:ext>
            </a:extLst>
          </p:cNvPr>
          <p:cNvSpPr>
            <a:spLocks noGrp="1"/>
          </p:cNvSpPr>
          <p:nvPr>
            <p:ph type="title"/>
          </p:nvPr>
        </p:nvSpPr>
        <p:spPr>
          <a:xfrm>
            <a:off x="1671782" y="1490353"/>
            <a:ext cx="9675668" cy="553998"/>
          </a:xfrm>
        </p:spPr>
        <p:txBody>
          <a:bodyPr/>
          <a:lstStyle/>
          <a:p>
            <a:r>
              <a:rPr lang="en-US" dirty="0"/>
              <a:t>QMU Strategic Partnership </a:t>
            </a:r>
          </a:p>
        </p:txBody>
      </p:sp>
      <p:sp>
        <p:nvSpPr>
          <p:cNvPr id="3" name="Text Placeholder 2">
            <a:extLst>
              <a:ext uri="{FF2B5EF4-FFF2-40B4-BE49-F238E27FC236}">
                <a16:creationId xmlns:a16="http://schemas.microsoft.com/office/drawing/2014/main" id="{C2CBA6D7-117D-C147-B6EC-02DCFD25DA02}"/>
              </a:ext>
            </a:extLst>
          </p:cNvPr>
          <p:cNvSpPr>
            <a:spLocks noGrp="1"/>
          </p:cNvSpPr>
          <p:nvPr>
            <p:ph type="body" idx="1"/>
          </p:nvPr>
        </p:nvSpPr>
        <p:spPr>
          <a:xfrm>
            <a:off x="1826527" y="2386582"/>
            <a:ext cx="9675668" cy="4014218"/>
          </a:xfrm>
        </p:spPr>
        <p:txBody>
          <a:bodyPr>
            <a:normAutofit lnSpcReduction="10000"/>
          </a:bodyPr>
          <a:lstStyle/>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Six jointly funded PhD studentships in Health &amp; Wellbeing and Creative Industries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Joint mentorship </a:t>
            </a:r>
            <a:r>
              <a:rPr lang="en-US" sz="2800" spc="10" dirty="0" err="1">
                <a:solidFill>
                  <a:schemeClr val="tx1"/>
                </a:solidFill>
                <a:latin typeface="Titillium" panose="00000500000000000000" pitchFamily="50" charset="0"/>
              </a:rPr>
              <a:t>programmes</a:t>
            </a:r>
            <a:r>
              <a:rPr lang="en-US" sz="2800" spc="10" dirty="0">
                <a:solidFill>
                  <a:schemeClr val="tx1"/>
                </a:solidFill>
                <a:latin typeface="Titillium" panose="00000500000000000000" pitchFamily="50" charset="0"/>
              </a:rPr>
              <a:t> for ECAs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Joint REF Research Environment statements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Currently discussing formal collaboration for the QMU innovation park funded by the City Deal =&gt; disciplines involved include cardiovascular health, health tec, AI, data science and biomedical sciences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Great opportunity to enhance our research environment through collaboration</a:t>
            </a:r>
          </a:p>
          <a:p>
            <a:pPr algn="just"/>
            <a:endParaRPr lang="en-US" dirty="0">
              <a:latin typeface="Titillium" panose="00000500000000000000" pitchFamily="50" charset="0"/>
            </a:endParaRPr>
          </a:p>
        </p:txBody>
      </p:sp>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826527" y="1148120"/>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49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733-B5ED-ED45-82D2-AADDB5E9B885}"/>
              </a:ext>
            </a:extLst>
          </p:cNvPr>
          <p:cNvSpPr>
            <a:spLocks noGrp="1"/>
          </p:cNvSpPr>
          <p:nvPr>
            <p:ph type="title"/>
          </p:nvPr>
        </p:nvSpPr>
        <p:spPr>
          <a:xfrm>
            <a:off x="1671782" y="1490353"/>
            <a:ext cx="9675668" cy="553998"/>
          </a:xfrm>
        </p:spPr>
        <p:txBody>
          <a:bodyPr/>
          <a:lstStyle/>
          <a:p>
            <a:r>
              <a:rPr lang="en-US" dirty="0"/>
              <a:t>ECA Support Framework</a:t>
            </a:r>
          </a:p>
        </p:txBody>
      </p:sp>
      <p:sp>
        <p:nvSpPr>
          <p:cNvPr id="3" name="Text Placeholder 2">
            <a:extLst>
              <a:ext uri="{FF2B5EF4-FFF2-40B4-BE49-F238E27FC236}">
                <a16:creationId xmlns:a16="http://schemas.microsoft.com/office/drawing/2014/main" id="{C2CBA6D7-117D-C147-B6EC-02DCFD25DA02}"/>
              </a:ext>
            </a:extLst>
          </p:cNvPr>
          <p:cNvSpPr>
            <a:spLocks noGrp="1"/>
          </p:cNvSpPr>
          <p:nvPr>
            <p:ph type="body" idx="1"/>
          </p:nvPr>
        </p:nvSpPr>
        <p:spPr>
          <a:xfrm>
            <a:off x="1826527" y="2386582"/>
            <a:ext cx="9675668" cy="4014218"/>
          </a:xfrm>
        </p:spPr>
        <p:txBody>
          <a:bodyPr>
            <a:normAutofit/>
          </a:bodyPr>
          <a:lstStyle/>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University task &amp; finish group making progress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Specifying milestones for ECA development across all four academic pathways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In process of discussing specific support to be provided: WAM, mentorship, accessibility to PhD studentships, etc.</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Expect full draft by mid-December for further discussion and approval</a:t>
            </a:r>
          </a:p>
          <a:p>
            <a:pPr algn="just"/>
            <a:endParaRPr lang="en-US" dirty="0">
              <a:latin typeface="Titillium" panose="00000500000000000000" pitchFamily="50" charset="0"/>
            </a:endParaRPr>
          </a:p>
        </p:txBody>
      </p:sp>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826527" y="1148120"/>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42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733-B5ED-ED45-82D2-AADDB5E9B885}"/>
              </a:ext>
            </a:extLst>
          </p:cNvPr>
          <p:cNvSpPr>
            <a:spLocks noGrp="1"/>
          </p:cNvSpPr>
          <p:nvPr>
            <p:ph type="title"/>
          </p:nvPr>
        </p:nvSpPr>
        <p:spPr>
          <a:xfrm>
            <a:off x="1671782" y="1490353"/>
            <a:ext cx="9675668" cy="553998"/>
          </a:xfrm>
        </p:spPr>
        <p:txBody>
          <a:bodyPr/>
          <a:lstStyle/>
          <a:p>
            <a:r>
              <a:rPr lang="en-US" dirty="0"/>
              <a:t>University Graduate School</a:t>
            </a:r>
          </a:p>
        </p:txBody>
      </p:sp>
      <p:sp>
        <p:nvSpPr>
          <p:cNvPr id="3" name="Text Placeholder 2">
            <a:extLst>
              <a:ext uri="{FF2B5EF4-FFF2-40B4-BE49-F238E27FC236}">
                <a16:creationId xmlns:a16="http://schemas.microsoft.com/office/drawing/2014/main" id="{C2CBA6D7-117D-C147-B6EC-02DCFD25DA02}"/>
              </a:ext>
            </a:extLst>
          </p:cNvPr>
          <p:cNvSpPr>
            <a:spLocks noGrp="1"/>
          </p:cNvSpPr>
          <p:nvPr>
            <p:ph type="body" idx="1"/>
          </p:nvPr>
        </p:nvSpPr>
        <p:spPr>
          <a:xfrm>
            <a:off x="1826527" y="2386582"/>
            <a:ext cx="9675668" cy="4014218"/>
          </a:xfrm>
        </p:spPr>
        <p:txBody>
          <a:bodyPr>
            <a:normAutofit lnSpcReduction="10000"/>
          </a:bodyPr>
          <a:lstStyle/>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University task &amp; finish group is being setup to review the potential added benefit of having a Graduate School</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This is linked to our plans for significant PGR numbers growth and further enhancement of their experience, attainment and sense of community</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Different models exist across the UK</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Mindful of avoiding adding complexity and bureaucracy</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University group to share findings in January with further discussion and potential decision by April 2022</a:t>
            </a:r>
          </a:p>
          <a:p>
            <a:pPr algn="just"/>
            <a:endParaRPr lang="en-US" dirty="0">
              <a:latin typeface="Titillium" panose="00000500000000000000" pitchFamily="50" charset="0"/>
            </a:endParaRPr>
          </a:p>
        </p:txBody>
      </p:sp>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826527" y="1148120"/>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89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733-B5ED-ED45-82D2-AADDB5E9B885}"/>
              </a:ext>
            </a:extLst>
          </p:cNvPr>
          <p:cNvSpPr>
            <a:spLocks noGrp="1"/>
          </p:cNvSpPr>
          <p:nvPr>
            <p:ph type="title"/>
          </p:nvPr>
        </p:nvSpPr>
        <p:spPr>
          <a:xfrm>
            <a:off x="1671782" y="1490353"/>
            <a:ext cx="9675668" cy="553998"/>
          </a:xfrm>
        </p:spPr>
        <p:txBody>
          <a:bodyPr/>
          <a:lstStyle/>
          <a:p>
            <a:r>
              <a:rPr lang="en-US" dirty="0"/>
              <a:t>Research Investment</a:t>
            </a:r>
          </a:p>
        </p:txBody>
      </p:sp>
      <p:sp>
        <p:nvSpPr>
          <p:cNvPr id="3" name="Text Placeholder 2">
            <a:extLst>
              <a:ext uri="{FF2B5EF4-FFF2-40B4-BE49-F238E27FC236}">
                <a16:creationId xmlns:a16="http://schemas.microsoft.com/office/drawing/2014/main" id="{C2CBA6D7-117D-C147-B6EC-02DCFD25DA02}"/>
              </a:ext>
            </a:extLst>
          </p:cNvPr>
          <p:cNvSpPr>
            <a:spLocks noGrp="1"/>
          </p:cNvSpPr>
          <p:nvPr>
            <p:ph type="body" idx="1"/>
          </p:nvPr>
        </p:nvSpPr>
        <p:spPr>
          <a:xfrm>
            <a:off x="1826527" y="2386582"/>
            <a:ext cx="9675668" cy="4014218"/>
          </a:xfrm>
        </p:spPr>
        <p:txBody>
          <a:bodyPr>
            <a:normAutofit fontScale="92500" lnSpcReduction="20000"/>
          </a:bodyPr>
          <a:lstStyle/>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University is funding 5 new Professorships, 5 lectureships and 14 PhD studentships in SOC, SEBE, SHSC and SAS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Two appointments made and remaining 8 posts to be advertised next week</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We are now commencing discussions with SACI, TBS and SAS for a second round of research investment in these schools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Aim to have full business case by January and full approval by April for appointments to commence in the summer 2022</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Focus to strengthen key academic disciplines with critical research mass and significant opportunities for bringing in substantial external R&amp;KE grants and income</a:t>
            </a:r>
          </a:p>
          <a:p>
            <a:pPr algn="just"/>
            <a:endParaRPr lang="en-US" dirty="0">
              <a:latin typeface="Titillium" panose="00000500000000000000" pitchFamily="50" charset="0"/>
            </a:endParaRPr>
          </a:p>
        </p:txBody>
      </p:sp>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826527" y="1148120"/>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44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733-B5ED-ED45-82D2-AADDB5E9B885}"/>
              </a:ext>
            </a:extLst>
          </p:cNvPr>
          <p:cNvSpPr>
            <a:spLocks noGrp="1"/>
          </p:cNvSpPr>
          <p:nvPr>
            <p:ph type="title"/>
          </p:nvPr>
        </p:nvSpPr>
        <p:spPr>
          <a:xfrm>
            <a:off x="1671782" y="1490353"/>
            <a:ext cx="9675668" cy="553998"/>
          </a:xfrm>
        </p:spPr>
        <p:txBody>
          <a:bodyPr/>
          <a:lstStyle/>
          <a:p>
            <a:r>
              <a:rPr lang="en-US" dirty="0"/>
              <a:t>Future University Estate</a:t>
            </a:r>
          </a:p>
        </p:txBody>
      </p:sp>
      <p:sp>
        <p:nvSpPr>
          <p:cNvPr id="3" name="Text Placeholder 2">
            <a:extLst>
              <a:ext uri="{FF2B5EF4-FFF2-40B4-BE49-F238E27FC236}">
                <a16:creationId xmlns:a16="http://schemas.microsoft.com/office/drawing/2014/main" id="{C2CBA6D7-117D-C147-B6EC-02DCFD25DA02}"/>
              </a:ext>
            </a:extLst>
          </p:cNvPr>
          <p:cNvSpPr>
            <a:spLocks noGrp="1"/>
          </p:cNvSpPr>
          <p:nvPr>
            <p:ph type="body" idx="1"/>
          </p:nvPr>
        </p:nvSpPr>
        <p:spPr>
          <a:xfrm>
            <a:off x="1826527" y="2386582"/>
            <a:ext cx="9675668" cy="4014218"/>
          </a:xfrm>
        </p:spPr>
        <p:txBody>
          <a:bodyPr>
            <a:normAutofit fontScale="92500" lnSpcReduction="10000"/>
          </a:bodyPr>
          <a:lstStyle/>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Have commenced work to develop the overarching academic strategy for our future University estate</a:t>
            </a:r>
          </a:p>
          <a:p>
            <a:pPr marL="457200" indent="-457200" algn="just">
              <a:buClr>
                <a:schemeClr val="tx2"/>
              </a:buClr>
              <a:buFont typeface="Wingdings" pitchFamily="2" charset="2"/>
              <a:buChar char="Ø"/>
            </a:pPr>
            <a:r>
              <a:rPr lang="en-US" sz="2800" spc="10" dirty="0" err="1">
                <a:solidFill>
                  <a:schemeClr val="tx1"/>
                </a:solidFill>
                <a:latin typeface="Titillium" panose="00000500000000000000" pitchFamily="50" charset="0"/>
              </a:rPr>
              <a:t>Nazira</a:t>
            </a:r>
            <a:r>
              <a:rPr lang="en-US" sz="2800" spc="10" dirty="0">
                <a:solidFill>
                  <a:schemeClr val="tx1"/>
                </a:solidFill>
                <a:latin typeface="Titillium" panose="00000500000000000000" pitchFamily="50" charset="0"/>
              </a:rPr>
              <a:t> and I will shortly be commencing consultation with Deans </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Aim is to </a:t>
            </a:r>
            <a:r>
              <a:rPr lang="en-US" sz="2800" spc="10" dirty="0" err="1">
                <a:solidFill>
                  <a:schemeClr val="tx1"/>
                </a:solidFill>
                <a:latin typeface="Titillium" panose="00000500000000000000" pitchFamily="50" charset="0"/>
              </a:rPr>
              <a:t>utilise</a:t>
            </a:r>
            <a:r>
              <a:rPr lang="en-US" sz="2800" spc="10" dirty="0">
                <a:solidFill>
                  <a:schemeClr val="tx1"/>
                </a:solidFill>
                <a:latin typeface="Titillium" panose="00000500000000000000" pitchFamily="50" charset="0"/>
              </a:rPr>
              <a:t> our substantial cash deposits to develop and enhance our estate</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Great opportunity to realise our Gold Curriculum ambitions and to showcase our R&amp;I growth in a way that is strongly linked to our curriculum and signature pedagogy</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Blueprint to be ready in early 2022 for discussion and approval by Spring 2022</a:t>
            </a:r>
          </a:p>
          <a:p>
            <a:pPr algn="just"/>
            <a:endParaRPr lang="en-US" dirty="0">
              <a:latin typeface="Titillium" panose="00000500000000000000" pitchFamily="50" charset="0"/>
            </a:endParaRPr>
          </a:p>
        </p:txBody>
      </p:sp>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826527" y="1148120"/>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24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733-B5ED-ED45-82D2-AADDB5E9B885}"/>
              </a:ext>
            </a:extLst>
          </p:cNvPr>
          <p:cNvSpPr>
            <a:spLocks noGrp="1"/>
          </p:cNvSpPr>
          <p:nvPr>
            <p:ph type="title"/>
          </p:nvPr>
        </p:nvSpPr>
        <p:spPr>
          <a:xfrm>
            <a:off x="1671782" y="1490353"/>
            <a:ext cx="9675668" cy="553998"/>
          </a:xfrm>
        </p:spPr>
        <p:txBody>
          <a:bodyPr/>
          <a:lstStyle/>
          <a:p>
            <a:r>
              <a:rPr lang="en-US" dirty="0"/>
              <a:t>RIE Review </a:t>
            </a:r>
          </a:p>
        </p:txBody>
      </p:sp>
      <p:sp>
        <p:nvSpPr>
          <p:cNvPr id="3" name="Text Placeholder 2">
            <a:extLst>
              <a:ext uri="{FF2B5EF4-FFF2-40B4-BE49-F238E27FC236}">
                <a16:creationId xmlns:a16="http://schemas.microsoft.com/office/drawing/2014/main" id="{C2CBA6D7-117D-C147-B6EC-02DCFD25DA02}"/>
              </a:ext>
            </a:extLst>
          </p:cNvPr>
          <p:cNvSpPr>
            <a:spLocks noGrp="1"/>
          </p:cNvSpPr>
          <p:nvPr>
            <p:ph type="body" idx="1"/>
          </p:nvPr>
        </p:nvSpPr>
        <p:spPr>
          <a:xfrm>
            <a:off x="1826527" y="2386582"/>
            <a:ext cx="9675668" cy="4014218"/>
          </a:xfrm>
        </p:spPr>
        <p:txBody>
          <a:bodyPr>
            <a:normAutofit fontScale="92500" lnSpcReduction="20000"/>
          </a:bodyPr>
          <a:lstStyle/>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In August we commenced a thorough review of all systems and processes in RIE</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Aim to simplify processes, clarify responsibilities and ensure that useful feedback is provided to our academic staff</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Phase 1 is now completed: RIE teams have carried out a detailed review of their activities</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By Nov 26</a:t>
            </a:r>
            <a:r>
              <a:rPr lang="en-US" sz="2800" spc="10" baseline="30000" dirty="0">
                <a:solidFill>
                  <a:schemeClr val="tx1"/>
                </a:solidFill>
                <a:latin typeface="Titillium" panose="00000500000000000000" pitchFamily="50" charset="0"/>
              </a:rPr>
              <a:t>th</a:t>
            </a:r>
            <a:r>
              <a:rPr lang="en-US" sz="2800" spc="10" dirty="0">
                <a:solidFill>
                  <a:schemeClr val="tx1"/>
                </a:solidFill>
                <a:latin typeface="Titillium" panose="00000500000000000000" pitchFamily="50" charset="0"/>
              </a:rPr>
              <a:t>, the findings and recommendations will be shared with academic schools and professional service departments for additional feedback and input</a:t>
            </a:r>
          </a:p>
          <a:p>
            <a:pPr marL="457200" indent="-457200" algn="just">
              <a:buClr>
                <a:schemeClr val="tx2"/>
              </a:buClr>
              <a:buFont typeface="Wingdings" pitchFamily="2" charset="2"/>
              <a:buChar char="Ø"/>
            </a:pPr>
            <a:r>
              <a:rPr lang="en-US" sz="2800" spc="10" dirty="0">
                <a:solidFill>
                  <a:schemeClr val="tx1"/>
                </a:solidFill>
                <a:latin typeface="Titillium" panose="00000500000000000000" pitchFamily="50" charset="0"/>
              </a:rPr>
              <a:t>By end of December aim to have in place clear plan of actions to be implemented to enhance the services provided to all academic staff</a:t>
            </a:r>
          </a:p>
          <a:p>
            <a:pPr algn="just"/>
            <a:endParaRPr lang="en-US" dirty="0">
              <a:latin typeface="Titillium" panose="00000500000000000000" pitchFamily="50" charset="0"/>
            </a:endParaRPr>
          </a:p>
        </p:txBody>
      </p:sp>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826527" y="1148120"/>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49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733-B5ED-ED45-82D2-AADDB5E9B885}"/>
              </a:ext>
            </a:extLst>
          </p:cNvPr>
          <p:cNvSpPr>
            <a:spLocks noGrp="1"/>
          </p:cNvSpPr>
          <p:nvPr>
            <p:ph type="title"/>
          </p:nvPr>
        </p:nvSpPr>
        <p:spPr>
          <a:xfrm>
            <a:off x="1671782" y="1490353"/>
            <a:ext cx="9675668" cy="553998"/>
          </a:xfrm>
        </p:spPr>
        <p:txBody>
          <a:bodyPr/>
          <a:lstStyle/>
          <a:p>
            <a:r>
              <a:rPr lang="en-US" dirty="0"/>
              <a:t>Enhancements already in action</a:t>
            </a:r>
          </a:p>
        </p:txBody>
      </p:sp>
      <p:sp>
        <p:nvSpPr>
          <p:cNvPr id="3" name="Text Placeholder 2">
            <a:extLst>
              <a:ext uri="{FF2B5EF4-FFF2-40B4-BE49-F238E27FC236}">
                <a16:creationId xmlns:a16="http://schemas.microsoft.com/office/drawing/2014/main" id="{C2CBA6D7-117D-C147-B6EC-02DCFD25DA02}"/>
              </a:ext>
            </a:extLst>
          </p:cNvPr>
          <p:cNvSpPr>
            <a:spLocks noGrp="1"/>
          </p:cNvSpPr>
          <p:nvPr>
            <p:ph type="body" idx="1"/>
          </p:nvPr>
        </p:nvSpPr>
        <p:spPr>
          <a:xfrm>
            <a:off x="1826527" y="2386582"/>
            <a:ext cx="9675668" cy="4014218"/>
          </a:xfrm>
        </p:spPr>
        <p:txBody>
          <a:bodyPr>
            <a:normAutofit lnSpcReduction="10000"/>
          </a:bodyPr>
          <a:lstStyle/>
          <a:p>
            <a:pPr marL="514350" indent="-514350" algn="just">
              <a:buClr>
                <a:schemeClr val="tx2"/>
              </a:buClr>
              <a:buFont typeface="+mj-lt"/>
              <a:buAutoNum type="arabicPeriod"/>
            </a:pPr>
            <a:r>
              <a:rPr lang="en-US" sz="2800" spc="10" dirty="0">
                <a:solidFill>
                  <a:schemeClr val="tx1"/>
                </a:solidFill>
                <a:latin typeface="Titillium" panose="00000500000000000000" pitchFamily="50" charset="0"/>
              </a:rPr>
              <a:t>Enable research projects to go “live” before collaborative agreements are signed; Ongoing discussions with Procurement for implementation subject to acceptable risk</a:t>
            </a:r>
          </a:p>
          <a:p>
            <a:pPr marL="514350" indent="-514350" algn="just">
              <a:buClr>
                <a:schemeClr val="tx2"/>
              </a:buClr>
              <a:buFont typeface="+mj-lt"/>
              <a:buAutoNum type="arabicPeriod"/>
            </a:pPr>
            <a:r>
              <a:rPr lang="en-US" sz="2800" spc="10" dirty="0">
                <a:solidFill>
                  <a:schemeClr val="tx1"/>
                </a:solidFill>
                <a:latin typeface="Titillium" panose="00000500000000000000" pitchFamily="50" charset="0"/>
              </a:rPr>
              <a:t>SAFs for externally funded research posts to be approved by fewer managers; Discussing with HR and IS the implementation details </a:t>
            </a:r>
          </a:p>
          <a:p>
            <a:pPr marL="514350" indent="-514350" algn="just">
              <a:buClr>
                <a:schemeClr val="tx2"/>
              </a:buClr>
              <a:buFont typeface="+mj-lt"/>
              <a:buAutoNum type="arabicPeriod"/>
            </a:pPr>
            <a:r>
              <a:rPr lang="en-US" sz="2800" spc="10" dirty="0">
                <a:solidFill>
                  <a:schemeClr val="tx1"/>
                </a:solidFill>
                <a:latin typeface="Titillium" panose="00000500000000000000" pitchFamily="50" charset="0"/>
              </a:rPr>
              <a:t>SAFs for academic posts in budget to be approved by fewer managers; progress as above</a:t>
            </a:r>
          </a:p>
          <a:p>
            <a:pPr marL="514350" indent="-514350" algn="just">
              <a:buClr>
                <a:schemeClr val="tx2"/>
              </a:buClr>
              <a:buFont typeface="+mj-lt"/>
              <a:buAutoNum type="arabicPeriod"/>
            </a:pPr>
            <a:r>
              <a:rPr lang="en-US" sz="2800" spc="10" dirty="0">
                <a:solidFill>
                  <a:schemeClr val="tx1"/>
                </a:solidFill>
                <a:latin typeface="Titillium" panose="00000500000000000000" pitchFamily="50" charset="0"/>
              </a:rPr>
              <a:t>Enhanced marketing support for Schools and the new research </a:t>
            </a:r>
            <a:r>
              <a:rPr lang="en-US" sz="2800" spc="10" dirty="0" err="1">
                <a:solidFill>
                  <a:schemeClr val="tx1"/>
                </a:solidFill>
                <a:latin typeface="Titillium" panose="00000500000000000000" pitchFamily="50" charset="0"/>
              </a:rPr>
              <a:t>centres</a:t>
            </a:r>
            <a:endParaRPr lang="en-US" sz="2800" spc="10" dirty="0">
              <a:solidFill>
                <a:schemeClr val="tx1"/>
              </a:solidFill>
              <a:latin typeface="Titillium" panose="00000500000000000000" pitchFamily="50" charset="0"/>
            </a:endParaRPr>
          </a:p>
          <a:p>
            <a:pPr algn="just"/>
            <a:endParaRPr lang="en-US" dirty="0">
              <a:latin typeface="Titillium" panose="00000500000000000000" pitchFamily="50" charset="0"/>
            </a:endParaRPr>
          </a:p>
        </p:txBody>
      </p:sp>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826527" y="1148120"/>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842485"/>
      </p:ext>
    </p:extLst>
  </p:cSld>
  <p:clrMapOvr>
    <a:masterClrMapping/>
  </p:clrMapOvr>
</p:sld>
</file>

<file path=ppt/theme/theme1.xml><?xml version="1.0" encoding="utf-8"?>
<a:theme xmlns:a="http://schemas.openxmlformats.org/drawingml/2006/main" name="ENU Corporate General">
  <a:themeElements>
    <a:clrScheme name="ENU General Template Palette">
      <a:dk1>
        <a:srgbClr val="272928"/>
      </a:dk1>
      <a:lt1>
        <a:srgbClr val="FFFFFF"/>
      </a:lt1>
      <a:dk2>
        <a:srgbClr val="E82340"/>
      </a:dk2>
      <a:lt2>
        <a:srgbClr val="E9E9E9"/>
      </a:lt2>
      <a:accent1>
        <a:srgbClr val="62B0DC"/>
      </a:accent1>
      <a:accent2>
        <a:srgbClr val="FFCD02"/>
      </a:accent2>
      <a:accent3>
        <a:srgbClr val="849FA4"/>
      </a:accent3>
      <a:accent4>
        <a:srgbClr val="E82340"/>
      </a:accent4>
      <a:accent5>
        <a:srgbClr val="1B1E1E"/>
      </a:accent5>
      <a:accent6>
        <a:srgbClr val="DBDDDB"/>
      </a:accent6>
      <a:hlink>
        <a:srgbClr val="309AD0"/>
      </a:hlink>
      <a:folHlink>
        <a:srgbClr val="1A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U General Template PPT_200319" id="{B7E51D27-1131-3E40-9369-E0B1712BC9A3}" vid="{444439F6-2E7A-AD42-9B0E-BDB65782D4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E3E009F0AF2748ABFA6FD4A41362AA" ma:contentTypeVersion="9" ma:contentTypeDescription="Create a new document." ma:contentTypeScope="" ma:versionID="50c911516978bba8c2c6e2805bbdf290">
  <xsd:schema xmlns:xsd="http://www.w3.org/2001/XMLSchema" xmlns:xs="http://www.w3.org/2001/XMLSchema" xmlns:p="http://schemas.microsoft.com/office/2006/metadata/properties" xmlns:ns1="http://schemas.microsoft.com/sharepoint/v3" targetNamespace="http://schemas.microsoft.com/office/2006/metadata/properties" ma:root="true" ma:fieldsID="e67f440a4af09a15a0f120d821b5b9c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9142E9-7109-4DF7-B4D7-7C882610DF9C}"/>
</file>

<file path=customXml/itemProps2.xml><?xml version="1.0" encoding="utf-8"?>
<ds:datastoreItem xmlns:ds="http://schemas.openxmlformats.org/officeDocument/2006/customXml" ds:itemID="{030883FC-7836-460A-B2E4-6FC885847204}"/>
</file>

<file path=customXml/itemProps3.xml><?xml version="1.0" encoding="utf-8"?>
<ds:datastoreItem xmlns:ds="http://schemas.openxmlformats.org/officeDocument/2006/customXml" ds:itemID="{906D393D-91D8-4A7D-BD2F-D8B5335FF2E6}"/>
</file>

<file path=docProps/app.xml><?xml version="1.0" encoding="utf-8"?>
<Properties xmlns="http://schemas.openxmlformats.org/officeDocument/2006/extended-properties" xmlns:vt="http://schemas.openxmlformats.org/officeDocument/2006/docPropsVTypes">
  <Template>ENU General Template PPT_200427</Template>
  <TotalTime>2631</TotalTime>
  <Words>2791</Words>
  <Application>Microsoft Office PowerPoint</Application>
  <PresentationFormat>Widescreen</PresentationFormat>
  <Paragraphs>242</Paragraphs>
  <Slides>29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Bold</vt:lpstr>
      <vt:lpstr>Arial Regular</vt:lpstr>
      <vt:lpstr>Calibri</vt:lpstr>
      <vt:lpstr>Calibri Light</vt:lpstr>
      <vt:lpstr>Roboto</vt:lpstr>
      <vt:lpstr>Titillium</vt:lpstr>
      <vt:lpstr>Titillium Web</vt:lpstr>
      <vt:lpstr>Titillium Web Regular</vt:lpstr>
      <vt:lpstr>Wingdings</vt:lpstr>
      <vt:lpstr>ENU Corporate General</vt:lpstr>
      <vt:lpstr>Vice Principal’s View </vt:lpstr>
      <vt:lpstr>External Developments </vt:lpstr>
      <vt:lpstr>QMU Strategic Partnership </vt:lpstr>
      <vt:lpstr>ECA Support Framework</vt:lpstr>
      <vt:lpstr>University Graduate School</vt:lpstr>
      <vt:lpstr>Research Investment</vt:lpstr>
      <vt:lpstr>Future University Estate</vt:lpstr>
      <vt:lpstr>RIE Review </vt:lpstr>
      <vt:lpstr>Enhancements already in action</vt:lpstr>
      <vt:lpstr>Some Really Great News…</vt:lpstr>
      <vt:lpstr>PowerPoint Presentation</vt:lpstr>
      <vt:lpstr>PowerPoint Presentation</vt:lpstr>
      <vt:lpstr>PowerPoint Presentation</vt:lpstr>
      <vt:lpstr>PowerPoint Presentation</vt:lpstr>
      <vt:lpstr>PowerPoint Presentation</vt:lpstr>
      <vt:lpstr>Research Excellence Framework – REF2021</vt:lpstr>
      <vt:lpstr>Internal ‘REF-lections’ Project </vt:lpstr>
      <vt:lpstr>Innovation Hub Components</vt:lpstr>
      <vt:lpstr>PowerPoint Presentation</vt:lpstr>
      <vt:lpstr>Innovation Hub Website: Get the Napier Effect</vt:lpstr>
      <vt:lpstr>Focus on Short courses, CPD and Consultancy  </vt:lpstr>
      <vt:lpstr>Building an Enabling Environment </vt:lpstr>
      <vt:lpstr>Focus on KTP</vt:lpstr>
      <vt:lpstr>PowerPoint Presentation</vt:lpstr>
      <vt:lpstr>Focus on  Startups &amp; Entrepreneurial Community Building</vt:lpstr>
      <vt:lpstr>PowerPoint Presentation</vt:lpstr>
      <vt:lpstr>PowerPoint Presentation</vt:lpstr>
      <vt:lpstr>PowerPoint Presentation</vt:lpstr>
      <vt:lpstr>Close </vt:lpstr>
    </vt:vector>
  </TitlesOfParts>
  <Company>Edinburgh Napier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VPV November 2021</dc:title>
  <dc:creator>Bain, Ceri</dc:creator>
  <cp:lastModifiedBy>Hussain, Miriam</cp:lastModifiedBy>
  <cp:revision>77</cp:revision>
  <cp:lastPrinted>2019-04-04T16:32:46Z</cp:lastPrinted>
  <dcterms:created xsi:type="dcterms:W3CDTF">2020-10-14T09:28:37Z</dcterms:created>
  <dcterms:modified xsi:type="dcterms:W3CDTF">2021-11-10T18:33:57Z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0x010100C9E3E009F0AF2748ABFA6FD4A41362AA</vt:lpwstr>
  </property>
  <property fmtid="{D5CDD505-2E9C-101B-9397-08002B2CF9AE}" pid="3" name="Document Description">
    <vt:lpwstr/>
  </property>
  <property fmtid="{D5CDD505-2E9C-101B-9397-08002B2CF9AE}" pid="4" name="Document Keywords">
    <vt:lpwstr/>
  </property>
</Properties>
</file>