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7.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56" r:id="rId2"/>
  </p:sldMasterIdLst>
  <p:notesMasterIdLst>
    <p:notesMasterId r:id="rId21"/>
  </p:notesMasterIdLst>
  <p:handoutMasterIdLst>
    <p:handoutMasterId r:id="rId22"/>
  </p:handoutMasterIdLst>
  <p:sldIdLst>
    <p:sldId id="256" r:id="rId3"/>
    <p:sldId id="257" r:id="rId4"/>
    <p:sldId id="269" r:id="rId5"/>
    <p:sldId id="277" r:id="rId6"/>
    <p:sldId id="278" r:id="rId7"/>
    <p:sldId id="279" r:id="rId8"/>
    <p:sldId id="280" r:id="rId9"/>
    <p:sldId id="275" r:id="rId10"/>
    <p:sldId id="276" r:id="rId11"/>
    <p:sldId id="282" r:id="rId12"/>
    <p:sldId id="262" r:id="rId13"/>
    <p:sldId id="263" r:id="rId14"/>
    <p:sldId id="264" r:id="rId15"/>
    <p:sldId id="265" r:id="rId16"/>
    <p:sldId id="266" r:id="rId17"/>
    <p:sldId id="267" r:id="rId18"/>
    <p:sldId id="26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497AFB-397C-D7AF-FE3B-74A71BC70A93}" name="Earnshaw, Heather" initials="EH" userId="S::H.Earnshaw@napier.ac.uk::296335e2-9158-4b51-b137-15a4cffe6b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8"/>
    <a:srgbClr val="FFFFBB"/>
    <a:srgbClr val="FFFFD9"/>
    <a:srgbClr val="FAFAFA"/>
    <a:srgbClr val="FCF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79623" autoAdjust="0"/>
  </p:normalViewPr>
  <p:slideViewPr>
    <p:cSldViewPr snapToGrid="0">
      <p:cViewPr varScale="1">
        <p:scale>
          <a:sx n="53" d="100"/>
          <a:sy n="53" d="100"/>
        </p:scale>
        <p:origin x="988" y="40"/>
      </p:cViewPr>
      <p:guideLst/>
    </p:cSldViewPr>
  </p:slideViewPr>
  <p:notesTextViewPr>
    <p:cViewPr>
      <p:scale>
        <a:sx n="1" d="1"/>
        <a:sy n="1" d="1"/>
      </p:scale>
      <p:origin x="0" y="0"/>
    </p:cViewPr>
  </p:notesTextViewPr>
  <p:notesViewPr>
    <p:cSldViewPr snapToGrid="0">
      <p:cViewPr varScale="1">
        <p:scale>
          <a:sx n="51" d="100"/>
          <a:sy n="51" d="100"/>
        </p:scale>
        <p:origin x="17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8/10/relationships/authors" Target="author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054FC-50C8-9C1C-869B-A4D713800A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5CA0D90-A493-BE52-0A44-E042A8FAB8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74FDB3-0F12-485B-8628-0FBA92AB16AF}" type="datetimeFigureOut">
              <a:rPr lang="en-GB" smtClean="0"/>
              <a:t>20/09/2024</a:t>
            </a:fld>
            <a:endParaRPr lang="en-GB"/>
          </a:p>
        </p:txBody>
      </p:sp>
      <p:sp>
        <p:nvSpPr>
          <p:cNvPr id="4" name="Footer Placeholder 3">
            <a:extLst>
              <a:ext uri="{FF2B5EF4-FFF2-40B4-BE49-F238E27FC236}">
                <a16:creationId xmlns:a16="http://schemas.microsoft.com/office/drawing/2014/main" id="{25DD8F6D-0007-5989-0F19-7788D4AEDF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04F7521-8A92-F5EA-7758-83A12B9FCA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6B7C0-C040-4526-9D8B-982F425FF21F}" type="slidenum">
              <a:rPr lang="en-GB" smtClean="0"/>
              <a:t>‹#›</a:t>
            </a:fld>
            <a:endParaRPr lang="en-GB"/>
          </a:p>
        </p:txBody>
      </p:sp>
    </p:spTree>
    <p:extLst>
      <p:ext uri="{BB962C8B-B14F-4D97-AF65-F5344CB8AC3E}">
        <p14:creationId xmlns:p14="http://schemas.microsoft.com/office/powerpoint/2010/main" val="1532452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B6DD-507C-4ACD-BFC8-9AA9A37636D5}"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E56B8-A877-4D9C-8F43-4488466D9CBC}" type="slidenum">
              <a:rPr lang="en-GB" smtClean="0"/>
              <a:t>‹#›</a:t>
            </a:fld>
            <a:endParaRPr lang="en-GB"/>
          </a:p>
        </p:txBody>
      </p:sp>
    </p:spTree>
    <p:extLst>
      <p:ext uri="{BB962C8B-B14F-4D97-AF65-F5344CB8AC3E}">
        <p14:creationId xmlns:p14="http://schemas.microsoft.com/office/powerpoint/2010/main" val="118133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2</a:t>
            </a:fld>
            <a:endParaRPr lang="en-GB"/>
          </a:p>
        </p:txBody>
      </p:sp>
    </p:spTree>
    <p:extLst>
      <p:ext uri="{BB962C8B-B14F-4D97-AF65-F5344CB8AC3E}">
        <p14:creationId xmlns:p14="http://schemas.microsoft.com/office/powerpoint/2010/main" val="18860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11</a:t>
            </a:fld>
            <a:endParaRPr lang="en-GB"/>
          </a:p>
        </p:txBody>
      </p:sp>
    </p:spTree>
    <p:extLst>
      <p:ext uri="{BB962C8B-B14F-4D97-AF65-F5344CB8AC3E}">
        <p14:creationId xmlns:p14="http://schemas.microsoft.com/office/powerpoint/2010/main" val="239431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18</a:t>
            </a:fld>
            <a:endParaRPr lang="en-GB"/>
          </a:p>
        </p:txBody>
      </p:sp>
    </p:spTree>
    <p:extLst>
      <p:ext uri="{BB962C8B-B14F-4D97-AF65-F5344CB8AC3E}">
        <p14:creationId xmlns:p14="http://schemas.microsoft.com/office/powerpoint/2010/main" val="1028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3</a:t>
            </a:fld>
            <a:endParaRPr lang="en-GB"/>
          </a:p>
        </p:txBody>
      </p:sp>
    </p:spTree>
    <p:extLst>
      <p:ext uri="{BB962C8B-B14F-4D97-AF65-F5344CB8AC3E}">
        <p14:creationId xmlns:p14="http://schemas.microsoft.com/office/powerpoint/2010/main" val="324248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4</a:t>
            </a:fld>
            <a:endParaRPr lang="en-GB"/>
          </a:p>
        </p:txBody>
      </p:sp>
    </p:spTree>
    <p:extLst>
      <p:ext uri="{BB962C8B-B14F-4D97-AF65-F5344CB8AC3E}">
        <p14:creationId xmlns:p14="http://schemas.microsoft.com/office/powerpoint/2010/main" val="317024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5</a:t>
            </a:fld>
            <a:endParaRPr lang="en-GB"/>
          </a:p>
        </p:txBody>
      </p:sp>
    </p:spTree>
    <p:extLst>
      <p:ext uri="{BB962C8B-B14F-4D97-AF65-F5344CB8AC3E}">
        <p14:creationId xmlns:p14="http://schemas.microsoft.com/office/powerpoint/2010/main" val="374742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6</a:t>
            </a:fld>
            <a:endParaRPr lang="en-GB"/>
          </a:p>
        </p:txBody>
      </p:sp>
    </p:spTree>
    <p:extLst>
      <p:ext uri="{BB962C8B-B14F-4D97-AF65-F5344CB8AC3E}">
        <p14:creationId xmlns:p14="http://schemas.microsoft.com/office/powerpoint/2010/main" val="79963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7</a:t>
            </a:fld>
            <a:endParaRPr lang="en-GB"/>
          </a:p>
        </p:txBody>
      </p:sp>
    </p:spTree>
    <p:extLst>
      <p:ext uri="{BB962C8B-B14F-4D97-AF65-F5344CB8AC3E}">
        <p14:creationId xmlns:p14="http://schemas.microsoft.com/office/powerpoint/2010/main" val="39657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8</a:t>
            </a:fld>
            <a:endParaRPr lang="en-GB"/>
          </a:p>
        </p:txBody>
      </p:sp>
    </p:spTree>
    <p:extLst>
      <p:ext uri="{BB962C8B-B14F-4D97-AF65-F5344CB8AC3E}">
        <p14:creationId xmlns:p14="http://schemas.microsoft.com/office/powerpoint/2010/main" val="111889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9</a:t>
            </a:fld>
            <a:endParaRPr lang="en-GB"/>
          </a:p>
        </p:txBody>
      </p:sp>
    </p:spTree>
    <p:extLst>
      <p:ext uri="{BB962C8B-B14F-4D97-AF65-F5344CB8AC3E}">
        <p14:creationId xmlns:p14="http://schemas.microsoft.com/office/powerpoint/2010/main" val="140021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AE56B8-A877-4D9C-8F43-4488466D9CBC}" type="slidenum">
              <a:rPr lang="en-GB" smtClean="0"/>
              <a:t>10</a:t>
            </a:fld>
            <a:endParaRPr lang="en-GB"/>
          </a:p>
        </p:txBody>
      </p:sp>
    </p:spTree>
    <p:extLst>
      <p:ext uri="{BB962C8B-B14F-4D97-AF65-F5344CB8AC3E}">
        <p14:creationId xmlns:p14="http://schemas.microsoft.com/office/powerpoint/2010/main" val="261641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A3E6-70BD-70E0-760E-F010E6D91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A612B0-4888-9FEA-1980-B9533190F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661E62-75A7-5902-4311-B24CF11214FD}"/>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C9159B94-09CE-DA7B-5469-304816A55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EDD49-05E0-7697-A335-F9C188AB4519}"/>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25519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A851-E9F2-79AC-9410-0175D06BF3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2E85E-8226-AE46-6D61-A5C6C8CE9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61CBAC-4FDE-F602-C311-29C9EC979BF4}"/>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5A3C4479-DFAA-E5B8-9CF6-EF98D3058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17878-B837-9F8B-FEBA-82F479C721FA}"/>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247274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04C73-4D85-E832-CBC0-E1835C3710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761C54-9CE8-36AE-0C7C-FCCA49294E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562CE4-EC6D-C989-9046-9317C88170D2}"/>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6916586B-7D5D-FF1D-156E-822FF9735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5CA7E0-2F5F-395B-6943-9E21A5F2E25F}"/>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44128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22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3617-FF24-57C8-EFA0-B24F54EB7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CF0751-813C-8E3F-6BD9-71443B000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88A3B7-288B-4DC2-90C3-7E8D124E7B30}"/>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99373ED4-BD9D-C9F3-23A1-D29E4BCFE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2CD852-2072-FEA2-1CD7-E9A28CC2D965}"/>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8469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2725-B0A2-883F-B932-DA5C71960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038608-B4C6-2A94-8523-0DB01C1C40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5B7F3-BE1C-FA4A-2C7E-BF714B9C755F}"/>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1F33E3A8-682F-47F1-5763-831D4E7A2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040A3-CBDA-5E30-23C2-3A82C2E86B97}"/>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250540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A4F6-C7D9-5589-768D-E104C796D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630406-F7F5-B774-E9CD-34D217F7DC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D7DC7-10C7-160B-3B75-72CA83EABA77}"/>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A23F417C-CEA7-02F1-C5F7-4DB231409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27C0F9-1254-09E3-FF33-F72EB4B2085B}"/>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386136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F144-84A1-5C16-EF4A-0DA33034BC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D5905B-CB53-5EF1-07AE-9D0A77B80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A1AB89-3E64-41C5-9AD9-9FA9C4524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CB6CE2-9A04-6ACD-6D35-4061D7BDE327}"/>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6" name="Footer Placeholder 5">
            <a:extLst>
              <a:ext uri="{FF2B5EF4-FFF2-40B4-BE49-F238E27FC236}">
                <a16:creationId xmlns:a16="http://schemas.microsoft.com/office/drawing/2014/main" id="{5D55A35F-118A-BC97-FE09-419C966365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2BCF82-470F-CC30-CB75-C46FEA6A8BE2}"/>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93156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086E-E5CD-0B90-B601-5AC5FBC2B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7F8F9E-63B6-DEE1-3883-EB0DBCAC4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65CD3-48C0-ED52-9BA1-43441002E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4854F-177E-98DB-CEB6-069B4B18D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BE1A15-B1C4-905E-A749-15B92F27B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2EC39C-0429-6C2C-3B9B-374C11880AA7}"/>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8" name="Footer Placeholder 7">
            <a:extLst>
              <a:ext uri="{FF2B5EF4-FFF2-40B4-BE49-F238E27FC236}">
                <a16:creationId xmlns:a16="http://schemas.microsoft.com/office/drawing/2014/main" id="{78955461-EE71-C79B-F209-43FF6E8D9C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618720-14AA-ED9D-9E52-3BE6BE4B36A8}"/>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337293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836F-053F-045E-3660-4D4BAAF0D0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B9116C-92B5-6DB1-5CED-54146F6D12A1}"/>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4" name="Footer Placeholder 3">
            <a:extLst>
              <a:ext uri="{FF2B5EF4-FFF2-40B4-BE49-F238E27FC236}">
                <a16:creationId xmlns:a16="http://schemas.microsoft.com/office/drawing/2014/main" id="{0C630D51-073D-AF2C-8F72-D7C114A223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F0D7AC-6394-6643-8F7D-695D46F042DA}"/>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131141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CE3E8-7E5E-9C06-D783-84A78005A40E}"/>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3" name="Footer Placeholder 2">
            <a:extLst>
              <a:ext uri="{FF2B5EF4-FFF2-40B4-BE49-F238E27FC236}">
                <a16:creationId xmlns:a16="http://schemas.microsoft.com/office/drawing/2014/main" id="{76AC3149-684C-0C6D-A42F-4B0A5B7D2B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1D0577-6206-6502-75ED-52DDBA9B764D}"/>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92403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9848-AC97-193F-84EE-48528BCF2A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F346F-6119-1D69-F52A-13787EA2F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5106C-D5DF-1C50-2CF1-23DDAB730CD6}"/>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3153D24A-D605-1C24-A17D-4A7127D065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A8397-605F-291D-7C45-9ABC8BFCD7DB}"/>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283728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50FD-E3FD-A6CE-4CD9-25B8AFC7E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72DD00-F781-56DC-87E0-D19224FC3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D86D76-7746-54D4-37D7-EDDD40743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3D164-F715-E5F4-78A5-0F40AF14018F}"/>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6" name="Footer Placeholder 5">
            <a:extLst>
              <a:ext uri="{FF2B5EF4-FFF2-40B4-BE49-F238E27FC236}">
                <a16:creationId xmlns:a16="http://schemas.microsoft.com/office/drawing/2014/main" id="{A4341FBD-7461-E08E-2A98-7C6434CFF5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DAABE7-CDE3-CDFB-9AC1-8524E7442974}"/>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105131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2496-CB90-A6A4-8329-D05CA682C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C67406-8F53-9A58-9077-3613B28C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83DFED-7302-0AD8-99BB-FA02FFA0C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AAD89-3454-43EE-4B0E-7163A5FB38F3}"/>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6" name="Footer Placeholder 5">
            <a:extLst>
              <a:ext uri="{FF2B5EF4-FFF2-40B4-BE49-F238E27FC236}">
                <a16:creationId xmlns:a16="http://schemas.microsoft.com/office/drawing/2014/main" id="{2DE66571-2D31-6210-0C83-8EE197B6C2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9773D0-2E8E-036F-6328-1DED4956C93A}"/>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181939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7F9B-B51B-C09F-5AC8-67DF599AEA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17FC6-2D39-8674-0C5B-5B0E2CB17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6461F-1F20-1B28-B039-4E6C026C801A}"/>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2492EE73-2DF9-62B7-45BD-9DD9AD5E1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C538CB-0626-5A2F-D094-CBC34855159A}"/>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2717390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65A77-E6A0-7AFE-58C5-C9BDD1780A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52A29-F49F-A111-F724-A8194034E6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61DC3-708F-00E3-37D2-D654FB00E290}"/>
              </a:ext>
            </a:extLst>
          </p:cNvPr>
          <p:cNvSpPr>
            <a:spLocks noGrp="1"/>
          </p:cNvSpPr>
          <p:nvPr>
            <p:ph type="dt" sz="half" idx="10"/>
          </p:nvPr>
        </p:nvSpPr>
        <p:spPr/>
        <p:txBody>
          <a:body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7032A375-B232-079F-2B30-75907219A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569AC-5D86-6015-040F-2A6DC65A2775}"/>
              </a:ext>
            </a:extLst>
          </p:cNvPr>
          <p:cNvSpPr>
            <a:spLocks noGrp="1"/>
          </p:cNvSpPr>
          <p:nvPr>
            <p:ph type="sldNum" sz="quarter" idx="12"/>
          </p:nvPr>
        </p:nvSpPr>
        <p:spPr/>
        <p:txBody>
          <a:bodyPr/>
          <a:lstStyle/>
          <a:p>
            <a:fld id="{E4480083-9B63-4F49-ACA7-BE8868C5786A}" type="slidenum">
              <a:rPr lang="en-GB" smtClean="0"/>
              <a:t>‹#›</a:t>
            </a:fld>
            <a:endParaRPr lang="en-GB"/>
          </a:p>
        </p:txBody>
      </p:sp>
    </p:spTree>
    <p:extLst>
      <p:ext uri="{BB962C8B-B14F-4D97-AF65-F5344CB8AC3E}">
        <p14:creationId xmlns:p14="http://schemas.microsoft.com/office/powerpoint/2010/main" val="30320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040-ABEA-F182-98BB-BB713C3125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6CF6BC-E82A-91A1-7629-5E375659F9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17829-8170-B4D0-452C-C200BF7DA939}"/>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FE1C9121-5CC9-0867-BC71-E5F251659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414DB-F38B-3153-7F0C-E9BD850B9AF7}"/>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379983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6960-C71C-2D8B-9303-3B15659B54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E14B49-E639-0FC3-E6DC-96AAA1C37C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BBB3DE-6DC0-4E88-F2E3-84BE252F7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99BF1-CC17-2C39-2D1E-9E3D76D04D0A}"/>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6" name="Footer Placeholder 5">
            <a:extLst>
              <a:ext uri="{FF2B5EF4-FFF2-40B4-BE49-F238E27FC236}">
                <a16:creationId xmlns:a16="http://schemas.microsoft.com/office/drawing/2014/main" id="{9EAC8960-52F5-5A55-FB58-2FD4C93C6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A134FF-B083-566F-B392-A5F011177D3A}"/>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130446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2093-D685-CB66-B51D-23327F691B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6CA30E-05EB-97D0-AD41-2E09355C4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C2CAAD-79E0-82FA-E251-4B0446700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1F8F18-52A1-F855-0F5C-041AB0761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DE120-53CC-34B5-8962-7F41C4C6F1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66475F-C414-F3D7-BD8C-8AD65EAAD5A0}"/>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8" name="Footer Placeholder 7">
            <a:extLst>
              <a:ext uri="{FF2B5EF4-FFF2-40B4-BE49-F238E27FC236}">
                <a16:creationId xmlns:a16="http://schemas.microsoft.com/office/drawing/2014/main" id="{442C7B37-A374-6FAF-D5F1-CE61F73DC7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7EF82A-F75F-A8B1-F04C-A088B6B4E3B2}"/>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129945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A633-D817-F00B-6EB7-8201DF5913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A2360F-EA9F-0758-7C2C-0ABAF5A7A02B}"/>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4" name="Footer Placeholder 3">
            <a:extLst>
              <a:ext uri="{FF2B5EF4-FFF2-40B4-BE49-F238E27FC236}">
                <a16:creationId xmlns:a16="http://schemas.microsoft.com/office/drawing/2014/main" id="{484287A3-108B-A5FB-455D-C36B7F9F6B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15FEEF-385B-88C0-E2BE-F79772C22B02}"/>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327701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3C15B-DC99-7375-6E31-6637A3CD5766}"/>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3" name="Footer Placeholder 2">
            <a:extLst>
              <a:ext uri="{FF2B5EF4-FFF2-40B4-BE49-F238E27FC236}">
                <a16:creationId xmlns:a16="http://schemas.microsoft.com/office/drawing/2014/main" id="{D9701E93-566B-C548-1E75-0C9501E939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82438A-C6F4-4675-24BA-446416CA588F}"/>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279417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0DF1-1801-3B64-68C2-0390A4654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0F3877-43CE-3587-0B9B-D4B3D18E2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2618A-A7C7-43B9-8523-287B85E29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2AFD8-188B-F872-60EB-3F4EB5B47C68}"/>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6" name="Footer Placeholder 5">
            <a:extLst>
              <a:ext uri="{FF2B5EF4-FFF2-40B4-BE49-F238E27FC236}">
                <a16:creationId xmlns:a16="http://schemas.microsoft.com/office/drawing/2014/main" id="{7BF819A7-713E-D4B4-78C7-A9B766613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DED905-D63F-CCAD-94D6-906DB5B99734}"/>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253758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87D5-ABAE-CD3E-AFEB-A914442B7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1716A0-398B-7E8B-AD02-1F6BC748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C4C258-FE41-E498-201B-FD1AED04B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7AD9B-9E4C-0220-8FFC-021F7CB06B0D}"/>
              </a:ext>
            </a:extLst>
          </p:cNvPr>
          <p:cNvSpPr>
            <a:spLocks noGrp="1"/>
          </p:cNvSpPr>
          <p:nvPr>
            <p:ph type="dt" sz="half" idx="10"/>
          </p:nvPr>
        </p:nvSpPr>
        <p:spPr/>
        <p:txBody>
          <a:bodyPr/>
          <a:lstStyle/>
          <a:p>
            <a:fld id="{ED31D2E4-29BD-4E0C-8262-52E6A37B5E64}" type="datetimeFigureOut">
              <a:rPr lang="en-GB" smtClean="0"/>
              <a:t>20/09/2024</a:t>
            </a:fld>
            <a:endParaRPr lang="en-GB"/>
          </a:p>
        </p:txBody>
      </p:sp>
      <p:sp>
        <p:nvSpPr>
          <p:cNvPr id="6" name="Footer Placeholder 5">
            <a:extLst>
              <a:ext uri="{FF2B5EF4-FFF2-40B4-BE49-F238E27FC236}">
                <a16:creationId xmlns:a16="http://schemas.microsoft.com/office/drawing/2014/main" id="{2FF12389-EA9E-82DF-3E14-E9BF59B8F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039593-A703-B3E7-521A-07DCF6C4F424}"/>
              </a:ext>
            </a:extLst>
          </p:cNvPr>
          <p:cNvSpPr>
            <a:spLocks noGrp="1"/>
          </p:cNvSpPr>
          <p:nvPr>
            <p:ph type="sldNum" sz="quarter" idx="12"/>
          </p:nvPr>
        </p:nvSpPr>
        <p:spPr/>
        <p:txBody>
          <a:bodyPr/>
          <a:lstStyle/>
          <a:p>
            <a:fld id="{98D4E7F2-706C-431F-88D5-6BD6D8819F3C}" type="slidenum">
              <a:rPr lang="en-GB" smtClean="0"/>
              <a:t>‹#›</a:t>
            </a:fld>
            <a:endParaRPr lang="en-GB"/>
          </a:p>
        </p:txBody>
      </p:sp>
    </p:spTree>
    <p:extLst>
      <p:ext uri="{BB962C8B-B14F-4D97-AF65-F5344CB8AC3E}">
        <p14:creationId xmlns:p14="http://schemas.microsoft.com/office/powerpoint/2010/main" val="382457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801A4-2460-BDD4-EAA7-A8DD8DDF0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E1FDF-A8F2-382F-1ACB-4675BB4CB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13D69-FDA2-8976-A710-E15B9C729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31D2E4-29BD-4E0C-8262-52E6A37B5E64}" type="datetimeFigureOut">
              <a:rPr lang="en-GB" smtClean="0"/>
              <a:t>20/09/2024</a:t>
            </a:fld>
            <a:endParaRPr lang="en-GB"/>
          </a:p>
        </p:txBody>
      </p:sp>
      <p:sp>
        <p:nvSpPr>
          <p:cNvPr id="5" name="Footer Placeholder 4">
            <a:extLst>
              <a:ext uri="{FF2B5EF4-FFF2-40B4-BE49-F238E27FC236}">
                <a16:creationId xmlns:a16="http://schemas.microsoft.com/office/drawing/2014/main" id="{7F7825BF-C269-16B1-A8FB-8335DF9E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0D2E1C8-F1E3-C994-6143-D36BB6A58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4E7F2-706C-431F-88D5-6BD6D8819F3C}" type="slidenum">
              <a:rPr lang="en-GB" smtClean="0"/>
              <a:t>‹#›</a:t>
            </a:fld>
            <a:endParaRPr lang="en-GB"/>
          </a:p>
        </p:txBody>
      </p:sp>
      <p:pic>
        <p:nvPicPr>
          <p:cNvPr id="7" name="Picture 6">
            <a:extLst>
              <a:ext uri="{FF2B5EF4-FFF2-40B4-BE49-F238E27FC236}">
                <a16:creationId xmlns:a16="http://schemas.microsoft.com/office/drawing/2014/main" id="{90EC89CF-10FD-E43D-853B-B2CA3B487121}"/>
              </a:ext>
              <a:ext uri="{C183D7F6-B498-43B3-948B-1728B52AA6E4}">
                <adec:decorative xmlns:adec="http://schemas.microsoft.com/office/drawing/2017/decorative" val="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72630" t="26970" r="-5929"/>
          <a:stretch/>
        </p:blipFill>
        <p:spPr>
          <a:xfrm>
            <a:off x="10337800" y="0"/>
            <a:ext cx="1854200" cy="1552909"/>
          </a:xfrm>
          <a:prstGeom prst="rect">
            <a:avLst/>
          </a:prstGeom>
        </p:spPr>
      </p:pic>
      <p:pic>
        <p:nvPicPr>
          <p:cNvPr id="8" name="Picture 7">
            <a:extLst>
              <a:ext uri="{FF2B5EF4-FFF2-40B4-BE49-F238E27FC236}">
                <a16:creationId xmlns:a16="http://schemas.microsoft.com/office/drawing/2014/main" id="{AF1593BB-711B-24F0-A45D-0C4F3E25E9C7}"/>
              </a:ext>
              <a:ext uri="{C183D7F6-B498-43B3-948B-1728B52AA6E4}">
                <adec:decorative xmlns:adec="http://schemas.microsoft.com/office/drawing/2017/decorative" val="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26970" r="26456"/>
          <a:stretch/>
        </p:blipFill>
        <p:spPr>
          <a:xfrm>
            <a:off x="527529" y="-1"/>
            <a:ext cx="4095271" cy="1552909"/>
          </a:xfrm>
          <a:prstGeom prst="rect">
            <a:avLst/>
          </a:prstGeom>
        </p:spPr>
      </p:pic>
    </p:spTree>
    <p:extLst>
      <p:ext uri="{BB962C8B-B14F-4D97-AF65-F5344CB8AC3E}">
        <p14:creationId xmlns:p14="http://schemas.microsoft.com/office/powerpoint/2010/main" val="137552614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63377-4C16-3947-A0FE-2648C4AC7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425463-07B3-4931-5FDF-88AFD222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5E069A-59C3-7106-93F7-EEF5CD236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332DD1-0F50-4C57-B9AA-A91C1CCE249F}" type="datetimeFigureOut">
              <a:rPr lang="en-GB" smtClean="0"/>
              <a:t>20/09/2024</a:t>
            </a:fld>
            <a:endParaRPr lang="en-GB"/>
          </a:p>
        </p:txBody>
      </p:sp>
      <p:sp>
        <p:nvSpPr>
          <p:cNvPr id="5" name="Footer Placeholder 4">
            <a:extLst>
              <a:ext uri="{FF2B5EF4-FFF2-40B4-BE49-F238E27FC236}">
                <a16:creationId xmlns:a16="http://schemas.microsoft.com/office/drawing/2014/main" id="{A7E9F8A1-392C-FA9A-2AB2-E1E891174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C66CC6-EBB9-1290-7324-A62E3023A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480083-9B63-4F49-ACA7-BE8868C5786A}" type="slidenum">
              <a:rPr lang="en-GB" smtClean="0"/>
              <a:t>‹#›</a:t>
            </a:fld>
            <a:endParaRPr lang="en-GB"/>
          </a:p>
        </p:txBody>
      </p:sp>
    </p:spTree>
    <p:extLst>
      <p:ext uri="{BB962C8B-B14F-4D97-AF65-F5344CB8AC3E}">
        <p14:creationId xmlns:p14="http://schemas.microsoft.com/office/powerpoint/2010/main" val="20736365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OIe0DIMbI8"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97E4-9859-F691-7950-B6F8C91B3D00}"/>
              </a:ext>
            </a:extLst>
          </p:cNvPr>
          <p:cNvSpPr>
            <a:spLocks noGrp="1"/>
          </p:cNvSpPr>
          <p:nvPr>
            <p:ph type="ctrTitle"/>
          </p:nvPr>
        </p:nvSpPr>
        <p:spPr>
          <a:xfrm>
            <a:off x="762001" y="4131918"/>
            <a:ext cx="10109199" cy="598032"/>
          </a:xfrm>
        </p:spPr>
        <p:txBody>
          <a:bodyPr anchor="ctr">
            <a:normAutofit/>
          </a:bodyPr>
          <a:lstStyle/>
          <a:p>
            <a:pPr algn="l"/>
            <a:r>
              <a:rPr lang="en-GB" sz="3600">
                <a:latin typeface="Interstate Black" panose="02000503040000020004" pitchFamily="50" charset="0"/>
              </a:rPr>
              <a:t>Active Learning Case Study</a:t>
            </a:r>
          </a:p>
        </p:txBody>
      </p:sp>
      <p:sp>
        <p:nvSpPr>
          <p:cNvPr id="3" name="Subtitle 2">
            <a:extLst>
              <a:ext uri="{FF2B5EF4-FFF2-40B4-BE49-F238E27FC236}">
                <a16:creationId xmlns:a16="http://schemas.microsoft.com/office/drawing/2014/main" id="{B0F7EECD-33C3-74D0-CC3C-4E5789B5C12E}"/>
              </a:ext>
            </a:extLst>
          </p:cNvPr>
          <p:cNvSpPr>
            <a:spLocks noGrp="1"/>
          </p:cNvSpPr>
          <p:nvPr>
            <p:ph type="subTitle" idx="1"/>
          </p:nvPr>
        </p:nvSpPr>
        <p:spPr>
          <a:xfrm>
            <a:off x="762001" y="5090170"/>
            <a:ext cx="10109199" cy="547765"/>
          </a:xfrm>
        </p:spPr>
        <p:txBody>
          <a:bodyPr anchor="t">
            <a:normAutofit/>
          </a:bodyPr>
          <a:lstStyle/>
          <a:p>
            <a:pPr algn="l"/>
            <a:r>
              <a:rPr lang="en-GB" sz="1800" dirty="0">
                <a:latin typeface="Titillium" panose="00000500000000000000" pitchFamily="50" charset="0"/>
              </a:rPr>
              <a:t>Dr Heather Earnshaw (School of Applied Sciences)</a:t>
            </a:r>
          </a:p>
        </p:txBody>
      </p:sp>
      <p:pic>
        <p:nvPicPr>
          <p:cNvPr id="7" name="Picture 6" descr="ENhance Case Study. There are circles and rings in red, purple, green, orange, blue and gold to represent the themes of the ENhance Curriculum Framework. &#10;Edinburgh Napier University Department of Learning &amp; Teaching Enhancement.">
            <a:extLst>
              <a:ext uri="{FF2B5EF4-FFF2-40B4-BE49-F238E27FC236}">
                <a16:creationId xmlns:a16="http://schemas.microsoft.com/office/drawing/2014/main" id="{DC38F12C-EBAF-168D-0095-BBEFBEB362E4}"/>
              </a:ext>
            </a:extLst>
          </p:cNvPr>
          <p:cNvPicPr>
            <a:picLocks noChangeAspect="1"/>
          </p:cNvPicPr>
          <p:nvPr/>
        </p:nvPicPr>
        <p:blipFill>
          <a:blip r:embed="rId2">
            <a:extLst>
              <a:ext uri="{28A0092B-C50C-407E-A947-70E740481C1C}">
                <a14:useLocalDpi xmlns:a14="http://schemas.microsoft.com/office/drawing/2010/main" val="0"/>
              </a:ext>
            </a:extLst>
          </a:blip>
          <a:srcRect t="10522"/>
          <a:stretch/>
        </p:blipFill>
        <p:spPr>
          <a:xfrm>
            <a:off x="677632" y="-9505"/>
            <a:ext cx="10781337" cy="3689944"/>
          </a:xfrm>
          <a:prstGeom prst="rect">
            <a:avLst/>
          </a:prstGeom>
        </p:spPr>
      </p:pic>
    </p:spTree>
    <p:extLst>
      <p:ext uri="{BB962C8B-B14F-4D97-AF65-F5344CB8AC3E}">
        <p14:creationId xmlns:p14="http://schemas.microsoft.com/office/powerpoint/2010/main" val="424148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2466557"/>
            <a:ext cx="10567987" cy="3413125"/>
          </a:xfrm>
          <a:solidFill>
            <a:srgbClr val="FEFEF8"/>
          </a:solidFill>
        </p:spPr>
        <p:txBody>
          <a:bodyPr>
            <a:noAutofit/>
          </a:bodyPr>
          <a:lstStyle/>
          <a:p>
            <a:pPr marL="0" lvl="0" indent="0">
              <a:lnSpc>
                <a:spcPct val="115000"/>
              </a:lnSpc>
              <a:buNone/>
            </a:pPr>
            <a:r>
              <a:rPr lang="en-GB" sz="4000" kern="100" dirty="0">
                <a:effectLst/>
                <a:latin typeface="Interstate Black" panose="02000503040000020004" pitchFamily="50" charset="0"/>
                <a:ea typeface="Aptos" panose="020B0004020202020204" pitchFamily="34" charset="0"/>
                <a:cs typeface="Times New Roman" panose="02020603050405020304" pitchFamily="18" charset="0"/>
              </a:rPr>
              <a:t>Example activities:</a:t>
            </a:r>
          </a:p>
        </p:txBody>
      </p:sp>
    </p:spTree>
    <p:extLst>
      <p:ext uri="{BB962C8B-B14F-4D97-AF65-F5344CB8AC3E}">
        <p14:creationId xmlns:p14="http://schemas.microsoft.com/office/powerpoint/2010/main" val="111139075"/>
      </p:ext>
    </p:extLst>
  </p:cSld>
  <p:clrMapOvr>
    <a:masterClrMapping/>
  </p:clrMapOvr>
  <p:transition spd="slow" advTm="1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940693"/>
            <a:ext cx="10567987" cy="4235450"/>
          </a:xfrm>
          <a:solidFill>
            <a:srgbClr val="FEFEF8"/>
          </a:solidFill>
        </p:spPr>
        <p:txBody>
          <a:bodyPr>
            <a:normAutofit lnSpcReduction="10000"/>
          </a:bodyPr>
          <a:lstStyle/>
          <a:p>
            <a:pPr marL="0" indent="0">
              <a:lnSpc>
                <a:spcPct val="107000"/>
              </a:lnSpc>
              <a:spcAft>
                <a:spcPts val="800"/>
              </a:spcAft>
              <a:buNone/>
            </a:pPr>
            <a:r>
              <a:rPr lang="en-GB" sz="2400" b="1" dirty="0">
                <a:effectLst/>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a typeface="Calibri" panose="020F0502020204030204" pitchFamily="34" charset="0"/>
                <a:cs typeface="Times New Roman" panose="02020603050405020304" pitchFamily="18" charset="0"/>
              </a:rPr>
              <a:t>1 Hour 45 mins – Vectors – 6 activities</a:t>
            </a:r>
          </a:p>
          <a:p>
            <a:pPr marL="0" indent="0">
              <a:lnSpc>
                <a:spcPct val="107000"/>
              </a:lnSpc>
              <a:spcAft>
                <a:spcPts val="800"/>
              </a:spcAft>
              <a:buNone/>
            </a:pPr>
            <a:r>
              <a:rPr lang="en-GB" sz="2400" b="1" dirty="0">
                <a:ea typeface="Calibri" panose="020F0502020204030204" pitchFamily="34" charset="0"/>
                <a:cs typeface="Times New Roman" panose="02020603050405020304" pitchFamily="18" charset="0"/>
              </a:rPr>
              <a:t>10 min plenary</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894894921"/>
              </p:ext>
            </p:extLst>
          </p:nvPr>
        </p:nvGraphicFramePr>
        <p:xfrm>
          <a:off x="838200" y="2603649"/>
          <a:ext cx="10515600" cy="203332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56550270"/>
                    </a:ext>
                  </a:extLst>
                </a:gridCol>
                <a:gridCol w="3505200">
                  <a:extLst>
                    <a:ext uri="{9D8B030D-6E8A-4147-A177-3AD203B41FA5}">
                      <a16:colId xmlns:a16="http://schemas.microsoft.com/office/drawing/2014/main" val="2089819432"/>
                    </a:ext>
                  </a:extLst>
                </a:gridCol>
                <a:gridCol w="3505200">
                  <a:extLst>
                    <a:ext uri="{9D8B030D-6E8A-4147-A177-3AD203B41FA5}">
                      <a16:colId xmlns:a16="http://schemas.microsoft.com/office/drawing/2014/main" val="2396661243"/>
                    </a:ext>
                  </a:extLst>
                </a:gridCol>
              </a:tblGrid>
              <a:tr h="631249">
                <a:tc>
                  <a:txBody>
                    <a:bodyPr/>
                    <a:lstStyle/>
                    <a:p>
                      <a:r>
                        <a:rPr lang="en-GB" sz="20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Teacher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Learner activity (what the students will do)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631249">
                <a:tc>
                  <a:txBody>
                    <a:bodyPr/>
                    <a:lstStyle/>
                    <a:p>
                      <a:r>
                        <a:rPr lang="en-GB" sz="2000" dirty="0">
                          <a:solidFill>
                            <a:schemeClr val="tx1"/>
                          </a:solidFill>
                        </a:rPr>
                        <a:t>Prior to session: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502088"/>
                  </a:ext>
                </a:extLst>
              </a:tr>
              <a:tr h="631249">
                <a:tc>
                  <a:txBody>
                    <a:bodyPr/>
                    <a:lstStyle/>
                    <a:p>
                      <a:r>
                        <a:rPr lang="en-GB" sz="2000" dirty="0">
                          <a:solidFill>
                            <a:schemeClr val="tx1"/>
                          </a:solidFill>
                        </a:rPr>
                        <a:t>15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Respond to Feedback</a:t>
                      </a:r>
                    </a:p>
                    <a:p>
                      <a:endParaRPr lang="en-GB"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GB" sz="2000" dirty="0">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37336331"/>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rot="21151028">
            <a:off x="6527035" y="4319803"/>
            <a:ext cx="4145579" cy="200906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dirty="0">
                <a:effectLst/>
                <a:latin typeface="Cavolini" panose="03000502040302020204" pitchFamily="66" charset="0"/>
                <a:cs typeface="Cavolini" panose="03000502040302020204" pitchFamily="66" charset="0"/>
              </a:rPr>
              <a:t>I had asked for feedback on </a:t>
            </a:r>
            <a:r>
              <a:rPr lang="en-GB" sz="1600" dirty="0" err="1">
                <a:effectLst/>
                <a:latin typeface="Cavolini" panose="03000502040302020204" pitchFamily="66" charset="0"/>
                <a:cs typeface="Cavolini" panose="03000502040302020204" pitchFamily="66" charset="0"/>
              </a:rPr>
              <a:t>post-its</a:t>
            </a:r>
            <a:r>
              <a:rPr lang="en-GB" sz="1600" dirty="0">
                <a:effectLst/>
                <a:latin typeface="Cavolini" panose="03000502040302020204" pitchFamily="66" charset="0"/>
                <a:cs typeface="Cavolini" panose="03000502040302020204" pitchFamily="66" charset="0"/>
              </a:rPr>
              <a:t> at the end of the first session - so responded to it here. I thanked for the things they were positive about and spoke about how I would </a:t>
            </a:r>
            <a:r>
              <a:rPr lang="en-GB" sz="1600" b="1" dirty="0">
                <a:effectLst/>
                <a:latin typeface="Cavolini" panose="03000502040302020204" pitchFamily="66" charset="0"/>
                <a:cs typeface="Cavolini" panose="03000502040302020204" pitchFamily="66" charset="0"/>
              </a:rPr>
              <a:t>respond to any suggestions made</a:t>
            </a:r>
            <a:r>
              <a:rPr lang="en-GB" sz="1600" dirty="0">
                <a:effectLst/>
                <a:latin typeface="Cavolini" panose="03000502040302020204" pitchFamily="66" charset="0"/>
                <a:cs typeface="Cavolini" panose="03000502040302020204" pitchFamily="66" charset="0"/>
              </a:rPr>
              <a:t>.</a:t>
            </a:r>
          </a:p>
        </p:txBody>
      </p:sp>
    </p:spTree>
    <p:extLst>
      <p:ext uri="{BB962C8B-B14F-4D97-AF65-F5344CB8AC3E}">
        <p14:creationId xmlns:p14="http://schemas.microsoft.com/office/powerpoint/2010/main" val="1799048313"/>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5747" y="1743607"/>
            <a:ext cx="10567987" cy="4808538"/>
          </a:xfrm>
          <a:solidFill>
            <a:srgbClr val="FEFEF8"/>
          </a:solidFill>
        </p:spPr>
        <p:txBody>
          <a:bodyPr>
            <a:normAutofit/>
          </a:bodyPr>
          <a:lstStyle/>
          <a:p>
            <a:pPr marL="0" indent="0">
              <a:lnSpc>
                <a:spcPct val="107000"/>
              </a:lnSpc>
              <a:spcAft>
                <a:spcPts val="800"/>
              </a:spcAft>
              <a:buNone/>
            </a:pPr>
            <a:r>
              <a:rPr lang="en-GB" sz="2400" b="1" dirty="0">
                <a:effectLst/>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4206626592"/>
              </p:ext>
            </p:extLst>
          </p:nvPr>
        </p:nvGraphicFramePr>
        <p:xfrm>
          <a:off x="838200" y="2234672"/>
          <a:ext cx="10515600" cy="2621280"/>
        </p:xfrm>
        <a:graphic>
          <a:graphicData uri="http://schemas.openxmlformats.org/drawingml/2006/table">
            <a:tbl>
              <a:tblPr firstRow="1" bandRow="1">
                <a:tableStyleId>{5C22544A-7EE6-4342-B048-85BDC9FD1C3A}</a:tableStyleId>
              </a:tblPr>
              <a:tblGrid>
                <a:gridCol w="1183105">
                  <a:extLst>
                    <a:ext uri="{9D8B030D-6E8A-4147-A177-3AD203B41FA5}">
                      <a16:colId xmlns:a16="http://schemas.microsoft.com/office/drawing/2014/main" val="2056550270"/>
                    </a:ext>
                  </a:extLst>
                </a:gridCol>
                <a:gridCol w="3934327">
                  <a:extLst>
                    <a:ext uri="{9D8B030D-6E8A-4147-A177-3AD203B41FA5}">
                      <a16:colId xmlns:a16="http://schemas.microsoft.com/office/drawing/2014/main" val="2089819432"/>
                    </a:ext>
                  </a:extLst>
                </a:gridCol>
                <a:gridCol w="5398168">
                  <a:extLst>
                    <a:ext uri="{9D8B030D-6E8A-4147-A177-3AD203B41FA5}">
                      <a16:colId xmlns:a16="http://schemas.microsoft.com/office/drawing/2014/main" val="2396661243"/>
                    </a:ext>
                  </a:extLst>
                </a:gridCol>
              </a:tblGrid>
              <a:tr h="631249">
                <a:tc>
                  <a:txBody>
                    <a:bodyPr/>
                    <a:lstStyle/>
                    <a:p>
                      <a:r>
                        <a:rPr lang="en-GB" sz="20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Teacher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000" dirty="0">
                          <a:solidFill>
                            <a:schemeClr val="tx1"/>
                          </a:solidFill>
                        </a:rPr>
                        <a:t>15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Start with a quiz/Mini Whiteboards reviewing what we did last week  - modelling a starter/retrieval activity/modelling using MWBs in this 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000" kern="1200" dirty="0">
                          <a:solidFill>
                            <a:schemeClr val="dk1"/>
                          </a:solidFill>
                          <a:effectLst/>
                          <a:latin typeface="+mn-lt"/>
                          <a:ea typeface="+mn-ea"/>
                          <a:cs typeface="+mn-cs"/>
                        </a:rPr>
                        <a:t>N.B. last question in the quiz is deliberately jargon-y &amp; will prove that the way I did the Standards for Provisional Registration was completely ineffective, giving them experience of the impact of ineffective teaching and how to correct this once apparent.</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a:off x="1484066" y="4706404"/>
            <a:ext cx="3436849" cy="1736646"/>
          </a:xfrm>
          <a:prstGeom prst="wedgeRoundRectCallout">
            <a:avLst/>
          </a:prstGeom>
          <a:solidFill>
            <a:srgbClr val="FFFFBB"/>
          </a:solidFill>
          <a:ln>
            <a:solidFill>
              <a:schemeClr val="tx1"/>
            </a:solidFill>
          </a:ln>
          <a:effectLst>
            <a:outerShdw blurRad="50800" dist="38100" dir="8100000" algn="tr" rotWithShape="0">
              <a:prstClr val="black">
                <a:alpha val="40000"/>
              </a:prstClr>
            </a:outerShdw>
          </a:effectLst>
          <a:scene3d>
            <a:camera prst="orthographicFront">
              <a:rot lat="0" lon="0" rev="10800000"/>
            </a:camera>
            <a:lightRig rig="threePt" dir="t">
              <a:rot lat="0" lon="0" rev="10800000"/>
            </a:lightRig>
          </a:scene3d>
          <a:sp3d prstMaterial="matte">
            <a:extrusionClr>
              <a:schemeClr val="bg1"/>
            </a:extrusionClr>
            <a:contourClr>
              <a:schemeClr val="bg1"/>
            </a:contourClr>
          </a:sp3d>
        </p:spPr>
        <p:txBody>
          <a:bodyPr wrap="square" rtlCol="0">
            <a:spAutoFit/>
            <a:flatTx/>
          </a:bodyPr>
          <a:lstStyle/>
          <a:p>
            <a:r>
              <a:rPr lang="en-GB" sz="1600" dirty="0">
                <a:effectLst/>
                <a:latin typeface="Cavolini" panose="03000502040302020204" pitchFamily="66" charset="0"/>
                <a:cs typeface="Cavolini" panose="03000502040302020204" pitchFamily="66" charset="0"/>
              </a:rPr>
              <a:t>Dual purpose here - retrieving memory of what we covered last time - and </a:t>
            </a:r>
            <a:r>
              <a:rPr lang="en-GB" sz="1600" b="1" dirty="0">
                <a:effectLst/>
                <a:latin typeface="Cavolini" panose="03000502040302020204" pitchFamily="66" charset="0"/>
                <a:cs typeface="Cavolini" panose="03000502040302020204" pitchFamily="66" charset="0"/>
              </a:rPr>
              <a:t>modelling interaction:</a:t>
            </a:r>
            <a:r>
              <a:rPr lang="en-GB" sz="1600" dirty="0">
                <a:effectLst/>
                <a:latin typeface="Cavolini" panose="03000502040302020204" pitchFamily="66" charset="0"/>
                <a:cs typeface="Cavolini" panose="03000502040302020204" pitchFamily="66" charset="0"/>
              </a:rPr>
              <a:t> what retrieval activity might look like</a:t>
            </a:r>
            <a:endParaRPr lang="en-GB" sz="1600" dirty="0">
              <a:latin typeface="Cavolini" panose="03000502040302020204" pitchFamily="66" charset="0"/>
              <a:cs typeface="Cavolini" panose="03000502040302020204" pitchFamily="66" charset="0"/>
            </a:endParaRPr>
          </a:p>
        </p:txBody>
      </p:sp>
      <p:sp>
        <p:nvSpPr>
          <p:cNvPr id="10" name="TextBox 9">
            <a:extLst>
              <a:ext uri="{FF2B5EF4-FFF2-40B4-BE49-F238E27FC236}">
                <a16:creationId xmlns:a16="http://schemas.microsoft.com/office/drawing/2014/main" id="{A02B9122-969A-ED02-DBF4-3DABCCC89717}"/>
              </a:ext>
            </a:extLst>
          </p:cNvPr>
          <p:cNvSpPr txBox="1"/>
          <p:nvPr/>
        </p:nvSpPr>
        <p:spPr>
          <a:xfrm rot="21404965">
            <a:off x="5868421" y="4695188"/>
            <a:ext cx="6103240" cy="1736646"/>
          </a:xfrm>
          <a:prstGeom prst="wedgeRoundRectCallout">
            <a:avLst/>
          </a:prstGeom>
          <a:solidFill>
            <a:srgbClr val="FFFFBB"/>
          </a:solidFill>
          <a:ln>
            <a:solidFill>
              <a:schemeClr val="tx1"/>
            </a:solidFill>
          </a:ln>
          <a:effectLst/>
          <a:scene3d>
            <a:camera prst="orthographicFront">
              <a:rot lat="0" lon="0" rev="10800000"/>
            </a:camera>
            <a:lightRig rig="threePt" dir="t"/>
          </a:scene3d>
          <a:sp3d prstMaterial="matte"/>
        </p:spPr>
        <p:txBody>
          <a:bodyPr wrap="square" rtlCol="0">
            <a:spAutoFit/>
            <a:flatTx/>
          </a:bodyPr>
          <a:lstStyle/>
          <a:p>
            <a:r>
              <a:rPr lang="en-GB" sz="1600" dirty="0">
                <a:effectLst/>
                <a:latin typeface="Cavolini" panose="03000502040302020204" pitchFamily="66" charset="0"/>
                <a:cs typeface="Cavolini" panose="03000502040302020204" pitchFamily="66" charset="0"/>
              </a:rPr>
              <a:t>I made a hash of one bit the previous week - so deliberately asked them about it here, to demonstrate that if no-one in the class can answer something</a:t>
            </a:r>
            <a:r>
              <a:rPr lang="en-GB" sz="1600" dirty="0">
                <a:latin typeface="Cavolini" panose="03000502040302020204" pitchFamily="66" charset="0"/>
                <a:cs typeface="Cavolini" panose="03000502040302020204" pitchFamily="66" charset="0"/>
              </a:rPr>
              <a:t> it is probably a reflection on the teaching (not the learners) and the need to acknowledge that to the pupils, and to re-teach.</a:t>
            </a:r>
          </a:p>
        </p:txBody>
      </p:sp>
    </p:spTree>
    <p:extLst>
      <p:ext uri="{BB962C8B-B14F-4D97-AF65-F5344CB8AC3E}">
        <p14:creationId xmlns:p14="http://schemas.microsoft.com/office/powerpoint/2010/main" val="356926348"/>
      </p:ext>
    </p:extLst>
  </p:cSld>
  <p:clrMapOvr>
    <a:masterClrMapping/>
  </p:clrMapOvr>
  <p:transition spd="slow" advClick="0" advTm="4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8500"/>
                            </p:stCondLst>
                            <p:childTnLst>
                              <p:par>
                                <p:cTn id="10" presetID="2" presetClass="entr" presetSubtype="4" fill="hold" grpId="0" nodeType="afterEffect">
                                  <p:stCondLst>
                                    <p:cond delay="15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736056"/>
            <a:ext cx="10567987"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2074221424"/>
              </p:ext>
            </p:extLst>
          </p:nvPr>
        </p:nvGraphicFramePr>
        <p:xfrm>
          <a:off x="838200" y="2178527"/>
          <a:ext cx="10515600" cy="3444240"/>
        </p:xfrm>
        <a:graphic>
          <a:graphicData uri="http://schemas.openxmlformats.org/drawingml/2006/table">
            <a:tbl>
              <a:tblPr firstRow="1" bandRow="1">
                <a:tableStyleId>{5C22544A-7EE6-4342-B048-85BDC9FD1C3A}</a:tableStyleId>
              </a:tblPr>
              <a:tblGrid>
                <a:gridCol w="1243263">
                  <a:extLst>
                    <a:ext uri="{9D8B030D-6E8A-4147-A177-3AD203B41FA5}">
                      <a16:colId xmlns:a16="http://schemas.microsoft.com/office/drawing/2014/main" val="2056550270"/>
                    </a:ext>
                  </a:extLst>
                </a:gridCol>
                <a:gridCol w="2731169">
                  <a:extLst>
                    <a:ext uri="{9D8B030D-6E8A-4147-A177-3AD203B41FA5}">
                      <a16:colId xmlns:a16="http://schemas.microsoft.com/office/drawing/2014/main" val="2089819432"/>
                    </a:ext>
                  </a:extLst>
                </a:gridCol>
                <a:gridCol w="6541168">
                  <a:extLst>
                    <a:ext uri="{9D8B030D-6E8A-4147-A177-3AD203B41FA5}">
                      <a16:colId xmlns:a16="http://schemas.microsoft.com/office/drawing/2014/main" val="2396661243"/>
                    </a:ext>
                  </a:extLst>
                </a:gridCol>
              </a:tblGrid>
              <a:tr h="631249">
                <a:tc>
                  <a:txBody>
                    <a:bodyPr/>
                    <a:lstStyle/>
                    <a:p>
                      <a:r>
                        <a:rPr lang="en-GB" sz="20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Learner activity (what the students will do)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000" dirty="0">
                          <a:solidFill>
                            <a:schemeClr val="tx1"/>
                          </a:solidFill>
                        </a:rPr>
                        <a:t>10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000" kern="1200" dirty="0">
                          <a:solidFill>
                            <a:schemeClr val="dk1"/>
                          </a:solidFill>
                          <a:effectLst/>
                          <a:latin typeface="+mn-lt"/>
                          <a:ea typeface="+mn-ea"/>
                          <a:cs typeface="+mn-cs"/>
                        </a:rPr>
                        <a:t> </a:t>
                      </a:r>
                      <a:r>
                        <a:rPr lang="en-GB" sz="2000" b="1" kern="1200" dirty="0">
                          <a:solidFill>
                            <a:schemeClr val="dk1"/>
                          </a:solidFill>
                          <a:effectLst/>
                          <a:latin typeface="+mn-lt"/>
                          <a:ea typeface="+mn-ea"/>
                          <a:cs typeface="+mn-cs"/>
                        </a:rPr>
                        <a:t>How to go from course spec to plan for learning – i.e. learning to plan </a:t>
                      </a:r>
                      <a:r>
                        <a:rPr lang="en-GB" sz="2000" b="0" kern="1200" dirty="0">
                          <a:solidFill>
                            <a:schemeClr val="dk1"/>
                          </a:solidFill>
                          <a:effectLst/>
                          <a:latin typeface="+mn-lt"/>
                          <a:ea typeface="+mn-ea"/>
                          <a:cs typeface="+mn-cs"/>
                        </a:rPr>
                        <a:t>a lesson </a:t>
                      </a:r>
                    </a:p>
                    <a:p>
                      <a:r>
                        <a:rPr lang="en-GB" sz="2000" kern="1200" dirty="0">
                          <a:solidFill>
                            <a:schemeClr val="dk1"/>
                          </a:solidFill>
                          <a:effectLst/>
                          <a:latin typeface="+mn-lt"/>
                          <a:ea typeface="+mn-ea"/>
                          <a:cs typeface="+mn-cs"/>
                        </a:rPr>
                        <a:t>Course spec for vectors – N5</a:t>
                      </a:r>
                    </a:p>
                    <a:p>
                      <a:endParaRPr lang="en-GB" sz="2000" kern="1200" dirty="0">
                        <a:solidFill>
                          <a:schemeClr val="dk1"/>
                        </a:solidFill>
                        <a:effectLst/>
                        <a:latin typeface="+mn-lt"/>
                        <a:ea typeface="+mn-ea"/>
                        <a:cs typeface="+mn-cs"/>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000" kern="1200" dirty="0">
                          <a:solidFill>
                            <a:schemeClr val="dk1"/>
                          </a:solidFill>
                          <a:effectLst/>
                          <a:latin typeface="+mn-lt"/>
                          <a:ea typeface="+mn-ea"/>
                          <a:cs typeface="+mn-cs"/>
                        </a:rPr>
                        <a:t>This is effectively </a:t>
                      </a:r>
                      <a:r>
                        <a:rPr lang="en-GB" sz="2000" b="1" kern="1200" dirty="0">
                          <a:solidFill>
                            <a:schemeClr val="dk1"/>
                          </a:solidFill>
                          <a:effectLst/>
                          <a:latin typeface="+mn-lt"/>
                          <a:ea typeface="+mn-ea"/>
                          <a:cs typeface="+mn-cs"/>
                        </a:rPr>
                        <a:t>planning</a:t>
                      </a:r>
                      <a:r>
                        <a:rPr lang="en-GB" sz="2000" kern="1200" dirty="0">
                          <a:solidFill>
                            <a:schemeClr val="dk1"/>
                          </a:solidFill>
                          <a:effectLst/>
                          <a:latin typeface="+mn-lt"/>
                          <a:ea typeface="+mn-ea"/>
                          <a:cs typeface="+mn-cs"/>
                        </a:rPr>
                        <a:t> Learning Outcomes – </a:t>
                      </a:r>
                      <a:r>
                        <a:rPr lang="en-GB" sz="2000" b="1" kern="1200" dirty="0">
                          <a:solidFill>
                            <a:schemeClr val="dk1"/>
                          </a:solidFill>
                          <a:effectLst/>
                          <a:latin typeface="+mn-lt"/>
                          <a:ea typeface="+mn-ea"/>
                          <a:cs typeface="+mn-cs"/>
                        </a:rPr>
                        <a:t>what do we want out of each part</a:t>
                      </a:r>
                      <a:r>
                        <a:rPr lang="en-GB" sz="2000" kern="1200" dirty="0">
                          <a:solidFill>
                            <a:schemeClr val="dk1"/>
                          </a:solidFill>
                          <a:effectLst/>
                          <a:latin typeface="+mn-lt"/>
                          <a:ea typeface="+mn-ea"/>
                          <a:cs typeface="+mn-cs"/>
                        </a:rPr>
                        <a:t> of lesson?</a:t>
                      </a:r>
                    </a:p>
                    <a:p>
                      <a:endParaRPr lang="en-GB" sz="1800" kern="1200" dirty="0">
                        <a:solidFill>
                          <a:schemeClr val="dk1"/>
                        </a:solidFill>
                        <a:effectLst/>
                        <a:latin typeface="+mn-lt"/>
                        <a:ea typeface="+mn-ea"/>
                        <a:cs typeface="+mn-cs"/>
                      </a:endParaRPr>
                    </a:p>
                    <a:p>
                      <a:r>
                        <a:rPr lang="en-GB" sz="2000" kern="1200" dirty="0">
                          <a:solidFill>
                            <a:schemeClr val="dk1"/>
                          </a:solidFill>
                          <a:effectLst/>
                          <a:latin typeface="+mn-lt"/>
                          <a:ea typeface="+mn-ea"/>
                          <a:cs typeface="+mn-cs"/>
                        </a:rPr>
                        <a:t>Looking at course spec – </a:t>
                      </a:r>
                      <a:r>
                        <a:rPr lang="en-GB" sz="2000" b="1" kern="1200" dirty="0">
                          <a:solidFill>
                            <a:schemeClr val="dk1"/>
                          </a:solidFill>
                          <a:effectLst/>
                          <a:latin typeface="+mn-lt"/>
                          <a:ea typeface="+mn-ea"/>
                          <a:cs typeface="+mn-cs"/>
                        </a:rPr>
                        <a:t>think-team</a:t>
                      </a:r>
                      <a:r>
                        <a:rPr lang="en-GB" sz="2000" kern="1200" dirty="0">
                          <a:solidFill>
                            <a:schemeClr val="dk1"/>
                          </a:solidFill>
                          <a:effectLst/>
                          <a:latin typeface="+mn-lt"/>
                          <a:ea typeface="+mn-ea"/>
                          <a:cs typeface="+mn-cs"/>
                        </a:rPr>
                        <a:t> – what do we need to learn? What are the ‘chunks’ of knowledge/skill? </a:t>
                      </a:r>
                    </a:p>
                    <a:p>
                      <a:r>
                        <a:rPr lang="en-GB" sz="2000" kern="1200" dirty="0">
                          <a:solidFill>
                            <a:schemeClr val="dk1"/>
                          </a:solidFill>
                          <a:effectLst/>
                          <a:latin typeface="+mn-lt"/>
                          <a:ea typeface="+mn-ea"/>
                          <a:cs typeface="+mn-cs"/>
                        </a:rPr>
                        <a:t> </a:t>
                      </a:r>
                    </a:p>
                    <a:p>
                      <a:r>
                        <a:rPr lang="en-GB" sz="2000" b="1" kern="1200" dirty="0">
                          <a:solidFill>
                            <a:schemeClr val="dk1"/>
                          </a:solidFill>
                          <a:effectLst/>
                          <a:latin typeface="+mn-lt"/>
                          <a:ea typeface="+mn-ea"/>
                          <a:cs typeface="+mn-cs"/>
                        </a:rPr>
                        <a:t>List/mind map on main Whiteboard/see slide</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rot="250389">
            <a:off x="401160" y="5009378"/>
            <a:ext cx="3569702"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rstMaterial="matte"/>
        </p:spPr>
        <p:txBody>
          <a:bodyPr wrap="square" rtlCol="0">
            <a:spAutoFit/>
            <a:flatTx/>
          </a:bodyPr>
          <a:lstStyle/>
          <a:p>
            <a:r>
              <a:rPr lang="en-GB" sz="1600" kern="1200" dirty="0">
                <a:solidFill>
                  <a:schemeClr val="dk1"/>
                </a:solidFill>
                <a:effectLst/>
                <a:latin typeface="Cavolini" panose="03000502040302020204" pitchFamily="66" charset="0"/>
                <a:cs typeface="Cavolini" panose="03000502040302020204" pitchFamily="66" charset="0"/>
              </a:rPr>
              <a:t>How do we know what we are teaching/doing? The course specifications are quite high level, so we need to unpick them. </a:t>
            </a:r>
          </a:p>
        </p:txBody>
      </p:sp>
      <p:sp>
        <p:nvSpPr>
          <p:cNvPr id="4" name="TextBox 3">
            <a:extLst>
              <a:ext uri="{FF2B5EF4-FFF2-40B4-BE49-F238E27FC236}">
                <a16:creationId xmlns:a16="http://schemas.microsoft.com/office/drawing/2014/main" id="{64B67ABC-AC24-908F-8957-35BA5C3558CF}"/>
              </a:ext>
            </a:extLst>
          </p:cNvPr>
          <p:cNvSpPr txBox="1"/>
          <p:nvPr/>
        </p:nvSpPr>
        <p:spPr>
          <a:xfrm rot="21437443">
            <a:off x="5507246" y="5115856"/>
            <a:ext cx="6353221"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rstMaterial="matte"/>
        </p:spPr>
        <p:txBody>
          <a:bodyPr wrap="square" rtlCol="0">
            <a:spAutoFit/>
            <a:flatTx/>
          </a:bodyPr>
          <a:lstStyle/>
          <a:p>
            <a:r>
              <a:rPr lang="en-GB" sz="1600" kern="1200" dirty="0">
                <a:solidFill>
                  <a:schemeClr val="dk1"/>
                </a:solidFill>
                <a:effectLst/>
                <a:latin typeface="Cavolini" panose="03000502040302020204" pitchFamily="66" charset="0"/>
                <a:cs typeface="Cavolini" panose="03000502040302020204" pitchFamily="66" charset="0"/>
              </a:rPr>
              <a:t>Activity was to ask the class individually on mini-white boards (MWBs) - then we gathered that thinking to </a:t>
            </a:r>
            <a:r>
              <a:rPr lang="en-GB" sz="1600" b="1" kern="1200" dirty="0">
                <a:solidFill>
                  <a:schemeClr val="dk1"/>
                </a:solidFill>
                <a:effectLst/>
                <a:latin typeface="Cavolini" panose="03000502040302020204" pitchFamily="66" charset="0"/>
                <a:cs typeface="Cavolini" panose="03000502040302020204" pitchFamily="66" charset="0"/>
              </a:rPr>
              <a:t>co-create a mind map</a:t>
            </a:r>
            <a:r>
              <a:rPr lang="en-GB" sz="1600" kern="1200" dirty="0">
                <a:solidFill>
                  <a:schemeClr val="dk1"/>
                </a:solidFill>
                <a:effectLst/>
                <a:latin typeface="Cavolini" panose="03000502040302020204" pitchFamily="66" charset="0"/>
                <a:cs typeface="Cavolini" panose="03000502040302020204" pitchFamily="66" charset="0"/>
              </a:rPr>
              <a:t> on the main white board. </a:t>
            </a:r>
            <a:r>
              <a:rPr lang="en-GB" sz="1600" dirty="0">
                <a:solidFill>
                  <a:schemeClr val="dk1"/>
                </a:solidFill>
                <a:latin typeface="Cavolini" panose="03000502040302020204" pitchFamily="66" charset="0"/>
                <a:cs typeface="Cavolini" panose="03000502040302020204" pitchFamily="66" charset="0"/>
              </a:rPr>
              <a:t>Inevitably there will be things class hasn’t thought of - so I will input those.</a:t>
            </a:r>
            <a:r>
              <a:rPr lang="en-GB" sz="1600" kern="1200" dirty="0">
                <a:solidFill>
                  <a:schemeClr val="dk1"/>
                </a:solidFill>
                <a:effectLst/>
                <a:latin typeface="Cavolini" panose="03000502040302020204" pitchFamily="66" charset="0"/>
                <a:cs typeface="Cavolini" panose="03000502040302020204" pitchFamily="66" charset="0"/>
              </a:rPr>
              <a:t> </a:t>
            </a:r>
            <a:endParaRPr lang="en-GB" sz="1600" dirty="0">
              <a:effectLst/>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713289104"/>
      </p:ext>
    </p:extLst>
  </p:cSld>
  <p:clrMapOvr>
    <a:masterClrMapping/>
  </p:clrMapOvr>
  <p:transition spd="slow" advClick="0" advTm="4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25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1329748" y="2014258"/>
            <a:ext cx="10567987"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2207075215"/>
              </p:ext>
            </p:extLst>
          </p:nvPr>
        </p:nvGraphicFramePr>
        <p:xfrm>
          <a:off x="838200" y="2813074"/>
          <a:ext cx="10515600" cy="3374449"/>
        </p:xfrm>
        <a:graphic>
          <a:graphicData uri="http://schemas.openxmlformats.org/drawingml/2006/table">
            <a:tbl>
              <a:tblPr firstRow="1" bandRow="1">
                <a:tableStyleId>{5C22544A-7EE6-4342-B048-85BDC9FD1C3A}</a:tableStyleId>
              </a:tblPr>
              <a:tblGrid>
                <a:gridCol w="2969712">
                  <a:extLst>
                    <a:ext uri="{9D8B030D-6E8A-4147-A177-3AD203B41FA5}">
                      <a16:colId xmlns:a16="http://schemas.microsoft.com/office/drawing/2014/main" val="2056550270"/>
                    </a:ext>
                  </a:extLst>
                </a:gridCol>
                <a:gridCol w="4024646">
                  <a:extLst>
                    <a:ext uri="{9D8B030D-6E8A-4147-A177-3AD203B41FA5}">
                      <a16:colId xmlns:a16="http://schemas.microsoft.com/office/drawing/2014/main" val="2089819432"/>
                    </a:ext>
                  </a:extLst>
                </a:gridCol>
                <a:gridCol w="3521242">
                  <a:extLst>
                    <a:ext uri="{9D8B030D-6E8A-4147-A177-3AD203B41FA5}">
                      <a16:colId xmlns:a16="http://schemas.microsoft.com/office/drawing/2014/main" val="2396661243"/>
                    </a:ext>
                  </a:extLst>
                </a:gridCol>
              </a:tblGrid>
              <a:tr h="631249">
                <a:tc>
                  <a:txBody>
                    <a:bodyPr/>
                    <a:lstStyle/>
                    <a:p>
                      <a:r>
                        <a:rPr lang="en-GB" sz="20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Teacher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000" dirty="0">
                          <a:solidFill>
                            <a:schemeClr val="tx1"/>
                          </a:solidFill>
                        </a:rPr>
                        <a:t>10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800" b="1" i="0" u="none" kern="1200" dirty="0">
                          <a:solidFill>
                            <a:schemeClr val="dk1"/>
                          </a:solidFill>
                          <a:effectLst/>
                          <a:latin typeface="+mn-lt"/>
                          <a:ea typeface="+mn-ea"/>
                          <a:cs typeface="+mn-cs"/>
                        </a:rPr>
                        <a:t>How to achieve</a:t>
                      </a:r>
                      <a:r>
                        <a:rPr lang="en-GB" sz="1800" i="0" u="none" kern="1200" dirty="0">
                          <a:solidFill>
                            <a:schemeClr val="dk1"/>
                          </a:solidFill>
                          <a:effectLst/>
                          <a:latin typeface="+mn-lt"/>
                          <a:ea typeface="+mn-ea"/>
                          <a:cs typeface="+mn-cs"/>
                        </a:rPr>
                        <a:t> each bit? </a:t>
                      </a:r>
                    </a:p>
                    <a:p>
                      <a:r>
                        <a:rPr lang="en-GB" sz="1800" b="1" i="0" u="none" kern="1200" dirty="0">
                          <a:solidFill>
                            <a:schemeClr val="dk1"/>
                          </a:solidFill>
                          <a:effectLst/>
                          <a:latin typeface="+mn-lt"/>
                          <a:ea typeface="+mn-ea"/>
                          <a:cs typeface="+mn-cs"/>
                        </a:rPr>
                        <a:t>Show set of resources/activities/tools</a:t>
                      </a:r>
                      <a:r>
                        <a:rPr lang="en-GB" sz="1800" i="0" u="none" kern="1200" dirty="0">
                          <a:solidFill>
                            <a:schemeClr val="dk1"/>
                          </a:solidFill>
                          <a:effectLst/>
                          <a:latin typeface="+mn-lt"/>
                          <a:ea typeface="+mn-ea"/>
                          <a:cs typeface="+mn-cs"/>
                        </a:rPr>
                        <a:t>:</a:t>
                      </a:r>
                    </a:p>
                    <a:p>
                      <a:pPr lvl="0"/>
                      <a:r>
                        <a:rPr lang="en-GB" sz="1800" i="0" u="none" kern="1200" dirty="0">
                          <a:solidFill>
                            <a:schemeClr val="dk1"/>
                          </a:solidFill>
                          <a:effectLst/>
                          <a:latin typeface="+mn-lt"/>
                          <a:ea typeface="+mn-ea"/>
                          <a:cs typeface="+mn-cs"/>
                        </a:rPr>
                        <a:t>Definition &amp;</a:t>
                      </a:r>
                      <a:r>
                        <a:rPr lang="en-GB" sz="1800" u="sng" kern="1200" dirty="0">
                          <a:solidFill>
                            <a:schemeClr val="dk1"/>
                          </a:solidFill>
                          <a:effectLst/>
                          <a:latin typeface="+mn-lt"/>
                          <a:ea typeface="+mn-ea"/>
                          <a:cs typeface="+mn-cs"/>
                        </a:rPr>
                        <a:t> </a:t>
                      </a:r>
                      <a:r>
                        <a:rPr lang="en-GB" sz="1800" u="sng" kern="1200" dirty="0">
                          <a:solidFill>
                            <a:schemeClr val="dk1"/>
                          </a:solidFill>
                          <a:effectLst/>
                          <a:latin typeface="+mn-lt"/>
                          <a:ea typeface="+mn-ea"/>
                          <a:cs typeface="+mn-cs"/>
                          <a:hlinkClick r:id="rId2"/>
                        </a:rPr>
                        <a:t>vector clip</a:t>
                      </a:r>
                      <a:r>
                        <a:rPr lang="en-GB" sz="1800" kern="1200" dirty="0">
                          <a:solidFill>
                            <a:schemeClr val="dk1"/>
                          </a:solidFill>
                          <a:effectLst/>
                          <a:latin typeface="+mn-lt"/>
                          <a:ea typeface="+mn-ea"/>
                          <a:cs typeface="+mn-cs"/>
                        </a:rPr>
                        <a:t> (Despicable Me)</a:t>
                      </a:r>
                    </a:p>
                    <a:p>
                      <a:pPr lvl="0"/>
                      <a:r>
                        <a:rPr lang="en-GB" sz="1800" kern="1200" dirty="0">
                          <a:solidFill>
                            <a:schemeClr val="dk1"/>
                          </a:solidFill>
                          <a:effectLst/>
                          <a:latin typeface="+mn-lt"/>
                          <a:ea typeface="+mn-ea"/>
                          <a:cs typeface="+mn-cs"/>
                        </a:rPr>
                        <a:t>Card sort </a:t>
                      </a:r>
                    </a:p>
                    <a:p>
                      <a:pPr lvl="0"/>
                      <a:r>
                        <a:rPr lang="en-GB" sz="1800" kern="1200" dirty="0">
                          <a:solidFill>
                            <a:schemeClr val="dk1"/>
                          </a:solidFill>
                          <a:effectLst/>
                          <a:latin typeface="+mn-lt"/>
                          <a:ea typeface="+mn-ea"/>
                          <a:cs typeface="+mn-cs"/>
                        </a:rPr>
                        <a:t>Practical – with instructions</a:t>
                      </a:r>
                    </a:p>
                    <a:p>
                      <a:pPr lvl="0"/>
                      <a:r>
                        <a:rPr lang="en-GB" sz="1800" kern="1200" dirty="0">
                          <a:solidFill>
                            <a:schemeClr val="dk1"/>
                          </a:solidFill>
                          <a:effectLst/>
                          <a:latin typeface="+mn-lt"/>
                          <a:ea typeface="+mn-ea"/>
                          <a:cs typeface="+mn-cs"/>
                        </a:rPr>
                        <a:t>Direct teaching - scale drawing </a:t>
                      </a:r>
                    </a:p>
                    <a:p>
                      <a:pPr lvl="0"/>
                      <a:r>
                        <a:rPr lang="en-GB" sz="1800" kern="1200" dirty="0">
                          <a:solidFill>
                            <a:schemeClr val="dk1"/>
                          </a:solidFill>
                          <a:effectLst/>
                          <a:latin typeface="+mn-lt"/>
                          <a:ea typeface="+mn-ea"/>
                          <a:cs typeface="+mn-cs"/>
                        </a:rPr>
                        <a:t>Direct teaching – calculations</a:t>
                      </a:r>
                    </a:p>
                    <a:p>
                      <a:pPr lvl="0"/>
                      <a:r>
                        <a:rPr lang="en-GB" sz="1800" kern="1200" dirty="0">
                          <a:solidFill>
                            <a:schemeClr val="dk1"/>
                          </a:solidFill>
                          <a:effectLst/>
                          <a:latin typeface="+mn-lt"/>
                          <a:ea typeface="+mn-ea"/>
                          <a:cs typeface="+mn-cs"/>
                        </a:rPr>
                        <a:t>Past Paper Questions for idea level</a:t>
                      </a:r>
                    </a:p>
                    <a:p>
                      <a:pPr lvl="0"/>
                      <a:r>
                        <a:rPr lang="en-GB" sz="1800" kern="1200" dirty="0">
                          <a:solidFill>
                            <a:schemeClr val="dk1"/>
                          </a:solidFill>
                          <a:effectLst/>
                          <a:latin typeface="+mn-lt"/>
                          <a:ea typeface="+mn-ea"/>
                          <a:cs typeface="+mn-cs"/>
                        </a:rPr>
                        <a:t>Physics classroom link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800" kern="1200" dirty="0">
                          <a:solidFill>
                            <a:schemeClr val="dk1"/>
                          </a:solidFill>
                          <a:effectLst/>
                          <a:latin typeface="+mn-lt"/>
                          <a:ea typeface="+mn-ea"/>
                          <a:cs typeface="+mn-cs"/>
                        </a:rPr>
                        <a:t>Need to </a:t>
                      </a:r>
                      <a:r>
                        <a:rPr lang="en-GB" sz="1800" b="1" kern="1200" dirty="0">
                          <a:solidFill>
                            <a:schemeClr val="dk1"/>
                          </a:solidFill>
                          <a:effectLst/>
                          <a:latin typeface="+mn-lt"/>
                          <a:ea typeface="+mn-ea"/>
                          <a:cs typeface="+mn-cs"/>
                        </a:rPr>
                        <a:t>make decisions about what activity/method at each stage.</a:t>
                      </a:r>
                    </a:p>
                    <a:p>
                      <a:r>
                        <a:rPr lang="en-GB" sz="1800" kern="1200" dirty="0">
                          <a:solidFill>
                            <a:schemeClr val="dk1"/>
                          </a:solidFill>
                          <a:effectLst/>
                          <a:latin typeface="+mn-lt"/>
                          <a:ea typeface="+mn-ea"/>
                          <a:cs typeface="+mn-cs"/>
                        </a:rPr>
                        <a:t>When direct teaching</a:t>
                      </a:r>
                    </a:p>
                    <a:p>
                      <a:r>
                        <a:rPr lang="en-GB" sz="1800" kern="1200" dirty="0">
                          <a:solidFill>
                            <a:schemeClr val="dk1"/>
                          </a:solidFill>
                          <a:effectLst/>
                          <a:latin typeface="+mn-lt"/>
                          <a:ea typeface="+mn-ea"/>
                          <a:cs typeface="+mn-cs"/>
                        </a:rPr>
                        <a:t>When practical – and why?</a:t>
                      </a:r>
                    </a:p>
                    <a:p>
                      <a:r>
                        <a:rPr lang="en-GB" sz="1800" kern="1200" dirty="0">
                          <a:solidFill>
                            <a:schemeClr val="dk1"/>
                          </a:solidFill>
                          <a:effectLst/>
                          <a:latin typeface="+mn-lt"/>
                          <a:ea typeface="+mn-ea"/>
                          <a:cs typeface="+mn-cs"/>
                        </a:rPr>
                        <a:t>When independent practice?</a:t>
                      </a:r>
                    </a:p>
                    <a:p>
                      <a:r>
                        <a:rPr lang="en-GB" sz="1800" kern="1200" dirty="0">
                          <a:solidFill>
                            <a:schemeClr val="dk1"/>
                          </a:solidFill>
                          <a:effectLst/>
                          <a:latin typeface="+mn-lt"/>
                          <a:ea typeface="+mn-ea"/>
                          <a:cs typeface="+mn-cs"/>
                        </a:rPr>
                        <a:t>When consolidating?</a:t>
                      </a:r>
                    </a:p>
                    <a:p>
                      <a:endParaRPr lang="en-GB"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pic>
        <p:nvPicPr>
          <p:cNvPr id="14" name="Picture 13">
            <a:extLst>
              <a:ext uri="{FF2B5EF4-FFF2-40B4-BE49-F238E27FC236}">
                <a16:creationId xmlns:a16="http://schemas.microsoft.com/office/drawing/2014/main" id="{2263EB91-8D93-3BC1-EACC-213A7F28DF29}"/>
              </a:ext>
            </a:extLst>
          </p:cNvPr>
          <p:cNvPicPr>
            <a:picLocks noChangeAspect="1"/>
          </p:cNvPicPr>
          <p:nvPr/>
        </p:nvPicPr>
        <p:blipFill rotWithShape="1">
          <a:blip r:embed="rId3"/>
          <a:srcRect l="7909" t="13228" r="20808" b="14024"/>
          <a:stretch/>
        </p:blipFill>
        <p:spPr>
          <a:xfrm>
            <a:off x="6613742" y="255867"/>
            <a:ext cx="3868826" cy="2220960"/>
          </a:xfrm>
          <a:prstGeom prst="rect">
            <a:avLst/>
          </a:prstGeom>
        </p:spPr>
      </p:pic>
      <p:sp>
        <p:nvSpPr>
          <p:cNvPr id="2" name="TextBox 1">
            <a:extLst>
              <a:ext uri="{FF2B5EF4-FFF2-40B4-BE49-F238E27FC236}">
                <a16:creationId xmlns:a16="http://schemas.microsoft.com/office/drawing/2014/main" id="{B1320B67-381E-E5C2-678D-1EB78C3C3320}"/>
              </a:ext>
            </a:extLst>
          </p:cNvPr>
          <p:cNvSpPr txBox="1"/>
          <p:nvPr/>
        </p:nvSpPr>
        <p:spPr>
          <a:xfrm rot="21435916">
            <a:off x="3735197" y="89402"/>
            <a:ext cx="2819225" cy="255389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10800000" rev="0"/>
            </a:camera>
            <a:lightRig rig="threePt" dir="t"/>
          </a:scene3d>
          <a:sp3d prstMaterial="powder"/>
        </p:spPr>
        <p:txBody>
          <a:bodyPr wrap="square" rtlCol="0">
            <a:spAutoFit/>
            <a:flatTx/>
          </a:bodyPr>
          <a:lstStyle/>
          <a:p>
            <a:r>
              <a:rPr lang="en-GB" sz="1600" dirty="0">
                <a:solidFill>
                  <a:schemeClr val="dk1"/>
                </a:solidFill>
                <a:latin typeface="Cavolini" panose="03000502040302020204" pitchFamily="66" charset="0"/>
                <a:cs typeface="Cavolini" panose="03000502040302020204" pitchFamily="66" charset="0"/>
              </a:rPr>
              <a:t>N</a:t>
            </a:r>
            <a:r>
              <a:rPr lang="en-GB" sz="1600" kern="1200" dirty="0">
                <a:solidFill>
                  <a:schemeClr val="dk1"/>
                </a:solidFill>
                <a:effectLst/>
                <a:latin typeface="Cavolini" panose="03000502040302020204" pitchFamily="66" charset="0"/>
                <a:cs typeface="Cavolini" panose="03000502040302020204" pitchFamily="66" charset="0"/>
              </a:rPr>
              <a:t>ow we know what learning we want to happen - how do we plan for it?</a:t>
            </a:r>
          </a:p>
          <a:p>
            <a:r>
              <a:rPr lang="en-GB" sz="1600" dirty="0">
                <a:solidFill>
                  <a:schemeClr val="dk1"/>
                </a:solidFill>
                <a:latin typeface="Cavolini" panose="03000502040302020204" pitchFamily="66" charset="0"/>
                <a:cs typeface="Cavolini" panose="03000502040302020204" pitchFamily="66" charset="0"/>
              </a:rPr>
              <a:t>How do we make choices about what activity when - and thinking about how learning happens?</a:t>
            </a:r>
          </a:p>
        </p:txBody>
      </p:sp>
      <p:cxnSp>
        <p:nvCxnSpPr>
          <p:cNvPr id="15" name="Straight Arrow Connector 14">
            <a:extLst>
              <a:ext uri="{FF2B5EF4-FFF2-40B4-BE49-F238E27FC236}">
                <a16:creationId xmlns:a16="http://schemas.microsoft.com/office/drawing/2014/main" id="{48BD4467-D38F-113D-51DE-5043D87A1880}"/>
              </a:ext>
            </a:extLst>
          </p:cNvPr>
          <p:cNvCxnSpPr>
            <a:cxnSpLocks/>
          </p:cNvCxnSpPr>
          <p:nvPr/>
        </p:nvCxnSpPr>
        <p:spPr>
          <a:xfrm flipH="1">
            <a:off x="7202466" y="2476827"/>
            <a:ext cx="161032" cy="1544028"/>
          </a:xfrm>
          <a:prstGeom prst="straightConnector1">
            <a:avLst/>
          </a:prstGeom>
          <a:ln w="444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2FC2F47-2008-25F6-9304-ED6609625A2F}"/>
              </a:ext>
            </a:extLst>
          </p:cNvPr>
          <p:cNvSpPr txBox="1"/>
          <p:nvPr/>
        </p:nvSpPr>
        <p:spPr>
          <a:xfrm>
            <a:off x="137859" y="1466772"/>
            <a:ext cx="3485880" cy="4609088"/>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0"/>
            </a:camera>
            <a:lightRig rig="threePt" dir="t"/>
          </a:scene3d>
          <a:sp3d/>
        </p:spPr>
        <p:txBody>
          <a:bodyPr wrap="square" rtlCol="0">
            <a:spAutoFit/>
            <a:flatTx/>
          </a:bodyPr>
          <a:lstStyle/>
          <a:p>
            <a:r>
              <a:rPr lang="en-GB" sz="1600" kern="1200" dirty="0">
                <a:solidFill>
                  <a:schemeClr val="dk1"/>
                </a:solidFill>
                <a:effectLst/>
                <a:latin typeface="Cavolini" panose="03000502040302020204" pitchFamily="66" charset="0"/>
                <a:cs typeface="Cavolini" panose="03000502040302020204" pitchFamily="66" charset="0"/>
              </a:rPr>
              <a:t>I will talk that through – i.e. the idea that we need to </a:t>
            </a:r>
            <a:r>
              <a:rPr lang="en-GB" sz="1600" b="1" kern="1200" dirty="0">
                <a:solidFill>
                  <a:schemeClr val="dk1"/>
                </a:solidFill>
                <a:effectLst/>
                <a:latin typeface="Cavolini" panose="03000502040302020204" pitchFamily="66" charset="0"/>
                <a:cs typeface="Cavolini" panose="03000502040302020204" pitchFamily="66" charset="0"/>
              </a:rPr>
              <a:t>*plan* </a:t>
            </a:r>
            <a:r>
              <a:rPr lang="en-GB" sz="1600" kern="1200" dirty="0">
                <a:solidFill>
                  <a:schemeClr val="dk1"/>
                </a:solidFill>
                <a:effectLst/>
                <a:latin typeface="Cavolini" panose="03000502040302020204" pitchFamily="66" charset="0"/>
                <a:cs typeface="Cavolini" panose="03000502040302020204" pitchFamily="66" charset="0"/>
              </a:rPr>
              <a:t>lessons carefully - there is no one right way to do it, but we need to </a:t>
            </a:r>
            <a:r>
              <a:rPr lang="en-GB" sz="1600" b="1" kern="1200" dirty="0">
                <a:solidFill>
                  <a:schemeClr val="dk1"/>
                </a:solidFill>
                <a:effectLst/>
                <a:latin typeface="Cavolini" panose="03000502040302020204" pitchFamily="66" charset="0"/>
                <a:cs typeface="Cavolini" panose="03000502040302020204" pitchFamily="66" charset="0"/>
              </a:rPr>
              <a:t>understand why we are making the decisions we make </a:t>
            </a:r>
            <a:r>
              <a:rPr lang="en-GB" sz="1600" kern="1200" dirty="0">
                <a:solidFill>
                  <a:schemeClr val="dk1"/>
                </a:solidFill>
                <a:effectLst/>
                <a:latin typeface="Cavolini" panose="03000502040302020204" pitchFamily="66" charset="0"/>
                <a:cs typeface="Cavolini" panose="03000502040302020204" pitchFamily="66" charset="0"/>
              </a:rPr>
              <a:t>at each choice of activity.</a:t>
            </a:r>
          </a:p>
          <a:p>
            <a:r>
              <a:rPr lang="en-GB" sz="1600" dirty="0">
                <a:solidFill>
                  <a:schemeClr val="dk1"/>
                </a:solidFill>
                <a:latin typeface="Cavolini" panose="03000502040302020204" pitchFamily="66" charset="0"/>
                <a:cs typeface="Cavolini" panose="03000502040302020204" pitchFamily="66" charset="0"/>
              </a:rPr>
              <a:t>I would </a:t>
            </a:r>
            <a:r>
              <a:rPr lang="en-GB" sz="1600" b="1" dirty="0">
                <a:solidFill>
                  <a:schemeClr val="dk1"/>
                </a:solidFill>
                <a:latin typeface="Cavolini" panose="03000502040302020204" pitchFamily="66" charset="0"/>
                <a:cs typeface="Cavolini" panose="03000502040302020204" pitchFamily="66" charset="0"/>
              </a:rPr>
              <a:t>‘direct teach’ this as an idea</a:t>
            </a:r>
            <a:r>
              <a:rPr lang="en-GB" sz="1600" dirty="0">
                <a:solidFill>
                  <a:schemeClr val="dk1"/>
                </a:solidFill>
                <a:latin typeface="Cavolini" panose="03000502040302020204" pitchFamily="66" charset="0"/>
                <a:cs typeface="Cavolini" panose="03000502040302020204" pitchFamily="66" charset="0"/>
              </a:rPr>
              <a:t>. Then I show them an array of activities (some practical, some paper based - all ‘active’) that could be used during the teaching of vectors at N5.</a:t>
            </a:r>
          </a:p>
        </p:txBody>
      </p:sp>
    </p:spTree>
    <p:extLst>
      <p:ext uri="{BB962C8B-B14F-4D97-AF65-F5344CB8AC3E}">
        <p14:creationId xmlns:p14="http://schemas.microsoft.com/office/powerpoint/2010/main" val="1793586952"/>
      </p:ext>
    </p:extLst>
  </p:cSld>
  <p:clrMapOvr>
    <a:masterClrMapping/>
  </p:clrMapOvr>
  <p:transition spd="slow" advTm="6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1" presetClass="entr" presetSubtype="0" fill="hold" nodeType="afterEffect">
                                  <p:stCondLst>
                                    <p:cond delay="200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75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8000"/>
                            </p:stCondLst>
                            <p:childTnLst>
                              <p:par>
                                <p:cTn id="17" presetID="2" presetClass="entr" presetSubtype="4" fill="hold" grpId="0" nodeType="afterEffect">
                                  <p:stCondLst>
                                    <p:cond delay="15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785814" y="1957223"/>
            <a:ext cx="10567987"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3576536689"/>
              </p:ext>
            </p:extLst>
          </p:nvPr>
        </p:nvGraphicFramePr>
        <p:xfrm>
          <a:off x="838199" y="2431192"/>
          <a:ext cx="9990221" cy="1819969"/>
        </p:xfrm>
        <a:graphic>
          <a:graphicData uri="http://schemas.openxmlformats.org/drawingml/2006/table">
            <a:tbl>
              <a:tblPr firstRow="1" bandRow="1">
                <a:tableStyleId>{5C22544A-7EE6-4342-B048-85BDC9FD1C3A}</a:tableStyleId>
              </a:tblPr>
              <a:tblGrid>
                <a:gridCol w="2920639">
                  <a:extLst>
                    <a:ext uri="{9D8B030D-6E8A-4147-A177-3AD203B41FA5}">
                      <a16:colId xmlns:a16="http://schemas.microsoft.com/office/drawing/2014/main" val="2056550270"/>
                    </a:ext>
                  </a:extLst>
                </a:gridCol>
                <a:gridCol w="7069582">
                  <a:extLst>
                    <a:ext uri="{9D8B030D-6E8A-4147-A177-3AD203B41FA5}">
                      <a16:colId xmlns:a16="http://schemas.microsoft.com/office/drawing/2014/main" val="2396661243"/>
                    </a:ext>
                  </a:extLst>
                </a:gridCol>
              </a:tblGrid>
              <a:tr h="631249">
                <a:tc>
                  <a:txBody>
                    <a:bodyPr/>
                    <a:lstStyle/>
                    <a:p>
                      <a:r>
                        <a:rPr lang="en-GB" sz="24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Learner activity (what the students will do)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400" dirty="0">
                          <a:solidFill>
                            <a:schemeClr val="tx1"/>
                          </a:solidFill>
                        </a:rPr>
                        <a:t>40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400" kern="1200" dirty="0">
                          <a:solidFill>
                            <a:schemeClr val="dk1"/>
                          </a:solidFill>
                          <a:effectLst/>
                          <a:latin typeface="+mn-lt"/>
                          <a:ea typeface="+mn-ea"/>
                          <a:cs typeface="+mn-cs"/>
                        </a:rPr>
                        <a:t>Students to ‘play’ with resources and come up with suggested teaching order, </a:t>
                      </a:r>
                      <a:r>
                        <a:rPr lang="en-GB" sz="2400" b="1" kern="1200" dirty="0">
                          <a:solidFill>
                            <a:schemeClr val="dk1"/>
                          </a:solidFill>
                          <a:effectLst/>
                          <a:latin typeface="+mn-lt"/>
                          <a:ea typeface="+mn-ea"/>
                          <a:cs typeface="+mn-cs"/>
                        </a:rPr>
                        <a:t>how to use &amp; why</a:t>
                      </a:r>
                      <a:r>
                        <a:rPr lang="en-GB" sz="2400" kern="1200" dirty="0">
                          <a:solidFill>
                            <a:schemeClr val="dk1"/>
                          </a:solidFill>
                          <a:effectLst/>
                          <a:latin typeface="+mn-lt"/>
                          <a:ea typeface="+mn-ea"/>
                          <a:cs typeface="+mn-cs"/>
                        </a:rPr>
                        <a:t>. </a:t>
                      </a:r>
                    </a:p>
                    <a:p>
                      <a:r>
                        <a:rPr lang="en-GB" sz="240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rot="21416314">
            <a:off x="5550775" y="4009142"/>
            <a:ext cx="3496027"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dirty="0">
                <a:solidFill>
                  <a:schemeClr val="dk1"/>
                </a:solidFill>
                <a:latin typeface="Cavolini" panose="03000502040302020204" pitchFamily="66" charset="0"/>
                <a:cs typeface="Cavolini" panose="03000502040302020204" pitchFamily="66" charset="0"/>
              </a:rPr>
              <a:t>In pairs, gain an understanding of each of the activities - and then </a:t>
            </a:r>
            <a:r>
              <a:rPr lang="en-GB" sz="1600" b="1" dirty="0">
                <a:solidFill>
                  <a:schemeClr val="dk1"/>
                </a:solidFill>
                <a:latin typeface="Cavolini" panose="03000502040302020204" pitchFamily="66" charset="0"/>
                <a:cs typeface="Cavolini" panose="03000502040302020204" pitchFamily="66" charset="0"/>
              </a:rPr>
              <a:t>work out how/if/when they would use each one</a:t>
            </a:r>
            <a:r>
              <a:rPr lang="en-GB" sz="1600" dirty="0">
                <a:solidFill>
                  <a:schemeClr val="dk1"/>
                </a:solidFill>
                <a:latin typeface="Cavolini" panose="03000502040302020204" pitchFamily="66" charset="0"/>
                <a:cs typeface="Cavolini" panose="03000502040302020204" pitchFamily="66" charset="0"/>
              </a:rPr>
              <a:t>.</a:t>
            </a:r>
          </a:p>
        </p:txBody>
      </p:sp>
    </p:spTree>
    <p:extLst>
      <p:ext uri="{BB962C8B-B14F-4D97-AF65-F5344CB8AC3E}">
        <p14:creationId xmlns:p14="http://schemas.microsoft.com/office/powerpoint/2010/main" val="2743415330"/>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892384"/>
            <a:ext cx="10567987"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3163164447"/>
              </p:ext>
            </p:extLst>
          </p:nvPr>
        </p:nvGraphicFramePr>
        <p:xfrm>
          <a:off x="838200" y="2298833"/>
          <a:ext cx="10567737" cy="1716490"/>
        </p:xfrm>
        <a:graphic>
          <a:graphicData uri="http://schemas.openxmlformats.org/drawingml/2006/table">
            <a:tbl>
              <a:tblPr firstRow="1" bandRow="1">
                <a:tableStyleId>{5C22544A-7EE6-4342-B048-85BDC9FD1C3A}</a:tableStyleId>
              </a:tblPr>
              <a:tblGrid>
                <a:gridCol w="2867617">
                  <a:extLst>
                    <a:ext uri="{9D8B030D-6E8A-4147-A177-3AD203B41FA5}">
                      <a16:colId xmlns:a16="http://schemas.microsoft.com/office/drawing/2014/main" val="2056550270"/>
                    </a:ext>
                  </a:extLst>
                </a:gridCol>
                <a:gridCol w="7700120">
                  <a:extLst>
                    <a:ext uri="{9D8B030D-6E8A-4147-A177-3AD203B41FA5}">
                      <a16:colId xmlns:a16="http://schemas.microsoft.com/office/drawing/2014/main" val="2396661243"/>
                    </a:ext>
                  </a:extLst>
                </a:gridCol>
              </a:tblGrid>
              <a:tr h="631249">
                <a:tc>
                  <a:txBody>
                    <a:bodyPr/>
                    <a:lstStyle/>
                    <a:p>
                      <a:r>
                        <a:rPr lang="en-GB" sz="24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Class activity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400" dirty="0">
                          <a:solidFill>
                            <a:schemeClr val="tx1"/>
                          </a:solidFill>
                        </a:rPr>
                        <a:t>20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400" kern="1200" dirty="0">
                          <a:solidFill>
                            <a:schemeClr val="dk1"/>
                          </a:solidFill>
                          <a:effectLst/>
                          <a:latin typeface="+mn-lt"/>
                          <a:ea typeface="+mn-ea"/>
                          <a:cs typeface="+mn-cs"/>
                        </a:rPr>
                        <a:t>Discussion – what have they decided about learning activities &amp; why? </a:t>
                      </a:r>
                      <a:r>
                        <a:rPr lang="en-GB" sz="2400" dirty="0">
                          <a:effectLst/>
                        </a:rPr>
                        <a:t> </a:t>
                      </a:r>
                      <a:r>
                        <a:rPr lang="en-GB" sz="240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rot="159281">
            <a:off x="4829816" y="742321"/>
            <a:ext cx="4926048" cy="1191816"/>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0"/>
            </a:camera>
            <a:lightRig rig="threePt" dir="t"/>
          </a:scene3d>
          <a:sp3d/>
        </p:spPr>
        <p:txBody>
          <a:bodyPr wrap="square" rtlCol="0">
            <a:spAutoFit/>
            <a:flatTx/>
          </a:bodyPr>
          <a:lstStyle/>
          <a:p>
            <a:r>
              <a:rPr lang="en-GB" sz="1600" dirty="0">
                <a:latin typeface="Cavolini" panose="03000502040302020204" pitchFamily="66" charset="0"/>
                <a:cs typeface="Cavolini" panose="03000502040302020204" pitchFamily="66" charset="0"/>
              </a:rPr>
              <a:t>Then </a:t>
            </a:r>
            <a:r>
              <a:rPr lang="en-GB" sz="1600" b="1" dirty="0">
                <a:latin typeface="Cavolini" panose="03000502040302020204" pitchFamily="66" charset="0"/>
                <a:cs typeface="Cavolini" panose="03000502040302020204" pitchFamily="66" charset="0"/>
              </a:rPr>
              <a:t>each pair takes it in turns to explain the choices they’ve made &amp; why.</a:t>
            </a:r>
          </a:p>
          <a:p>
            <a:r>
              <a:rPr lang="en-GB" sz="1600" b="1" dirty="0">
                <a:latin typeface="Cavolini" panose="03000502040302020204" pitchFamily="66" charset="0"/>
                <a:cs typeface="Cavolini" panose="03000502040302020204" pitchFamily="66" charset="0"/>
              </a:rPr>
              <a:t>Where do the pairs agree/disagree? Are some decisions better than others?</a:t>
            </a:r>
          </a:p>
        </p:txBody>
      </p:sp>
      <p:sp>
        <p:nvSpPr>
          <p:cNvPr id="7" name="TextBox 6">
            <a:extLst>
              <a:ext uri="{FF2B5EF4-FFF2-40B4-BE49-F238E27FC236}">
                <a16:creationId xmlns:a16="http://schemas.microsoft.com/office/drawing/2014/main" id="{6B0B91FC-5C1D-9E9E-C53B-E2E95236280E}"/>
              </a:ext>
            </a:extLst>
          </p:cNvPr>
          <p:cNvSpPr txBox="1"/>
          <p:nvPr/>
        </p:nvSpPr>
        <p:spPr>
          <a:xfrm rot="21412308">
            <a:off x="1653342" y="3803417"/>
            <a:ext cx="9210249" cy="1736646"/>
          </a:xfrm>
          <a:prstGeom prst="wedgeRoundRectCallout">
            <a:avLst>
              <a:gd name="adj1" fmla="val -13168"/>
              <a:gd name="adj2" fmla="val 63809"/>
              <a:gd name="adj3" fmla="val 16667"/>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dirty="0">
                <a:latin typeface="Cavolini" panose="03000502040302020204" pitchFamily="66" charset="0"/>
                <a:cs typeface="Cavolini" panose="03000502040302020204" pitchFamily="66" charset="0"/>
              </a:rPr>
              <a:t>Procedurally - </a:t>
            </a:r>
            <a:r>
              <a:rPr lang="en-GB" sz="1600" b="1" dirty="0">
                <a:latin typeface="Cavolini" panose="03000502040302020204" pitchFamily="66" charset="0"/>
                <a:cs typeface="Cavolini" panose="03000502040302020204" pitchFamily="66" charset="0"/>
              </a:rPr>
              <a:t>usually I would decide which pair went first, and who I ask from each pair to speak. I do this for inclusion purposes</a:t>
            </a:r>
            <a:r>
              <a:rPr lang="en-GB" sz="1600" dirty="0">
                <a:latin typeface="Cavolini" panose="03000502040302020204" pitchFamily="66" charset="0"/>
                <a:cs typeface="Cavolini" panose="03000502040302020204" pitchFamily="66" charset="0"/>
              </a:rPr>
              <a:t>.</a:t>
            </a:r>
          </a:p>
          <a:p>
            <a:r>
              <a:rPr lang="en-GB" sz="1600" dirty="0">
                <a:latin typeface="Cavolini" panose="03000502040302020204" pitchFamily="66" charset="0"/>
                <a:cs typeface="Cavolini" panose="03000502040302020204" pitchFamily="66" charset="0"/>
              </a:rPr>
              <a:t>Throughout the whole session I would aim to ensure that as far as possible </a:t>
            </a:r>
            <a:r>
              <a:rPr lang="en-GB" sz="1600" b="1" dirty="0">
                <a:latin typeface="Cavolini" panose="03000502040302020204" pitchFamily="66" charset="0"/>
                <a:cs typeface="Cavolini" panose="03000502040302020204" pitchFamily="66" charset="0"/>
              </a:rPr>
              <a:t>students get the chance to work with different people, and everyone gets a chance to feed back </a:t>
            </a:r>
            <a:r>
              <a:rPr lang="en-GB" sz="1600" dirty="0">
                <a:latin typeface="Cavolini" panose="03000502040302020204" pitchFamily="66" charset="0"/>
                <a:cs typeface="Cavolini" panose="03000502040302020204" pitchFamily="66" charset="0"/>
              </a:rPr>
              <a:t>to the whole class. (conscious that this works because of the numbers I have)</a:t>
            </a:r>
          </a:p>
        </p:txBody>
      </p:sp>
    </p:spTree>
    <p:extLst>
      <p:ext uri="{BB962C8B-B14F-4D97-AF65-F5344CB8AC3E}">
        <p14:creationId xmlns:p14="http://schemas.microsoft.com/office/powerpoint/2010/main" val="4196138873"/>
      </p:ext>
    </p:extLst>
  </p:cSld>
  <p:clrMapOvr>
    <a:masterClrMapping/>
  </p:clrMapOvr>
  <p:transition spd="slow" advTm="3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500"/>
                            </p:stCondLst>
                            <p:childTnLst>
                              <p:par>
                                <p:cTn id="10" presetID="2" presetClass="entr" presetSubtype="4" fill="hold" grpId="0" nodeType="afterEffect">
                                  <p:stCondLst>
                                    <p:cond delay="7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868989"/>
            <a:ext cx="10567987"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2666861021"/>
              </p:ext>
            </p:extLst>
          </p:nvPr>
        </p:nvGraphicFramePr>
        <p:xfrm>
          <a:off x="838200" y="2419156"/>
          <a:ext cx="10515600" cy="2002849"/>
        </p:xfrm>
        <a:graphic>
          <a:graphicData uri="http://schemas.openxmlformats.org/drawingml/2006/table">
            <a:tbl>
              <a:tblPr firstRow="1" bandRow="1">
                <a:tableStyleId>{5C22544A-7EE6-4342-B048-85BDC9FD1C3A}</a:tableStyleId>
              </a:tblPr>
              <a:tblGrid>
                <a:gridCol w="2169695">
                  <a:extLst>
                    <a:ext uri="{9D8B030D-6E8A-4147-A177-3AD203B41FA5}">
                      <a16:colId xmlns:a16="http://schemas.microsoft.com/office/drawing/2014/main" val="2056550270"/>
                    </a:ext>
                  </a:extLst>
                </a:gridCol>
                <a:gridCol w="8345905">
                  <a:extLst>
                    <a:ext uri="{9D8B030D-6E8A-4147-A177-3AD203B41FA5}">
                      <a16:colId xmlns:a16="http://schemas.microsoft.com/office/drawing/2014/main" val="2089819432"/>
                    </a:ext>
                  </a:extLst>
                </a:gridCol>
              </a:tblGrid>
              <a:tr h="631249">
                <a:tc>
                  <a:txBody>
                    <a:bodyPr/>
                    <a:lstStyle/>
                    <a:p>
                      <a:r>
                        <a:rPr lang="en-GB" sz="24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Teacher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400" dirty="0">
                          <a:solidFill>
                            <a:schemeClr val="tx1"/>
                          </a:solidFill>
                        </a:rPr>
                        <a:t>10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800" kern="1200" dirty="0">
                          <a:solidFill>
                            <a:schemeClr val="dk1"/>
                          </a:solidFill>
                          <a:effectLst/>
                          <a:latin typeface="+mn-lt"/>
                          <a:ea typeface="+mn-ea"/>
                          <a:cs typeface="+mn-cs"/>
                        </a:rPr>
                        <a:t>Accuracy of scale drawing – teaching precision &amp; care (+-1mm/+-1 degree)</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Maths – rounding, significant figures – talking to maths dept about Pythagoras &amp; trig</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How represent angles – 3 figure bearings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2" name="TextBox 1">
            <a:extLst>
              <a:ext uri="{FF2B5EF4-FFF2-40B4-BE49-F238E27FC236}">
                <a16:creationId xmlns:a16="http://schemas.microsoft.com/office/drawing/2014/main" id="{B1320B67-381E-E5C2-678D-1EB78C3C3320}"/>
              </a:ext>
            </a:extLst>
          </p:cNvPr>
          <p:cNvSpPr txBox="1"/>
          <p:nvPr/>
        </p:nvSpPr>
        <p:spPr>
          <a:xfrm rot="189723">
            <a:off x="291587" y="4588853"/>
            <a:ext cx="7089025"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dirty="0">
                <a:solidFill>
                  <a:schemeClr val="dk1"/>
                </a:solidFill>
                <a:latin typeface="Cavolini" panose="03000502040302020204" pitchFamily="66" charset="0"/>
                <a:cs typeface="Cavolini" panose="03000502040302020204" pitchFamily="66" charset="0"/>
              </a:rPr>
              <a:t>This is most likely me </a:t>
            </a:r>
            <a:r>
              <a:rPr lang="en-GB" sz="1600" b="1" dirty="0">
                <a:solidFill>
                  <a:schemeClr val="dk1"/>
                </a:solidFill>
                <a:latin typeface="Cavolini" panose="03000502040302020204" pitchFamily="66" charset="0"/>
                <a:cs typeface="Cavolini" panose="03000502040302020204" pitchFamily="66" charset="0"/>
              </a:rPr>
              <a:t>direct teaching </a:t>
            </a:r>
            <a:r>
              <a:rPr lang="en-GB" sz="1600" dirty="0">
                <a:solidFill>
                  <a:schemeClr val="dk1"/>
                </a:solidFill>
                <a:latin typeface="Cavolini" panose="03000502040302020204" pitchFamily="66" charset="0"/>
                <a:cs typeface="Cavolini" panose="03000502040302020204" pitchFamily="66" charset="0"/>
              </a:rPr>
              <a:t>- there are some </a:t>
            </a:r>
            <a:r>
              <a:rPr lang="en-GB" sz="1600" b="1" dirty="0">
                <a:solidFill>
                  <a:schemeClr val="dk1"/>
                </a:solidFill>
                <a:latin typeface="Cavolini" panose="03000502040302020204" pitchFamily="66" charset="0"/>
                <a:cs typeface="Cavolini" panose="03000502040302020204" pitchFamily="66" charset="0"/>
              </a:rPr>
              <a:t>nit-picky details</a:t>
            </a:r>
            <a:r>
              <a:rPr lang="en-GB" sz="1600" dirty="0">
                <a:solidFill>
                  <a:schemeClr val="dk1"/>
                </a:solidFill>
                <a:latin typeface="Cavolini" panose="03000502040302020204" pitchFamily="66" charset="0"/>
                <a:cs typeface="Cavolini" panose="03000502040302020204" pitchFamily="66" charset="0"/>
              </a:rPr>
              <a:t> that students need to be clear on.</a:t>
            </a:r>
          </a:p>
          <a:p>
            <a:r>
              <a:rPr lang="en-GB" sz="1600" dirty="0">
                <a:solidFill>
                  <a:schemeClr val="dk1"/>
                </a:solidFill>
                <a:latin typeface="Cavolini" panose="03000502040302020204" pitchFamily="66" charset="0"/>
                <a:cs typeface="Cavolini" panose="03000502040302020204" pitchFamily="66" charset="0"/>
              </a:rPr>
              <a:t>I would almost certainly talk through these things but </a:t>
            </a:r>
            <a:r>
              <a:rPr lang="en-GB" sz="1600" b="1" dirty="0">
                <a:solidFill>
                  <a:schemeClr val="dk1"/>
                </a:solidFill>
                <a:latin typeface="Cavolini" panose="03000502040302020204" pitchFamily="66" charset="0"/>
                <a:cs typeface="Cavolini" panose="03000502040302020204" pitchFamily="66" charset="0"/>
              </a:rPr>
              <a:t>checking to see whether class is finding this straightforward, or whether we need to spend a little more time on it</a:t>
            </a:r>
            <a:r>
              <a:rPr lang="en-GB" sz="1600" dirty="0">
                <a:solidFill>
                  <a:schemeClr val="dk1"/>
                </a:solidFill>
                <a:latin typeface="Cavolini" panose="03000502040302020204" pitchFamily="66" charset="0"/>
                <a:cs typeface="Cavolini" panose="03000502040302020204" pitchFamily="66" charset="0"/>
              </a:rPr>
              <a:t>.</a:t>
            </a:r>
          </a:p>
        </p:txBody>
      </p:sp>
      <p:sp>
        <p:nvSpPr>
          <p:cNvPr id="7" name="TextBox 6">
            <a:extLst>
              <a:ext uri="{FF2B5EF4-FFF2-40B4-BE49-F238E27FC236}">
                <a16:creationId xmlns:a16="http://schemas.microsoft.com/office/drawing/2014/main" id="{A6655CC1-32CD-80DA-54D1-B1062BB5C45B}"/>
              </a:ext>
            </a:extLst>
          </p:cNvPr>
          <p:cNvSpPr txBox="1"/>
          <p:nvPr/>
        </p:nvSpPr>
        <p:spPr>
          <a:xfrm rot="21226583">
            <a:off x="8085474" y="4513923"/>
            <a:ext cx="2077556"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b="1" dirty="0">
                <a:solidFill>
                  <a:schemeClr val="dk1"/>
                </a:solidFill>
                <a:latin typeface="Cavolini" panose="03000502040302020204" pitchFamily="66" charset="0"/>
                <a:cs typeface="Cavolini" panose="03000502040302020204" pitchFamily="66" charset="0"/>
              </a:rPr>
              <a:t>Not</a:t>
            </a:r>
            <a:r>
              <a:rPr lang="en-GB" sz="1600" dirty="0">
                <a:solidFill>
                  <a:schemeClr val="dk1"/>
                </a:solidFill>
                <a:latin typeface="Cavolini" panose="03000502040302020204" pitchFamily="66" charset="0"/>
                <a:cs typeface="Cavolini" panose="03000502040302020204" pitchFamily="66" charset="0"/>
              </a:rPr>
              <a:t> generally something we need to practice in class.</a:t>
            </a:r>
          </a:p>
        </p:txBody>
      </p:sp>
    </p:spTree>
    <p:extLst>
      <p:ext uri="{BB962C8B-B14F-4D97-AF65-F5344CB8AC3E}">
        <p14:creationId xmlns:p14="http://schemas.microsoft.com/office/powerpoint/2010/main" val="801179704"/>
      </p:ext>
    </p:extLst>
  </p:cSld>
  <p:clrMapOvr>
    <a:masterClrMapping/>
  </p:clrMapOvr>
  <p:transition spd="slow" advTm="3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500"/>
                            </p:stCondLst>
                            <p:childTnLst>
                              <p:par>
                                <p:cTn id="10" presetID="2" presetClass="entr" presetSubtype="4" fill="hold" grpId="0" nodeType="afterEffect">
                                  <p:stCondLst>
                                    <p:cond delay="6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529431" y="1685664"/>
            <a:ext cx="11133138" cy="4587875"/>
          </a:xfrm>
          <a:solidFill>
            <a:srgbClr val="FEFEF8"/>
          </a:solidFill>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Plan of Activities:</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78958D6-44F9-3DF0-0572-A187E5AB9DEE}"/>
              </a:ext>
            </a:extLst>
          </p:cNvPr>
          <p:cNvGraphicFramePr>
            <a:graphicFrameLocks noGrp="1"/>
          </p:cNvGraphicFramePr>
          <p:nvPr>
            <p:extLst>
              <p:ext uri="{D42A27DB-BD31-4B8C-83A1-F6EECF244321}">
                <p14:modId xmlns:p14="http://schemas.microsoft.com/office/powerpoint/2010/main" val="3398781235"/>
              </p:ext>
            </p:extLst>
          </p:nvPr>
        </p:nvGraphicFramePr>
        <p:xfrm>
          <a:off x="531979" y="2337675"/>
          <a:ext cx="10922083" cy="2651760"/>
        </p:xfrm>
        <a:graphic>
          <a:graphicData uri="http://schemas.openxmlformats.org/drawingml/2006/table">
            <a:tbl>
              <a:tblPr firstRow="1" bandRow="1">
                <a:tableStyleId>{5C22544A-7EE6-4342-B048-85BDC9FD1C3A}</a:tableStyleId>
              </a:tblPr>
              <a:tblGrid>
                <a:gridCol w="2114968">
                  <a:extLst>
                    <a:ext uri="{9D8B030D-6E8A-4147-A177-3AD203B41FA5}">
                      <a16:colId xmlns:a16="http://schemas.microsoft.com/office/drawing/2014/main" val="2056550270"/>
                    </a:ext>
                  </a:extLst>
                </a:gridCol>
                <a:gridCol w="8807115">
                  <a:extLst>
                    <a:ext uri="{9D8B030D-6E8A-4147-A177-3AD203B41FA5}">
                      <a16:colId xmlns:a16="http://schemas.microsoft.com/office/drawing/2014/main" val="2089819432"/>
                    </a:ext>
                  </a:extLst>
                </a:gridCol>
              </a:tblGrid>
              <a:tr h="445159">
                <a:tc>
                  <a:txBody>
                    <a:bodyPr/>
                    <a:lstStyle/>
                    <a:p>
                      <a:r>
                        <a:rPr lang="en-GB" sz="2400" dirty="0">
                          <a:solidFill>
                            <a:schemeClr val="tx1"/>
                          </a:solidFill>
                        </a:rPr>
                        <a:t>Time (in mins)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Class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60312"/>
                  </a:ext>
                </a:extLst>
              </a:tr>
              <a:tr h="1085241">
                <a:tc>
                  <a:txBody>
                    <a:bodyPr/>
                    <a:lstStyle/>
                    <a:p>
                      <a:r>
                        <a:rPr lang="en-GB" sz="2400" dirty="0">
                          <a:solidFill>
                            <a:schemeClr val="tx1"/>
                          </a:solidFill>
                        </a:rPr>
                        <a:t>10 mins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2400" kern="1200" dirty="0">
                          <a:solidFill>
                            <a:schemeClr val="dk1"/>
                          </a:solidFill>
                          <a:effectLst/>
                          <a:latin typeface="+mn-lt"/>
                          <a:ea typeface="+mn-ea"/>
                          <a:cs typeface="+mn-cs"/>
                        </a:rPr>
                        <a:t>Plenary.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Mini-Whiteboards – thinking about what we’ve learned today – bullet point/discuss</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Think about the explicit things – but also the things that I’ve done in my teaching that they could use – i.e. </a:t>
                      </a:r>
                      <a:r>
                        <a:rPr lang="en-GB" sz="2400" b="1" kern="1200" dirty="0">
                          <a:solidFill>
                            <a:schemeClr val="dk1"/>
                          </a:solidFill>
                          <a:effectLst/>
                          <a:latin typeface="+mn-lt"/>
                          <a:ea typeface="+mn-ea"/>
                          <a:cs typeface="+mn-cs"/>
                        </a:rPr>
                        <a:t>the implicit modelling of teaching – make explicit</a:t>
                      </a:r>
                      <a:r>
                        <a:rPr lang="en-GB" sz="2400" kern="1200" dirty="0">
                          <a:solidFill>
                            <a:schemeClr val="dk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3592059"/>
                  </a:ext>
                </a:extLst>
              </a:tr>
            </a:tbl>
          </a:graphicData>
        </a:graphic>
      </p:graphicFrame>
      <p:sp>
        <p:nvSpPr>
          <p:cNvPr id="4" name="TextBox 3">
            <a:extLst>
              <a:ext uri="{FF2B5EF4-FFF2-40B4-BE49-F238E27FC236}">
                <a16:creationId xmlns:a16="http://schemas.microsoft.com/office/drawing/2014/main" id="{90D8CD17-F0F8-992F-EC7E-B5F5A461CFC8}"/>
              </a:ext>
            </a:extLst>
          </p:cNvPr>
          <p:cNvSpPr txBox="1"/>
          <p:nvPr/>
        </p:nvSpPr>
        <p:spPr>
          <a:xfrm rot="21366327">
            <a:off x="4127235" y="4797104"/>
            <a:ext cx="6677120" cy="1464231"/>
          </a:xfrm>
          <a:prstGeom prst="wedgeRoundRectCallou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r>
              <a:rPr lang="en-GB" sz="1600" dirty="0">
                <a:latin typeface="Cavolini" panose="03000502040302020204" pitchFamily="66" charset="0"/>
                <a:cs typeface="Cavolini" panose="03000502040302020204" pitchFamily="66" charset="0"/>
              </a:rPr>
              <a:t>Making time to consolidate what we’ve thought about today.</a:t>
            </a:r>
          </a:p>
          <a:p>
            <a:r>
              <a:rPr lang="en-GB" sz="1600" dirty="0">
                <a:latin typeface="Cavolini" panose="03000502040302020204" pitchFamily="66" charset="0"/>
                <a:cs typeface="Cavolini" panose="03000502040302020204" pitchFamily="66" charset="0"/>
              </a:rPr>
              <a:t>Probably do as a </a:t>
            </a:r>
            <a:r>
              <a:rPr lang="en-GB" sz="1600" b="1" dirty="0">
                <a:latin typeface="Cavolini" panose="03000502040302020204" pitchFamily="66" charset="0"/>
                <a:cs typeface="Cavolini" panose="03000502040302020204" pitchFamily="66" charset="0"/>
              </a:rPr>
              <a:t>think-share</a:t>
            </a:r>
            <a:r>
              <a:rPr lang="en-GB" sz="1600" dirty="0">
                <a:latin typeface="Cavolini" panose="03000502040302020204" pitchFamily="66" charset="0"/>
                <a:cs typeface="Cavolini" panose="03000502040302020204" pitchFamily="66" charset="0"/>
              </a:rPr>
              <a:t> – i.e. </a:t>
            </a:r>
            <a:r>
              <a:rPr lang="en-GB" sz="1600" b="1" dirty="0">
                <a:latin typeface="Cavolini" panose="03000502040302020204" pitchFamily="66" charset="0"/>
                <a:cs typeface="Cavolini" panose="03000502040302020204" pitchFamily="66" charset="0"/>
              </a:rPr>
              <a:t>give time to think &amp; note down independently &amp; then gather thinking together</a:t>
            </a:r>
            <a:r>
              <a:rPr lang="en-GB" sz="1600" dirty="0">
                <a:latin typeface="Cavolini" panose="03000502040302020204" pitchFamily="66" charset="0"/>
                <a:cs typeface="Cavolini" panose="03000502040302020204" pitchFamily="66" charset="0"/>
              </a:rPr>
              <a:t>. I’d prompt as necessary.</a:t>
            </a:r>
            <a:r>
              <a:rPr lang="en-GB" sz="1600" dirty="0">
                <a:solidFill>
                  <a:schemeClr val="dk1"/>
                </a:solidFill>
                <a:latin typeface="Cavolini" panose="03000502040302020204" pitchFamily="66" charset="0"/>
                <a:cs typeface="Cavolini" panose="03000502040302020204" pitchFamily="66" charset="0"/>
              </a:rPr>
              <a:t> </a:t>
            </a:r>
          </a:p>
        </p:txBody>
      </p:sp>
    </p:spTree>
    <p:extLst>
      <p:ext uri="{BB962C8B-B14F-4D97-AF65-F5344CB8AC3E}">
        <p14:creationId xmlns:p14="http://schemas.microsoft.com/office/powerpoint/2010/main" val="704104259"/>
      </p:ext>
    </p:extLst>
  </p:cSld>
  <p:clrMapOvr>
    <a:masterClrMapping/>
  </p:clrMapOvr>
  <p:transition spd="slow" advTm="3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38200" y="1873000"/>
            <a:ext cx="10515600" cy="4508500"/>
          </a:xfrm>
          <a:solidFill>
            <a:srgbClr val="FEFEF8"/>
          </a:solidFill>
        </p:spPr>
        <p:txBody>
          <a:bodyPr>
            <a:normAutofit fontScale="85000" lnSpcReduction="10000"/>
          </a:bodyPr>
          <a:lstStyle/>
          <a:p>
            <a:pPr>
              <a:lnSpc>
                <a:spcPct val="150000"/>
              </a:lnSpc>
            </a:pPr>
            <a:r>
              <a:rPr lang="en-GB" dirty="0"/>
              <a:t>Heather Earnshaw is a lecturer on the PGDE Teacher Education programme in the School of Applied Sciences, and is a subject specialist in physics. </a:t>
            </a:r>
          </a:p>
          <a:p>
            <a:pPr marL="171450" indent="-171450">
              <a:lnSpc>
                <a:spcPct val="150000"/>
              </a:lnSpc>
              <a:buFont typeface="Arial" panose="020B0604020202020204" pitchFamily="34" charset="0"/>
              <a:buChar char="•"/>
            </a:pPr>
            <a:r>
              <a:rPr lang="en-GB" dirty="0"/>
              <a:t>Overall through the course we need to look at general pedagogy (</a:t>
            </a:r>
            <a:r>
              <a:rPr lang="en-GB" b="1" dirty="0"/>
              <a:t>how</a:t>
            </a:r>
            <a:r>
              <a:rPr lang="en-GB" dirty="0"/>
              <a:t> will they teach), which topics in the physics course are most likely to be challenging for pupils (</a:t>
            </a:r>
            <a:r>
              <a:rPr lang="en-GB" b="1" dirty="0"/>
              <a:t>what</a:t>
            </a:r>
            <a:r>
              <a:rPr lang="en-GB" dirty="0"/>
              <a:t> they will teach), and classroom management. </a:t>
            </a:r>
          </a:p>
          <a:p>
            <a:pPr marL="171450" indent="-171450">
              <a:lnSpc>
                <a:spcPct val="150000"/>
              </a:lnSpc>
              <a:buFont typeface="Arial" panose="020B0604020202020204" pitchFamily="34" charset="0"/>
              <a:buChar char="•"/>
            </a:pPr>
            <a:r>
              <a:rPr lang="en-GB" dirty="0"/>
              <a:t>I aim to model what the students are learning to do, building first-hand experience of how teaching can be effective or obstructive, and how this will impact on their pupils.</a:t>
            </a:r>
          </a:p>
        </p:txBody>
      </p:sp>
    </p:spTree>
    <p:extLst>
      <p:ext uri="{BB962C8B-B14F-4D97-AF65-F5344CB8AC3E}">
        <p14:creationId xmlns:p14="http://schemas.microsoft.com/office/powerpoint/2010/main" val="3124011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5000">
        <p15:prstTrans prst="peelOff"/>
      </p:transition>
    </mc:Choice>
    <mc:Fallback xmlns="">
      <p:transition spd="slow" advClick="0" advTm="2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929482"/>
            <a:ext cx="10567987" cy="4587875"/>
          </a:xfrm>
          <a:solidFill>
            <a:srgbClr val="FEFEF8"/>
          </a:solidFill>
        </p:spPr>
        <p:txBody>
          <a:bodyPr>
            <a:normAutofit/>
          </a:bodyPr>
          <a:lstStyle/>
          <a:p>
            <a:pPr marL="0" indent="0">
              <a:lnSpc>
                <a:spcPct val="150000"/>
              </a:lnSpc>
              <a:buNone/>
            </a:pPr>
            <a:r>
              <a:rPr lang="en-GB" sz="2400" dirty="0"/>
              <a:t>When I’m planning a session I have two plans running through my mind:</a:t>
            </a:r>
          </a:p>
          <a:p>
            <a:pPr marL="171450" indent="-171450">
              <a:lnSpc>
                <a:spcPct val="150000"/>
              </a:lnSpc>
              <a:buFont typeface="Arial" panose="020B0604020202020204" pitchFamily="34" charset="0"/>
              <a:buChar char="•"/>
            </a:pPr>
            <a:r>
              <a:rPr lang="en-GB" sz="2400" dirty="0"/>
              <a:t> what am </a:t>
            </a:r>
            <a:r>
              <a:rPr lang="en-GB" sz="2400" b="1" dirty="0"/>
              <a:t>I</a:t>
            </a:r>
            <a:r>
              <a:rPr lang="en-GB" sz="2400" dirty="0"/>
              <a:t> doing? </a:t>
            </a:r>
          </a:p>
          <a:p>
            <a:pPr marL="171450" indent="-171450">
              <a:lnSpc>
                <a:spcPct val="150000"/>
              </a:lnSpc>
              <a:buFont typeface="Arial" panose="020B0604020202020204" pitchFamily="34" charset="0"/>
              <a:buChar char="•"/>
            </a:pPr>
            <a:r>
              <a:rPr lang="en-GB" sz="2400" dirty="0"/>
              <a:t> what are </a:t>
            </a:r>
            <a:r>
              <a:rPr lang="en-GB" sz="2400" b="1" dirty="0"/>
              <a:t>the students </a:t>
            </a:r>
            <a:r>
              <a:rPr lang="en-GB" sz="2400" dirty="0"/>
              <a:t>doing?</a:t>
            </a:r>
          </a:p>
          <a:p>
            <a:pPr marL="171450" indent="-171450">
              <a:lnSpc>
                <a:spcPct val="150000"/>
              </a:lnSpc>
              <a:buFont typeface="Arial" panose="020B0604020202020204" pitchFamily="34" charset="0"/>
              <a:buChar char="•"/>
            </a:pPr>
            <a:endParaRPr lang="en-GB" sz="2400" dirty="0"/>
          </a:p>
          <a:p>
            <a:pPr marL="0" indent="0">
              <a:lnSpc>
                <a:spcPct val="150000"/>
              </a:lnSpc>
              <a:buFont typeface="Arial" panose="020B0604020202020204" pitchFamily="34" charset="0"/>
              <a:buNone/>
            </a:pPr>
            <a:r>
              <a:rPr lang="en-GB" sz="2400" dirty="0"/>
              <a:t>And I aim for the principle that the </a:t>
            </a:r>
            <a:r>
              <a:rPr lang="en-GB" sz="2400" b="1" dirty="0"/>
              <a:t>students should be working harder than me</a:t>
            </a:r>
            <a:r>
              <a:rPr lang="en-GB" sz="2400" dirty="0"/>
              <a:t>, and as such learning to enable active learning with their pupils! </a:t>
            </a:r>
          </a:p>
          <a:p>
            <a:pPr marL="0" indent="0">
              <a:lnSpc>
                <a:spcPct val="150000"/>
              </a:lnSpc>
              <a:buFont typeface="Arial" panose="020B0604020202020204" pitchFamily="34" charset="0"/>
              <a:buNone/>
            </a:pPr>
            <a:endParaRPr lang="en-GB" sz="1800" dirty="0"/>
          </a:p>
        </p:txBody>
      </p:sp>
    </p:spTree>
    <p:extLst>
      <p:ext uri="{BB962C8B-B14F-4D97-AF65-F5344CB8AC3E}">
        <p14:creationId xmlns:p14="http://schemas.microsoft.com/office/powerpoint/2010/main" val="1995478906"/>
      </p:ext>
    </p:extLst>
  </p:cSld>
  <p:clrMapOvr>
    <a:masterClrMapping/>
  </p:clrMapOvr>
  <p:transition spd="slow" advTm="1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2049797"/>
            <a:ext cx="10567987" cy="4170362"/>
          </a:xfrm>
          <a:solidFill>
            <a:srgbClr val="FEFEF8"/>
          </a:solidFill>
        </p:spPr>
        <p:txBody>
          <a:bodyPr>
            <a:noAutofit/>
          </a:bodyPr>
          <a:lstStyle/>
          <a:p>
            <a:pPr marL="0" lvl="0" indent="0">
              <a:lnSpc>
                <a:spcPct val="115000"/>
              </a:lnSpc>
              <a:spcAft>
                <a:spcPts val="800"/>
              </a:spcAft>
              <a:buNone/>
            </a:pPr>
            <a:r>
              <a:rPr lang="en-GB" b="1" kern="100" dirty="0">
                <a:latin typeface="Aptos" panose="020B0004020202020204" pitchFamily="34" charset="0"/>
                <a:ea typeface="Aptos" panose="020B0004020202020204" pitchFamily="34" charset="0"/>
                <a:cs typeface="Times New Roman" panose="02020603050405020304" pitchFamily="18" charset="0"/>
              </a:rPr>
              <a:t>Varied methods:</a:t>
            </a:r>
            <a:endParaRPr lang="en-GB" sz="2000" b="1" kern="100" dirty="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 the sessions themselves (which are 3-hour sessions), I move between direct instruction (knowledge that I need to explain/teach), and student-led (active learning). </a:t>
            </a:r>
          </a:p>
          <a:p>
            <a:pPr marL="0" lvl="0" indent="0">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Sometimes I need to flex in the moment – so for example I’m explaining and it becomes apparent this is obvious, I might change to asking them to write bullet points about whatever I was teaching &amp; then I can quickly identify whether there are any gaps, or we can just move on. </a:t>
            </a:r>
          </a:p>
          <a:p>
            <a:pPr marL="0" lvl="0" indent="0">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Conversely sometimes I’ve asked the students to work together on a task and it becomes apparent that I’ve overestimated their prior knowledge – in which case I’ll step in and direct teach whatever the ‘gap’ is and then (depending in the situation) step back out again). It is very responsive.</a:t>
            </a:r>
          </a:p>
        </p:txBody>
      </p:sp>
    </p:spTree>
    <p:extLst>
      <p:ext uri="{BB962C8B-B14F-4D97-AF65-F5344CB8AC3E}">
        <p14:creationId xmlns:p14="http://schemas.microsoft.com/office/powerpoint/2010/main" val="2024830730"/>
      </p:ext>
    </p:extLst>
  </p:cSld>
  <p:clrMapOvr>
    <a:masterClrMapping/>
  </p:clrMapOvr>
  <p:transition spd="slow" advTm="1000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893387"/>
            <a:ext cx="10567987" cy="4587875"/>
          </a:xfrm>
          <a:solidFill>
            <a:srgbClr val="FEFEF8"/>
          </a:solidFill>
        </p:spPr>
        <p:txBody>
          <a:bodyPr>
            <a:normAutofit/>
          </a:bodyPr>
          <a:lstStyle/>
          <a:p>
            <a:pPr marL="0" lvl="0" indent="0">
              <a:lnSpc>
                <a:spcPct val="115000"/>
              </a:lnSpc>
              <a:buNone/>
            </a:pPr>
            <a:r>
              <a:rPr lang="en-GB" b="1" kern="100" dirty="0">
                <a:effectLst/>
                <a:latin typeface="Aptos" panose="020B0004020202020204" pitchFamily="34" charset="0"/>
                <a:ea typeface="Aptos" panose="020B0004020202020204" pitchFamily="34" charset="0"/>
                <a:cs typeface="Times New Roman" panose="02020603050405020304" pitchFamily="18" charset="0"/>
              </a:rPr>
              <a:t>Structure</a:t>
            </a:r>
          </a:p>
          <a:p>
            <a:pPr marL="0" lvl="0" indent="0">
              <a:lnSpc>
                <a:spcPct val="115000"/>
              </a:lnSpc>
              <a:buNone/>
            </a:pPr>
            <a:r>
              <a:rPr lang="en-GB" sz="2200" kern="100" dirty="0">
                <a:effectLst/>
                <a:latin typeface="Aptos" panose="020B0004020202020204" pitchFamily="34" charset="0"/>
                <a:ea typeface="Aptos" panose="020B0004020202020204" pitchFamily="34" charset="0"/>
                <a:cs typeface="Times New Roman" panose="02020603050405020304" pitchFamily="18" charset="0"/>
              </a:rPr>
              <a:t>I think people often hear ‘active learning’ and fear it is about handing control over to the students – or that the learning space will become chaotic. For me, it is about very carefully planning </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where I have high control</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 so that students have the freedom to explore their thinking. </a:t>
            </a:r>
          </a:p>
          <a:p>
            <a:pPr marL="0" lvl="0" indent="0">
              <a:lnSpc>
                <a:spcPct val="115000"/>
              </a:lnSpc>
              <a:buNone/>
            </a:pP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None/>
            </a:pPr>
            <a:r>
              <a:rPr lang="en-GB" sz="2200" kern="100" dirty="0">
                <a:effectLst/>
                <a:latin typeface="Aptos" panose="020B0004020202020204" pitchFamily="34" charset="0"/>
                <a:ea typeface="Aptos" panose="020B0004020202020204" pitchFamily="34" charset="0"/>
                <a:cs typeface="Times New Roman" panose="02020603050405020304" pitchFamily="18" charset="0"/>
              </a:rPr>
              <a:t>My sessions are very </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highly structured </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this is about ensuring a really </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safe and inclusive space,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where everyone has a voice, everyone feels </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able to contribute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and no voices are able to dominate.</a:t>
            </a:r>
            <a:endParaRPr lang="en-GB" sz="2200" dirty="0"/>
          </a:p>
        </p:txBody>
      </p:sp>
    </p:spTree>
    <p:extLst>
      <p:ext uri="{BB962C8B-B14F-4D97-AF65-F5344CB8AC3E}">
        <p14:creationId xmlns:p14="http://schemas.microsoft.com/office/powerpoint/2010/main" val="1151577064"/>
      </p:ext>
    </p:extLst>
  </p:cSld>
  <p:clrMapOvr>
    <a:masterClrMapping/>
  </p:clrMapOvr>
  <p:transition spd="slow"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833228"/>
            <a:ext cx="10567987" cy="4587875"/>
          </a:xfrm>
          <a:solidFill>
            <a:srgbClr val="FEFEF8"/>
          </a:solidFill>
        </p:spPr>
        <p:txBody>
          <a:bodyPr>
            <a:normAutofit fontScale="92500" lnSpcReduction="10000"/>
          </a:bodyPr>
          <a:lstStyle/>
          <a:p>
            <a:pPr marL="0" indent="0">
              <a:lnSpc>
                <a:spcPct val="150000"/>
              </a:lnSpc>
              <a:buFont typeface="Arial" panose="020B0604020202020204" pitchFamily="34" charset="0"/>
              <a:buNone/>
            </a:pPr>
            <a:r>
              <a:rPr lang="en-GB" sz="3000" b="1" dirty="0"/>
              <a:t>Contributions</a:t>
            </a:r>
          </a:p>
          <a:p>
            <a:pPr marL="0" indent="0">
              <a:lnSpc>
                <a:spcPct val="150000"/>
              </a:lnSpc>
              <a:buFont typeface="Arial" panose="020B0604020202020204" pitchFamily="34" charset="0"/>
              <a:buNone/>
            </a:pPr>
            <a:r>
              <a:rPr lang="en-GB" sz="2200" dirty="0"/>
              <a:t>Students often plan and share on </a:t>
            </a:r>
            <a:r>
              <a:rPr lang="en-GB" sz="2200" b="1" dirty="0"/>
              <a:t>mini-whiteboards</a:t>
            </a:r>
            <a:r>
              <a:rPr lang="en-GB" sz="2200" dirty="0"/>
              <a:t>, </a:t>
            </a:r>
            <a:r>
              <a:rPr lang="en-GB" sz="2200" dirty="0">
                <a:effectLst/>
                <a:latin typeface="Aptos" panose="020B0004020202020204" pitchFamily="34" charset="0"/>
                <a:ea typeface="Aptos" panose="020B0004020202020204" pitchFamily="34" charset="0"/>
                <a:cs typeface="Times New Roman" panose="02020603050405020304" pitchFamily="18" charset="0"/>
              </a:rPr>
              <a:t>they are amazing for students dumping their thinking in a low-stakes scenario.</a:t>
            </a:r>
            <a:r>
              <a:rPr lang="en-GB" sz="2200" dirty="0"/>
              <a:t> </a:t>
            </a:r>
          </a:p>
          <a:p>
            <a:pPr marL="0" indent="0">
              <a:lnSpc>
                <a:spcPct val="150000"/>
              </a:lnSpc>
              <a:buFont typeface="Arial" panose="020B0604020202020204" pitchFamily="34" charset="0"/>
              <a:buNone/>
            </a:pPr>
            <a:endParaRPr lang="en-GB" sz="2200" dirty="0"/>
          </a:p>
          <a:p>
            <a:pPr marL="0" indent="0">
              <a:lnSpc>
                <a:spcPct val="150000"/>
              </a:lnSpc>
              <a:buFont typeface="Arial" panose="020B0604020202020204" pitchFamily="34" charset="0"/>
              <a:buNone/>
            </a:pPr>
            <a:r>
              <a:rPr lang="en-GB" sz="2200" dirty="0"/>
              <a:t>Sometimes I divide into </a:t>
            </a:r>
            <a:r>
              <a:rPr lang="en-GB" sz="2200" b="1" dirty="0"/>
              <a:t>small groups who discuss</a:t>
            </a:r>
            <a:r>
              <a:rPr lang="en-GB" sz="2200" dirty="0"/>
              <a:t>, then share to the rest of the class. </a:t>
            </a:r>
            <a:r>
              <a:rPr lang="en-GB" sz="2200" dirty="0">
                <a:effectLst/>
                <a:latin typeface="Aptos" panose="020B0004020202020204" pitchFamily="34" charset="0"/>
                <a:ea typeface="Aptos" panose="020B0004020202020204" pitchFamily="34" charset="0"/>
                <a:cs typeface="Times New Roman" panose="02020603050405020304" pitchFamily="18" charset="0"/>
              </a:rPr>
              <a:t>I tend to put the students into different groups each week. I worried initially there would be some resistance to this – but everyone seems to be very comfortable. Perhaps there is a relief in not having to work out who to sit with, or being ‘stuck’ with the same people. And I am mindful of putting quieter people into groups where they are likely to have space to speak.</a:t>
            </a:r>
          </a:p>
          <a:p>
            <a:pPr marL="0" indent="0">
              <a:lnSpc>
                <a:spcPct val="150000"/>
              </a:lnSpc>
              <a:buFont typeface="Arial" panose="020B0604020202020204" pitchFamily="34" charset="0"/>
              <a:buNone/>
            </a:pPr>
            <a:endParaRPr lang="en-GB" sz="22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50000"/>
              </a:lnSpc>
              <a:buFont typeface="Arial" panose="020B0604020202020204" pitchFamily="34" charset="0"/>
              <a:buNone/>
            </a:pPr>
            <a:endParaRPr lang="en-GB" sz="2000" dirty="0"/>
          </a:p>
        </p:txBody>
      </p:sp>
    </p:spTree>
    <p:extLst>
      <p:ext uri="{BB962C8B-B14F-4D97-AF65-F5344CB8AC3E}">
        <p14:creationId xmlns:p14="http://schemas.microsoft.com/office/powerpoint/2010/main" val="4160917810"/>
      </p:ext>
    </p:extLst>
  </p:cSld>
  <p:clrMapOvr>
    <a:masterClrMapping/>
  </p:clrMapOvr>
  <p:transition spd="slow"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812006" y="1917450"/>
            <a:ext cx="10567987" cy="4587875"/>
          </a:xfrm>
          <a:solidFill>
            <a:srgbClr val="FEFEF8"/>
          </a:solidFill>
        </p:spPr>
        <p:txBody>
          <a:bodyPr>
            <a:noAutofit/>
          </a:bodyPr>
          <a:lstStyle/>
          <a:p>
            <a:pPr marL="0" lvl="0" indent="0">
              <a:lnSpc>
                <a:spcPct val="115000"/>
              </a:lnSpc>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When moving from a group task to whole class feedback – I very deliberately don’t open it up to the whole class: I go around as many groups as we have time for, and I select who within the group I’d like to give feedback. I frame this as ‘sharing some of the key points your group discussed’. It isn’t about putting the individual on the spot – this isn’t about </a:t>
            </a:r>
            <a:r>
              <a:rPr lang="en-GB" sz="2000" kern="100" dirty="0">
                <a:latin typeface="Aptos" panose="020B0004020202020204" pitchFamily="34" charset="0"/>
                <a:ea typeface="Aptos" panose="020B0004020202020204" pitchFamily="34" charset="0"/>
                <a:cs typeface="Times New Roman" panose="02020603050405020304" pitchFamily="18" charset="0"/>
              </a:rPr>
              <a:t>putting the individual on the spot</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this if for them to feed back on behalf of the group.</a:t>
            </a:r>
          </a:p>
          <a:p>
            <a:pPr marL="0" lvl="0" indent="0">
              <a:lnSpc>
                <a:spcPct val="115000"/>
              </a:lnSpc>
              <a:buNone/>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If someone more dominant interrupts, I listen &amp; reply to the interrupter – but then very deliberately offer the conversation back to the original speaker. I am very deliberately modelling respectful listening, and equal participation. Everyone knows their voice will be heard, everyone has space to speak. The quieter students are deliberately invited to contribute. The students who tend to dominate are given a structure within which they naturally participate more equally. </a:t>
            </a:r>
          </a:p>
        </p:txBody>
      </p:sp>
    </p:spTree>
    <p:extLst>
      <p:ext uri="{BB962C8B-B14F-4D97-AF65-F5344CB8AC3E}">
        <p14:creationId xmlns:p14="http://schemas.microsoft.com/office/powerpoint/2010/main" val="175186008"/>
      </p:ext>
    </p:extLst>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531456" y="1833563"/>
            <a:ext cx="11133138" cy="4587875"/>
          </a:xfrm>
          <a:solidFill>
            <a:srgbClr val="FEFEF8"/>
          </a:solidFill>
        </p:spPr>
        <p:txBody>
          <a:bodyPr>
            <a:normAutofit lnSpcReduction="10000"/>
          </a:bodyPr>
          <a:lstStyle/>
          <a:p>
            <a:pPr marL="0" indent="0">
              <a:lnSpc>
                <a:spcPct val="150000"/>
              </a:lnSpc>
              <a:buNone/>
            </a:pPr>
            <a:r>
              <a:rPr lang="en-GB" sz="2400" b="1" dirty="0">
                <a:effectLst/>
                <a:latin typeface="Aptos" panose="020B0004020202020204" pitchFamily="34" charset="0"/>
                <a:ea typeface="Aptos" panose="020B0004020202020204" pitchFamily="34" charset="0"/>
                <a:cs typeface="Aptos" panose="020B0004020202020204" pitchFamily="34" charset="0"/>
              </a:rPr>
              <a:t>Key messages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lnSpc>
                <a:spcPct val="150000"/>
              </a:lnSpc>
            </a:pPr>
            <a:r>
              <a:rPr lang="en-GB" sz="2400" dirty="0">
                <a:effectLst/>
                <a:latin typeface="Aptos" panose="020B0004020202020204" pitchFamily="34" charset="0"/>
                <a:ea typeface="Aptos" panose="020B0004020202020204" pitchFamily="34" charset="0"/>
                <a:cs typeface="Aptos" panose="020B0004020202020204" pitchFamily="34" charset="0"/>
              </a:rPr>
              <a:t>I try to bear in mind that just because I’m teaching doesn’t mean there’s any learning happening.</a:t>
            </a:r>
          </a:p>
          <a:p>
            <a:pPr>
              <a:lnSpc>
                <a:spcPct val="150000"/>
              </a:lnSpc>
            </a:pPr>
            <a:r>
              <a:rPr lang="en-GB" sz="2400" dirty="0">
                <a:effectLst/>
                <a:latin typeface="Aptos" panose="020B0004020202020204" pitchFamily="34" charset="0"/>
                <a:ea typeface="Aptos" panose="020B0004020202020204" pitchFamily="34" charset="0"/>
                <a:cs typeface="Aptos" panose="020B0004020202020204" pitchFamily="34" charset="0"/>
              </a:rPr>
              <a:t>I also know myself -  I know I tend to fall back into a didactic style, so I need to </a:t>
            </a:r>
            <a:r>
              <a:rPr lang="en-GB" sz="2400" b="1" dirty="0">
                <a:effectLst/>
                <a:latin typeface="Aptos" panose="020B0004020202020204" pitchFamily="34" charset="0"/>
                <a:ea typeface="Aptos" panose="020B0004020202020204" pitchFamily="34" charset="0"/>
                <a:cs typeface="Aptos" panose="020B0004020202020204" pitchFamily="34" charset="0"/>
              </a:rPr>
              <a:t>plan in advance </a:t>
            </a:r>
            <a:r>
              <a:rPr lang="en-GB" sz="2400" dirty="0">
                <a:effectLst/>
                <a:latin typeface="Aptos" panose="020B0004020202020204" pitchFamily="34" charset="0"/>
                <a:ea typeface="Aptos" panose="020B0004020202020204" pitchFamily="34" charset="0"/>
                <a:cs typeface="Aptos" panose="020B0004020202020204" pitchFamily="34" charset="0"/>
              </a:rPr>
              <a:t>the activities I’ll use to let the students make sense of the content. </a:t>
            </a:r>
          </a:p>
          <a:p>
            <a:pPr>
              <a:lnSpc>
                <a:spcPct val="150000"/>
              </a:lnSpc>
            </a:pPr>
            <a:r>
              <a:rPr lang="en-GB" sz="2400" dirty="0">
                <a:effectLst/>
                <a:latin typeface="Aptos" panose="020B0004020202020204" pitchFamily="34" charset="0"/>
                <a:ea typeface="Aptos" panose="020B0004020202020204" pitchFamily="34" charset="0"/>
                <a:cs typeface="Aptos" panose="020B0004020202020204" pitchFamily="34" charset="0"/>
              </a:rPr>
              <a:t>I find it enhances learning - but it also makes teaching much </a:t>
            </a:r>
            <a:r>
              <a:rPr lang="en-GB" sz="2400" b="1" dirty="0">
                <a:effectLst/>
                <a:latin typeface="Aptos" panose="020B0004020202020204" pitchFamily="34" charset="0"/>
                <a:ea typeface="Aptos" panose="020B0004020202020204" pitchFamily="34" charset="0"/>
                <a:cs typeface="Aptos" panose="020B0004020202020204" pitchFamily="34" charset="0"/>
              </a:rPr>
              <a:t>more fun – for me as much as for the students</a:t>
            </a:r>
            <a:r>
              <a:rPr lang="en-GB" sz="2400" dirty="0">
                <a:effectLst/>
                <a:latin typeface="Aptos" panose="020B0004020202020204" pitchFamily="34" charset="0"/>
                <a:ea typeface="Aptos" panose="020B0004020202020204" pitchFamily="34" charset="0"/>
                <a:cs typeface="Aptos" panose="020B0004020202020204" pitchFamily="34" charset="0"/>
              </a:rPr>
              <a:t>!</a:t>
            </a:r>
          </a:p>
        </p:txBody>
      </p:sp>
    </p:spTree>
    <p:extLst>
      <p:ext uri="{BB962C8B-B14F-4D97-AF65-F5344CB8AC3E}">
        <p14:creationId xmlns:p14="http://schemas.microsoft.com/office/powerpoint/2010/main" val="3814313517"/>
      </p:ext>
    </p:extLst>
  </p:cSld>
  <p:clrMapOvr>
    <a:masterClrMapping/>
  </p:clrMapOvr>
  <p:transition spd="slow" advTm="3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07D-0A1D-C50D-28B5-8C6E86EFCF12}"/>
              </a:ext>
            </a:extLst>
          </p:cNvPr>
          <p:cNvSpPr>
            <a:spLocks noGrp="1"/>
          </p:cNvSpPr>
          <p:nvPr>
            <p:ph idx="4294967295"/>
          </p:nvPr>
        </p:nvSpPr>
        <p:spPr>
          <a:xfrm>
            <a:off x="563307" y="1712144"/>
            <a:ext cx="11133138" cy="4587875"/>
          </a:xfrm>
          <a:solidFill>
            <a:srgbClr val="FEFEF8"/>
          </a:solidFill>
        </p:spPr>
        <p:txBody>
          <a:bodyPr>
            <a:normAutofit/>
          </a:bodyPr>
          <a:lstStyle/>
          <a:p>
            <a:pPr marL="0" indent="0">
              <a:lnSpc>
                <a:spcPct val="150000"/>
              </a:lnSpc>
              <a:buNone/>
            </a:pPr>
            <a:r>
              <a:rPr lang="en-GB" sz="2400" b="1" dirty="0">
                <a:effectLst/>
                <a:latin typeface="Aptos" panose="020B0004020202020204" pitchFamily="34" charset="0"/>
                <a:ea typeface="Aptos" panose="020B0004020202020204" pitchFamily="34" charset="0"/>
                <a:cs typeface="Aptos" panose="020B0004020202020204" pitchFamily="34" charset="0"/>
              </a:rPr>
              <a:t>Student Comments:</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A4A2544A-583F-F105-5AF3-80146ACA5E2B}"/>
              </a:ext>
            </a:extLst>
          </p:cNvPr>
          <p:cNvSpPr txBox="1"/>
          <p:nvPr/>
        </p:nvSpPr>
        <p:spPr>
          <a:xfrm>
            <a:off x="926839" y="2613643"/>
            <a:ext cx="2458046" cy="2062103"/>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Use of whiteboards to demonstrate knowledge and generate discussion has been excelled active learning</a:t>
            </a:r>
          </a:p>
        </p:txBody>
      </p:sp>
      <p:sp>
        <p:nvSpPr>
          <p:cNvPr id="4" name="TextBox 3">
            <a:extLst>
              <a:ext uri="{FF2B5EF4-FFF2-40B4-BE49-F238E27FC236}">
                <a16:creationId xmlns:a16="http://schemas.microsoft.com/office/drawing/2014/main" id="{2D7AC7A2-8755-682B-52A3-18BDEC0F01AD}"/>
              </a:ext>
            </a:extLst>
          </p:cNvPr>
          <p:cNvSpPr txBox="1"/>
          <p:nvPr/>
        </p:nvSpPr>
        <p:spPr>
          <a:xfrm>
            <a:off x="6134322" y="3713220"/>
            <a:ext cx="2337729" cy="2062103"/>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Use of </a:t>
            </a:r>
            <a:r>
              <a:rPr lang="en-GB" sz="1600" dirty="0" err="1">
                <a:solidFill>
                  <a:schemeClr val="dk1"/>
                </a:solidFill>
                <a:latin typeface="Cavolini" panose="03000502040302020204" pitchFamily="66" charset="0"/>
                <a:cs typeface="Cavolini" panose="03000502040302020204" pitchFamily="66" charset="0"/>
              </a:rPr>
              <a:t>practicals</a:t>
            </a:r>
            <a:r>
              <a:rPr lang="en-GB" sz="1600" dirty="0">
                <a:solidFill>
                  <a:schemeClr val="dk1"/>
                </a:solidFill>
                <a:latin typeface="Cavolini" panose="03000502040302020204" pitchFamily="66" charset="0"/>
                <a:cs typeface="Cavolini" panose="03000502040302020204" pitchFamily="66" charset="0"/>
              </a:rPr>
              <a:t> to develop knowledge and assess class relevance has been great active learning</a:t>
            </a:r>
          </a:p>
        </p:txBody>
      </p:sp>
      <p:sp>
        <p:nvSpPr>
          <p:cNvPr id="7" name="TextBox 6">
            <a:extLst>
              <a:ext uri="{FF2B5EF4-FFF2-40B4-BE49-F238E27FC236}">
                <a16:creationId xmlns:a16="http://schemas.microsoft.com/office/drawing/2014/main" id="{E277F275-BF3C-4E43-F39C-6F2D6D32354B}"/>
              </a:ext>
            </a:extLst>
          </p:cNvPr>
          <p:cNvSpPr txBox="1"/>
          <p:nvPr/>
        </p:nvSpPr>
        <p:spPr>
          <a:xfrm>
            <a:off x="8807117" y="2389043"/>
            <a:ext cx="2337729" cy="2062103"/>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The interspersed activities - like show me boards- was really helpful and made the class more engaging. </a:t>
            </a:r>
          </a:p>
        </p:txBody>
      </p:sp>
      <p:sp>
        <p:nvSpPr>
          <p:cNvPr id="8" name="TextBox 7">
            <a:extLst>
              <a:ext uri="{FF2B5EF4-FFF2-40B4-BE49-F238E27FC236}">
                <a16:creationId xmlns:a16="http://schemas.microsoft.com/office/drawing/2014/main" id="{E7A36D1C-5AFB-DCD5-D02F-475F76556D21}"/>
              </a:ext>
            </a:extLst>
          </p:cNvPr>
          <p:cNvSpPr txBox="1"/>
          <p:nvPr/>
        </p:nvSpPr>
        <p:spPr>
          <a:xfrm>
            <a:off x="3698648" y="1357992"/>
            <a:ext cx="2363478" cy="2308324"/>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When asking Qs it rotates around the room instead of hands up etc.</a:t>
            </a: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p:txBody>
      </p:sp>
      <p:sp>
        <p:nvSpPr>
          <p:cNvPr id="9" name="TextBox 8">
            <a:extLst>
              <a:ext uri="{FF2B5EF4-FFF2-40B4-BE49-F238E27FC236}">
                <a16:creationId xmlns:a16="http://schemas.microsoft.com/office/drawing/2014/main" id="{D868888F-856D-C92E-4C26-484E800CD859}"/>
              </a:ext>
            </a:extLst>
          </p:cNvPr>
          <p:cNvSpPr txBox="1"/>
          <p:nvPr/>
        </p:nvSpPr>
        <p:spPr>
          <a:xfrm>
            <a:off x="6434906" y="990117"/>
            <a:ext cx="2090787" cy="1815882"/>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Lots of engagement, active discussions</a:t>
            </a: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p:txBody>
      </p:sp>
      <p:sp>
        <p:nvSpPr>
          <p:cNvPr id="10" name="TextBox 9">
            <a:extLst>
              <a:ext uri="{FF2B5EF4-FFF2-40B4-BE49-F238E27FC236}">
                <a16:creationId xmlns:a16="http://schemas.microsoft.com/office/drawing/2014/main" id="{5743BC99-004C-06FD-D68A-0FB6DE252A2A}"/>
              </a:ext>
            </a:extLst>
          </p:cNvPr>
          <p:cNvSpPr txBox="1"/>
          <p:nvPr/>
        </p:nvSpPr>
        <p:spPr>
          <a:xfrm>
            <a:off x="3585604" y="4345846"/>
            <a:ext cx="2090787" cy="1815882"/>
          </a:xfrm>
          <a:prstGeom prst="rect">
            <a:avLst/>
          </a:prstGeom>
          <a:solidFill>
            <a:srgbClr val="FFFFBB"/>
          </a:solidFill>
          <a:ln>
            <a:solidFill>
              <a:schemeClr val="tx1"/>
            </a:solidFill>
          </a:ln>
          <a:effectLst>
            <a:outerShdw blurRad="101600" dist="38100" dir="2700000" sx="101000" sy="101000" algn="tl" rotWithShape="0">
              <a:prstClr val="black">
                <a:alpha val="50000"/>
              </a:prstClr>
            </a:outerShdw>
          </a:effectLst>
          <a:scene3d>
            <a:camera prst="orthographicFront">
              <a:rot lat="0" lon="0" rev="10800000"/>
            </a:camera>
            <a:lightRig rig="threePt" dir="t"/>
          </a:scene3d>
          <a:sp3d/>
        </p:spPr>
        <p:txBody>
          <a:bodyPr wrap="square" rtlCol="0">
            <a:spAutoFit/>
            <a:flatTx/>
          </a:bodyPr>
          <a:lstStyle/>
          <a:p>
            <a:pPr marL="285750" indent="-285750">
              <a:buFont typeface="Arial" panose="020B0604020202020204" pitchFamily="34" charset="0"/>
              <a:buChar char="•"/>
            </a:pPr>
            <a:r>
              <a:rPr lang="en-GB" sz="1600" dirty="0">
                <a:solidFill>
                  <a:schemeClr val="dk1"/>
                </a:solidFill>
                <a:latin typeface="Cavolini" panose="03000502040302020204" pitchFamily="66" charset="0"/>
                <a:cs typeface="Cavolini" panose="03000502040302020204" pitchFamily="66" charset="0"/>
              </a:rPr>
              <a:t>Hands on practical with examples</a:t>
            </a: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endParaRPr lang="en-GB" sz="1600" dirty="0">
              <a:solidFill>
                <a:schemeClr val="dk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099331763"/>
      </p:ext>
    </p:extLst>
  </p:cSld>
  <p:clrMapOvr>
    <a:masterClrMapping/>
  </p:clrMapOvr>
  <p:transition spd="slow" advTm="3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2" presetClass="entr" presetSubtype="4" fill="hold" grpId="0" nodeType="afterEffect">
                                  <p:stCondLst>
                                    <p:cond delay="10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1000"/>
                            </p:stCondLst>
                            <p:childTnLst>
                              <p:par>
                                <p:cTn id="15" presetID="2" presetClass="entr" presetSubtype="4" fill="hold" grpId="0" nodeType="afterEffect">
                                  <p:stCondLst>
                                    <p:cond delay="10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1500"/>
                            </p:stCondLst>
                            <p:childTnLst>
                              <p:par>
                                <p:cTn id="20" presetID="2" presetClass="entr" presetSubtype="4" fill="hold" grpId="0" nodeType="afterEffect">
                                  <p:stCondLst>
                                    <p:cond delay="10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42000"/>
                            </p:stCondLst>
                            <p:childTnLst>
                              <p:par>
                                <p:cTn id="25" presetID="2" presetClass="entr" presetSubtype="4" fill="hold" grpId="0" nodeType="afterEffect">
                                  <p:stCondLst>
                                    <p:cond delay="10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2500"/>
                            </p:stCondLst>
                            <p:childTnLst>
                              <p:par>
                                <p:cTn id="30" presetID="2" presetClass="entr" presetSubtype="4" fill="hold" grpId="0" nodeType="afterEffect">
                                  <p:stCondLst>
                                    <p:cond delay="100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E60AA66AE3348B11B63A776F25051" ma:contentTypeVersion="19" ma:contentTypeDescription="Create a new document." ma:contentTypeScope="" ma:versionID="967dc818f9a4ed8ef07de6bac6084ffd">
  <xsd:schema xmlns:xsd="http://www.w3.org/2001/XMLSchema" xmlns:xs="http://www.w3.org/2001/XMLSchema" xmlns:p="http://schemas.microsoft.com/office/2006/metadata/properties" xmlns:ns1="http://schemas.microsoft.com/sharepoint/v3" xmlns:ns2="bb28dcf0-6583-49ba-818a-f06c35ca2650" targetNamespace="http://schemas.microsoft.com/office/2006/metadata/properties" ma:root="true" ma:fieldsID="a19e75bc791a08ec660989cb267155ff" ns1:_="" ns2:_="">
    <xsd:import namespace="http://schemas.microsoft.com/sharepoint/v3"/>
    <xsd:import namespace="bb28dcf0-6583-49ba-818a-f06c35ca265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28dcf0-6583-49ba-818a-f06c35ca26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557A4C-5D9A-4840-ADC2-1DA799209A5D}"/>
</file>

<file path=customXml/itemProps2.xml><?xml version="1.0" encoding="utf-8"?>
<ds:datastoreItem xmlns:ds="http://schemas.openxmlformats.org/officeDocument/2006/customXml" ds:itemID="{43D938D4-F02C-412B-B5C9-DFB65485EAF0}"/>
</file>

<file path=customXml/itemProps3.xml><?xml version="1.0" encoding="utf-8"?>
<ds:datastoreItem xmlns:ds="http://schemas.openxmlformats.org/officeDocument/2006/customXml" ds:itemID="{7E673BBC-CCB5-43EE-9F78-BAE38347B01E}"/>
</file>

<file path=docProps/app.xml><?xml version="1.0" encoding="utf-8"?>
<Properties xmlns="http://schemas.openxmlformats.org/officeDocument/2006/extended-properties" xmlns:vt="http://schemas.openxmlformats.org/officeDocument/2006/docPropsVTypes">
  <Template/>
  <TotalTime>15919</TotalTime>
  <Words>1935</Words>
  <Application>Microsoft Office PowerPoint</Application>
  <PresentationFormat>Widescreen</PresentationFormat>
  <Paragraphs>155</Paragraphs>
  <Slides>18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Aptos</vt:lpstr>
      <vt:lpstr>Aptos Display</vt:lpstr>
      <vt:lpstr>Arial</vt:lpstr>
      <vt:lpstr>Calibri</vt:lpstr>
      <vt:lpstr>Cavolini</vt:lpstr>
      <vt:lpstr>Interstate Black</vt:lpstr>
      <vt:lpstr>Titillium</vt:lpstr>
      <vt:lpstr>Office Theme</vt:lpstr>
      <vt:lpstr>Custom Design</vt:lpstr>
      <vt:lpstr>Active Learning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Satur, Adam</dc:creator>
  <cp:lastModifiedBy>Satur, Adam</cp:lastModifiedBy>
  <cp:revision>38</cp:revision>
  <dcterms:created xsi:type="dcterms:W3CDTF">2024-08-05T10:23:07Z</dcterms:created>
  <dcterms:modified xsi:type="dcterms:W3CDTF">2024-09-20T10:28:15Z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0x0101005AEE60AA66AE3348B11B63A776F25051</vt:lpwstr>
  </property>
</Properties>
</file>