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0" r:id="rId1"/>
  </p:sldMasterIdLst>
  <p:notesMasterIdLst>
    <p:notesMasterId r:id="rId11"/>
  </p:notesMasterIdLst>
  <p:sldIdLst>
    <p:sldId id="256" r:id="rId2"/>
    <p:sldId id="258" r:id="rId3"/>
    <p:sldId id="265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82"/>
  </p:normalViewPr>
  <p:slideViewPr>
    <p:cSldViewPr snapToGrid="0">
      <p:cViewPr varScale="1">
        <p:scale>
          <a:sx n="111" d="100"/>
          <a:sy n="111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70059-A906-C147-9022-2E0D6DF23794}" type="datetimeFigureOut">
              <a:rPr lang="en-US" smtClean="0"/>
              <a:t>6/13/24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C22AC-633C-EE48-A05E-F2F325C02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10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C22AC-633C-EE48-A05E-F2F325C027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19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C22AC-633C-EE48-A05E-F2F325C027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05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6/13/24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687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6/13/24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890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24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6/13/24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61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6/13/24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37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6/13/24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08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6/13/24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88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6/13/24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30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6/13/24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34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6/13/24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269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6/13/24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26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6/13/24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88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9" r:id="rId6"/>
    <p:sldLayoutId id="2147483784" r:id="rId7"/>
    <p:sldLayoutId id="2147483785" r:id="rId8"/>
    <p:sldLayoutId id="2147483786" r:id="rId9"/>
    <p:sldLayoutId id="2147483788" r:id="rId10"/>
    <p:sldLayoutId id="214748378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I7FMNz_-A2I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6F2B51C-9578-EB41-A17E-FFF9D491A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4E9CAEA-4CF4-D249-8127-CD2FA2018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85">
              <a:extLst>
                <a:ext uri="{FF2B5EF4-FFF2-40B4-BE49-F238E27FC236}">
                  <a16:creationId xmlns:a16="http://schemas.microsoft.com/office/drawing/2014/main" id="{E51EDD93-C3A3-DF47-BCFC-43B049E3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86">
              <a:extLst>
                <a:ext uri="{FF2B5EF4-FFF2-40B4-BE49-F238E27FC236}">
                  <a16:creationId xmlns:a16="http://schemas.microsoft.com/office/drawing/2014/main" id="{D574DB0D-896A-D649-89B1-33753E1D4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87">
              <a:extLst>
                <a:ext uri="{FF2B5EF4-FFF2-40B4-BE49-F238E27FC236}">
                  <a16:creationId xmlns:a16="http://schemas.microsoft.com/office/drawing/2014/main" id="{62256DD9-FEA3-4A40-80D1-B33F0FF15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88">
              <a:extLst>
                <a:ext uri="{FF2B5EF4-FFF2-40B4-BE49-F238E27FC236}">
                  <a16:creationId xmlns:a16="http://schemas.microsoft.com/office/drawing/2014/main" id="{534E9839-EAD7-3C49-8D10-E4BFE0820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 89">
              <a:extLst>
                <a:ext uri="{FF2B5EF4-FFF2-40B4-BE49-F238E27FC236}">
                  <a16:creationId xmlns:a16="http://schemas.microsoft.com/office/drawing/2014/main" id="{DDFC3FA6-9BB5-A34E-9337-A2E9A1EED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Freeform 97">
              <a:extLst>
                <a:ext uri="{FF2B5EF4-FFF2-40B4-BE49-F238E27FC236}">
                  <a16:creationId xmlns:a16="http://schemas.microsoft.com/office/drawing/2014/main" id="{45000D9E-4AD7-5A4F-8E99-302F388C8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D792E1-0703-5F7E-AA3A-282246842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92" y="682984"/>
            <a:ext cx="6479629" cy="286640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700" dirty="0"/>
              <a:t>School of Applied Science </a:t>
            </a:r>
            <a:br>
              <a:rPr lang="en-US" sz="4700" dirty="0"/>
            </a:br>
            <a:r>
              <a:rPr lang="en-US" sz="4700" dirty="0"/>
              <a:t>Enhanced PDT Model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45DC6-6876-2A57-F31A-3A366654D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79" y="5038777"/>
            <a:ext cx="6681288" cy="1475177"/>
          </a:xfrm>
        </p:spPr>
        <p:txBody>
          <a:bodyPr>
            <a:noAutofit/>
          </a:bodyPr>
          <a:lstStyle/>
          <a:p>
            <a:r>
              <a:rPr lang="en-US" dirty="0"/>
              <a:t>Dr Alex McIntyre, Dr Colin McGill, Dr Christine Haddow, Dr Susan Meldrum, &amp; Dr Margarida Dias </a:t>
            </a:r>
            <a:r>
              <a:rPr lang="en-US" dirty="0" err="1"/>
              <a:t>Scoon</a:t>
            </a:r>
            <a:endParaRPr lang="en-US" dirty="0"/>
          </a:p>
          <a:p>
            <a:endParaRPr lang="en-US" sz="800" dirty="0"/>
          </a:p>
          <a:p>
            <a:r>
              <a:rPr lang="en-US" dirty="0"/>
              <a:t>DLTE Student consultants: Rhiannon </a:t>
            </a:r>
            <a:r>
              <a:rPr lang="en-US" dirty="0" err="1"/>
              <a:t>Airley</a:t>
            </a:r>
            <a:r>
              <a:rPr lang="en-US" dirty="0"/>
              <a:t>, Alessandra Bossoni</a:t>
            </a:r>
          </a:p>
        </p:txBody>
      </p:sp>
      <p:pic>
        <p:nvPicPr>
          <p:cNvPr id="4" name="Picture 3" descr="A splash of colours on a white surface">
            <a:extLst>
              <a:ext uri="{FF2B5EF4-FFF2-40B4-BE49-F238E27FC236}">
                <a16:creationId xmlns:a16="http://schemas.microsoft.com/office/drawing/2014/main" id="{3CC7E969-63D7-31AD-5194-1B9E476CA3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63" r="46696"/>
          <a:stretch/>
        </p:blipFill>
        <p:spPr>
          <a:xfrm>
            <a:off x="20" y="1"/>
            <a:ext cx="4173349" cy="6857999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39752" y="6087110"/>
            <a:ext cx="688374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321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6F2B51C-9578-EB41-A17E-FFF9D491A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4E9CAEA-4CF4-D249-8127-CD2FA2018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85">
              <a:extLst>
                <a:ext uri="{FF2B5EF4-FFF2-40B4-BE49-F238E27FC236}">
                  <a16:creationId xmlns:a16="http://schemas.microsoft.com/office/drawing/2014/main" id="{E51EDD93-C3A3-DF47-BCFC-43B049E3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86">
              <a:extLst>
                <a:ext uri="{FF2B5EF4-FFF2-40B4-BE49-F238E27FC236}">
                  <a16:creationId xmlns:a16="http://schemas.microsoft.com/office/drawing/2014/main" id="{D574DB0D-896A-D649-89B1-33753E1D4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87">
              <a:extLst>
                <a:ext uri="{FF2B5EF4-FFF2-40B4-BE49-F238E27FC236}">
                  <a16:creationId xmlns:a16="http://schemas.microsoft.com/office/drawing/2014/main" id="{62256DD9-FEA3-4A40-80D1-B33F0FF15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88">
              <a:extLst>
                <a:ext uri="{FF2B5EF4-FFF2-40B4-BE49-F238E27FC236}">
                  <a16:creationId xmlns:a16="http://schemas.microsoft.com/office/drawing/2014/main" id="{534E9839-EAD7-3C49-8D10-E4BFE0820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 89">
              <a:extLst>
                <a:ext uri="{FF2B5EF4-FFF2-40B4-BE49-F238E27FC236}">
                  <a16:creationId xmlns:a16="http://schemas.microsoft.com/office/drawing/2014/main" id="{DDFC3FA6-9BB5-A34E-9337-A2E9A1EED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Freeform 97">
              <a:extLst>
                <a:ext uri="{FF2B5EF4-FFF2-40B4-BE49-F238E27FC236}">
                  <a16:creationId xmlns:a16="http://schemas.microsoft.com/office/drawing/2014/main" id="{45000D9E-4AD7-5A4F-8E99-302F388C8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D792E1-0703-5F7E-AA3A-282246842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92" y="682985"/>
            <a:ext cx="6479629" cy="13425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School of Applied Science </a:t>
            </a:r>
            <a:br>
              <a:rPr lang="en-US" sz="3600" dirty="0"/>
            </a:br>
            <a:r>
              <a:rPr lang="en-US" sz="3600" dirty="0"/>
              <a:t>Enhanced PDT Model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45DC6-6876-2A57-F31A-3A366654D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79" y="2025571"/>
            <a:ext cx="6681288" cy="4488384"/>
          </a:xfrm>
        </p:spPr>
        <p:txBody>
          <a:bodyPr anchor="t">
            <a:noAutofit/>
          </a:bodyPr>
          <a:lstStyle/>
          <a:p>
            <a:r>
              <a:rPr lang="en-US" dirty="0"/>
              <a:t>SAS Student Retention Plan</a:t>
            </a:r>
          </a:p>
          <a:p>
            <a:endParaRPr lang="en-US" sz="1800" dirty="0"/>
          </a:p>
          <a:p>
            <a:pPr marL="342900" indent="-342900">
              <a:buFont typeface="System Font Regular"/>
              <a:buChar char="✏️"/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Tutoring Matters - Student belonging and mattering: the impact on academic achievement.  </a:t>
            </a:r>
            <a:r>
              <a:rPr lang="en-GB" sz="18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UKAT Webinair</a:t>
            </a:r>
            <a:endParaRPr lang="en-US" sz="1800" dirty="0"/>
          </a:p>
          <a:p>
            <a:pPr marL="800100" lvl="1" indent="-342900">
              <a:buFont typeface="System Font Regular"/>
              <a:buChar char="✏️"/>
            </a:pPr>
            <a:r>
              <a:rPr lang="en-US" sz="1800" dirty="0"/>
              <a:t>Claire Zawada – Birmingham City University</a:t>
            </a:r>
          </a:p>
          <a:p>
            <a:pPr marL="800100" lvl="1" indent="-342900">
              <a:buFont typeface="System Font Regular"/>
              <a:buChar char="✏️"/>
            </a:pPr>
            <a:endParaRPr lang="en-US" sz="1800" dirty="0"/>
          </a:p>
          <a:p>
            <a:pPr marL="342900" indent="-342900">
              <a:buFont typeface="System Font Regular"/>
              <a:buChar char="✏️"/>
            </a:pPr>
            <a:r>
              <a:rPr lang="en-US" sz="1800" dirty="0"/>
              <a:t>AHEA - What Works student retention and success </a:t>
            </a:r>
          </a:p>
          <a:p>
            <a:pPr marL="800100" lvl="1" indent="-342900">
              <a:buFont typeface="System Font Regular"/>
              <a:buChar char="✏️"/>
            </a:pPr>
            <a:r>
              <a:rPr lang="en-US" sz="1800" dirty="0"/>
              <a:t>Phase 1 - Building student engagement and belonging in HE (Thomas, 2012)</a:t>
            </a:r>
          </a:p>
          <a:p>
            <a:pPr marL="800100" lvl="1" indent="-342900">
              <a:buFont typeface="System Font Regular"/>
              <a:buChar char="✏️"/>
            </a:pPr>
            <a:r>
              <a:rPr lang="en-US" sz="1800" dirty="0"/>
              <a:t>Phase 2 - Supporting Student Success Strategies (Thomas et al., 2017)</a:t>
            </a:r>
          </a:p>
          <a:p>
            <a:pPr marL="800100" lvl="1" indent="-342900">
              <a:buFont typeface="System Font Regular"/>
              <a:buChar char="✏️"/>
            </a:pPr>
            <a:endParaRPr lang="en-US" sz="1800" dirty="0"/>
          </a:p>
        </p:txBody>
      </p:sp>
      <p:pic>
        <p:nvPicPr>
          <p:cNvPr id="4" name="Picture 3" descr="A splash of colours on a white surface">
            <a:extLst>
              <a:ext uri="{FF2B5EF4-FFF2-40B4-BE49-F238E27FC236}">
                <a16:creationId xmlns:a16="http://schemas.microsoft.com/office/drawing/2014/main" id="{3CC7E969-63D7-31AD-5194-1B9E476CA33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663" r="46696"/>
          <a:stretch/>
        </p:blipFill>
        <p:spPr>
          <a:xfrm>
            <a:off x="20" y="1"/>
            <a:ext cx="4173349" cy="6857999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39752" y="6087110"/>
            <a:ext cx="688374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548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6F2B51C-9578-EB41-A17E-FFF9D491A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4E9CAEA-4CF4-D249-8127-CD2FA2018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85">
              <a:extLst>
                <a:ext uri="{FF2B5EF4-FFF2-40B4-BE49-F238E27FC236}">
                  <a16:creationId xmlns:a16="http://schemas.microsoft.com/office/drawing/2014/main" id="{E51EDD93-C3A3-DF47-BCFC-43B049E3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86">
              <a:extLst>
                <a:ext uri="{FF2B5EF4-FFF2-40B4-BE49-F238E27FC236}">
                  <a16:creationId xmlns:a16="http://schemas.microsoft.com/office/drawing/2014/main" id="{D574DB0D-896A-D649-89B1-33753E1D4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87">
              <a:extLst>
                <a:ext uri="{FF2B5EF4-FFF2-40B4-BE49-F238E27FC236}">
                  <a16:creationId xmlns:a16="http://schemas.microsoft.com/office/drawing/2014/main" id="{62256DD9-FEA3-4A40-80D1-B33F0FF15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88">
              <a:extLst>
                <a:ext uri="{FF2B5EF4-FFF2-40B4-BE49-F238E27FC236}">
                  <a16:creationId xmlns:a16="http://schemas.microsoft.com/office/drawing/2014/main" id="{534E9839-EAD7-3C49-8D10-E4BFE0820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 89">
              <a:extLst>
                <a:ext uri="{FF2B5EF4-FFF2-40B4-BE49-F238E27FC236}">
                  <a16:creationId xmlns:a16="http://schemas.microsoft.com/office/drawing/2014/main" id="{DDFC3FA6-9BB5-A34E-9337-A2E9A1EED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Freeform 97">
              <a:extLst>
                <a:ext uri="{FF2B5EF4-FFF2-40B4-BE49-F238E27FC236}">
                  <a16:creationId xmlns:a16="http://schemas.microsoft.com/office/drawing/2014/main" id="{45000D9E-4AD7-5A4F-8E99-302F388C8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D792E1-0703-5F7E-AA3A-282246842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92" y="682985"/>
            <a:ext cx="6479629" cy="13425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School of Applied Science </a:t>
            </a:r>
            <a:br>
              <a:rPr lang="en-US" sz="3600" dirty="0"/>
            </a:br>
            <a:r>
              <a:rPr lang="en-US" sz="3600" dirty="0"/>
              <a:t>Enhanced PDT Model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45DC6-6876-2A57-F31A-3A366654D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79" y="2476995"/>
            <a:ext cx="7014656" cy="4036960"/>
          </a:xfrm>
        </p:spPr>
        <p:txBody>
          <a:bodyPr anchor="t">
            <a:noAutofit/>
          </a:bodyPr>
          <a:lstStyle/>
          <a:p>
            <a:r>
              <a:rPr lang="en-US" sz="2400" dirty="0"/>
              <a:t>Year 1 cohort 2023-24</a:t>
            </a:r>
          </a:p>
          <a:p>
            <a:endParaRPr lang="en-US" sz="2400" dirty="0"/>
          </a:p>
          <a:p>
            <a:pPr marL="342900" indent="-342900">
              <a:buFont typeface="System Font Regular"/>
              <a:buChar char="✏️"/>
            </a:pPr>
            <a:r>
              <a:rPr lang="en-US" sz="2400" dirty="0"/>
              <a:t>Pre-arrival PDT email </a:t>
            </a:r>
            <a:r>
              <a:rPr lang="en-US" sz="1800" dirty="0"/>
              <a:t>- early engagement</a:t>
            </a:r>
          </a:p>
          <a:p>
            <a:pPr marL="342900" indent="-342900">
              <a:buFont typeface="System Font Regular"/>
              <a:buChar char="✏️"/>
            </a:pPr>
            <a:r>
              <a:rPr lang="en-US" sz="2400" dirty="0"/>
              <a:t>PDT Induction workshop </a:t>
            </a:r>
            <a:r>
              <a:rPr lang="en-US" sz="1800" dirty="0"/>
              <a:t>– relationships &amp; resources</a:t>
            </a:r>
          </a:p>
          <a:p>
            <a:pPr marL="342900" indent="-342900">
              <a:buFont typeface="System Font Regular"/>
              <a:buChar char="✏️"/>
            </a:pPr>
            <a:r>
              <a:rPr lang="en-US" sz="2400" dirty="0"/>
              <a:t>PDT evaluation </a:t>
            </a:r>
            <a:r>
              <a:rPr lang="en-US" sz="1800" dirty="0"/>
              <a:t>– Belonging, Mattering,  &amp; Napier </a:t>
            </a:r>
          </a:p>
          <a:p>
            <a:pPr marL="342900" indent="-342900">
              <a:buFont typeface="System Font Regular"/>
              <a:buChar char="✏️"/>
            </a:pPr>
            <a:r>
              <a:rPr lang="en-US" sz="2400" dirty="0"/>
              <a:t>PDT Focus Groups </a:t>
            </a:r>
            <a:r>
              <a:rPr lang="en-US" sz="1800" dirty="0"/>
              <a:t>– 2024-25</a:t>
            </a:r>
          </a:p>
          <a:p>
            <a:pPr marL="342900" indent="-342900">
              <a:buFont typeface="System Font Regular"/>
              <a:buChar char="✏️"/>
            </a:pPr>
            <a:r>
              <a:rPr lang="en-US" sz="2400" dirty="0"/>
              <a:t>PDT Infographics </a:t>
            </a:r>
            <a:r>
              <a:rPr lang="en-US" sz="1800" dirty="0"/>
              <a:t>– Tutor &amp; Student facing</a:t>
            </a:r>
          </a:p>
        </p:txBody>
      </p:sp>
      <p:pic>
        <p:nvPicPr>
          <p:cNvPr id="4" name="Picture 3" descr="A splash of colours on a white surface">
            <a:extLst>
              <a:ext uri="{FF2B5EF4-FFF2-40B4-BE49-F238E27FC236}">
                <a16:creationId xmlns:a16="http://schemas.microsoft.com/office/drawing/2014/main" id="{3CC7E969-63D7-31AD-5194-1B9E476CA3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63" r="46696"/>
          <a:stretch/>
        </p:blipFill>
        <p:spPr>
          <a:xfrm>
            <a:off x="20" y="1"/>
            <a:ext cx="4173349" cy="6857999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39752" y="6087110"/>
            <a:ext cx="688374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103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6F2B51C-9578-EB41-A17E-FFF9D491A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4E9CAEA-4CF4-D249-8127-CD2FA2018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85">
              <a:extLst>
                <a:ext uri="{FF2B5EF4-FFF2-40B4-BE49-F238E27FC236}">
                  <a16:creationId xmlns:a16="http://schemas.microsoft.com/office/drawing/2014/main" id="{E51EDD93-C3A3-DF47-BCFC-43B049E3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86">
              <a:extLst>
                <a:ext uri="{FF2B5EF4-FFF2-40B4-BE49-F238E27FC236}">
                  <a16:creationId xmlns:a16="http://schemas.microsoft.com/office/drawing/2014/main" id="{D574DB0D-896A-D649-89B1-33753E1D4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87">
              <a:extLst>
                <a:ext uri="{FF2B5EF4-FFF2-40B4-BE49-F238E27FC236}">
                  <a16:creationId xmlns:a16="http://schemas.microsoft.com/office/drawing/2014/main" id="{62256DD9-FEA3-4A40-80D1-B33F0FF15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88">
              <a:extLst>
                <a:ext uri="{FF2B5EF4-FFF2-40B4-BE49-F238E27FC236}">
                  <a16:creationId xmlns:a16="http://schemas.microsoft.com/office/drawing/2014/main" id="{534E9839-EAD7-3C49-8D10-E4BFE0820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 89">
              <a:extLst>
                <a:ext uri="{FF2B5EF4-FFF2-40B4-BE49-F238E27FC236}">
                  <a16:creationId xmlns:a16="http://schemas.microsoft.com/office/drawing/2014/main" id="{DDFC3FA6-9BB5-A34E-9337-A2E9A1EED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Freeform 97">
              <a:extLst>
                <a:ext uri="{FF2B5EF4-FFF2-40B4-BE49-F238E27FC236}">
                  <a16:creationId xmlns:a16="http://schemas.microsoft.com/office/drawing/2014/main" id="{45000D9E-4AD7-5A4F-8E99-302F388C8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D792E1-0703-5F7E-AA3A-282246842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92" y="682985"/>
            <a:ext cx="6479629" cy="13425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School of Applied Science </a:t>
            </a:r>
            <a:br>
              <a:rPr lang="en-US" sz="3600" dirty="0"/>
            </a:br>
            <a:r>
              <a:rPr lang="en-US" sz="3600" dirty="0"/>
              <a:t>Enhanced PDT Model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45DC6-6876-2A57-F31A-3A366654D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79" y="2476995"/>
            <a:ext cx="6681288" cy="4036960"/>
          </a:xfrm>
        </p:spPr>
        <p:txBody>
          <a:bodyPr anchor="t">
            <a:noAutofit/>
          </a:bodyPr>
          <a:lstStyle/>
          <a:p>
            <a:r>
              <a:rPr lang="en-US" sz="2400" dirty="0"/>
              <a:t>Year 1 cohort 2023-24</a:t>
            </a:r>
          </a:p>
          <a:p>
            <a:pPr marL="342900" indent="-342900">
              <a:buFont typeface="System Font Regular"/>
              <a:buChar char="✏️"/>
            </a:pPr>
            <a:r>
              <a:rPr lang="en-US" sz="2400" dirty="0"/>
              <a:t>Students with offer appointed PDT tutor</a:t>
            </a:r>
          </a:p>
          <a:p>
            <a:pPr marL="342900" indent="-342900">
              <a:buFont typeface="System Font Regular"/>
              <a:buChar char="✏️"/>
            </a:pPr>
            <a:r>
              <a:rPr lang="en-US" sz="2400" dirty="0"/>
              <a:t>Pre-arrival personal email introduction </a:t>
            </a:r>
          </a:p>
          <a:p>
            <a:pPr marL="342900" indent="-342900">
              <a:buFont typeface="System Font Regular"/>
              <a:buChar char="✏️"/>
            </a:pPr>
            <a:r>
              <a:rPr lang="en-US" sz="2400" dirty="0"/>
              <a:t>Invitation to PDT Induction or meeting</a:t>
            </a:r>
          </a:p>
          <a:p>
            <a:pPr marL="342900" indent="-342900">
              <a:buFont typeface="System Font Regular"/>
              <a:buChar char="✏️"/>
            </a:pPr>
            <a:endParaRPr lang="en-US" sz="2400" dirty="0"/>
          </a:p>
          <a:p>
            <a:pPr marL="1257300" lvl="2" indent="-342900">
              <a:buFont typeface="System Font Regular"/>
              <a:buChar char="✏️"/>
            </a:pPr>
            <a:r>
              <a:rPr lang="en-US" sz="2200" dirty="0"/>
              <a:t>Students knew they were expected</a:t>
            </a:r>
          </a:p>
          <a:p>
            <a:pPr marL="1257300" lvl="2" indent="-342900">
              <a:buFont typeface="System Font Regular"/>
              <a:buChar char="✏️"/>
            </a:pPr>
            <a:r>
              <a:rPr lang="en-US" sz="2000" dirty="0"/>
              <a:t>Students knew how to contact PDT tutor</a:t>
            </a:r>
          </a:p>
        </p:txBody>
      </p:sp>
      <p:pic>
        <p:nvPicPr>
          <p:cNvPr id="4" name="Picture 3" descr="A splash of colours on a white surface">
            <a:extLst>
              <a:ext uri="{FF2B5EF4-FFF2-40B4-BE49-F238E27FC236}">
                <a16:creationId xmlns:a16="http://schemas.microsoft.com/office/drawing/2014/main" id="{3CC7E969-63D7-31AD-5194-1B9E476CA3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63" r="46696"/>
          <a:stretch/>
        </p:blipFill>
        <p:spPr>
          <a:xfrm>
            <a:off x="20" y="1"/>
            <a:ext cx="4173349" cy="6857999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39752" y="6087110"/>
            <a:ext cx="688374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93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6F2B51C-9578-EB41-A17E-FFF9D491A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4E9CAEA-4CF4-D249-8127-CD2FA2018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85">
              <a:extLst>
                <a:ext uri="{FF2B5EF4-FFF2-40B4-BE49-F238E27FC236}">
                  <a16:creationId xmlns:a16="http://schemas.microsoft.com/office/drawing/2014/main" id="{E51EDD93-C3A3-DF47-BCFC-43B049E3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86">
              <a:extLst>
                <a:ext uri="{FF2B5EF4-FFF2-40B4-BE49-F238E27FC236}">
                  <a16:creationId xmlns:a16="http://schemas.microsoft.com/office/drawing/2014/main" id="{D574DB0D-896A-D649-89B1-33753E1D4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87">
              <a:extLst>
                <a:ext uri="{FF2B5EF4-FFF2-40B4-BE49-F238E27FC236}">
                  <a16:creationId xmlns:a16="http://schemas.microsoft.com/office/drawing/2014/main" id="{62256DD9-FEA3-4A40-80D1-B33F0FF15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88">
              <a:extLst>
                <a:ext uri="{FF2B5EF4-FFF2-40B4-BE49-F238E27FC236}">
                  <a16:creationId xmlns:a16="http://schemas.microsoft.com/office/drawing/2014/main" id="{534E9839-EAD7-3C49-8D10-E4BFE0820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 89">
              <a:extLst>
                <a:ext uri="{FF2B5EF4-FFF2-40B4-BE49-F238E27FC236}">
                  <a16:creationId xmlns:a16="http://schemas.microsoft.com/office/drawing/2014/main" id="{DDFC3FA6-9BB5-A34E-9337-A2E9A1EED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Freeform 97">
              <a:extLst>
                <a:ext uri="{FF2B5EF4-FFF2-40B4-BE49-F238E27FC236}">
                  <a16:creationId xmlns:a16="http://schemas.microsoft.com/office/drawing/2014/main" id="{45000D9E-4AD7-5A4F-8E99-302F388C8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D792E1-0703-5F7E-AA3A-282246842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92" y="682985"/>
            <a:ext cx="6479629" cy="13425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School of Applied Science </a:t>
            </a:r>
            <a:br>
              <a:rPr lang="en-US" sz="3600" dirty="0"/>
            </a:br>
            <a:r>
              <a:rPr lang="en-US" sz="3600" dirty="0"/>
              <a:t>Enhanced PDT Model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45DC6-6876-2A57-F31A-3A366654D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79" y="2476995"/>
            <a:ext cx="6681288" cy="4036960"/>
          </a:xfrm>
        </p:spPr>
        <p:txBody>
          <a:bodyPr anchor="t">
            <a:noAutofit/>
          </a:bodyPr>
          <a:lstStyle/>
          <a:p>
            <a:r>
              <a:rPr lang="en-US" sz="2400" dirty="0"/>
              <a:t>Year 1 cohort 2023-24</a:t>
            </a:r>
          </a:p>
          <a:p>
            <a:pPr marL="342900" indent="-342900">
              <a:buFont typeface="System Font Regular"/>
              <a:buChar char="✏️"/>
            </a:pPr>
            <a:r>
              <a:rPr lang="en-US" sz="2400" dirty="0"/>
              <a:t>PDT Induction workshop</a:t>
            </a:r>
          </a:p>
          <a:p>
            <a:pPr marL="342900" indent="-342900">
              <a:buFont typeface="System Font Regular"/>
              <a:buChar char="✏️"/>
            </a:pPr>
            <a:r>
              <a:rPr lang="en-US" sz="2400" dirty="0"/>
              <a:t>DLTE Collaboration</a:t>
            </a:r>
          </a:p>
          <a:p>
            <a:pPr marL="342900" indent="-342900">
              <a:buFont typeface="System Font Regular"/>
              <a:buChar char="✏️"/>
            </a:pPr>
            <a:r>
              <a:rPr lang="en-US" sz="2400" dirty="0"/>
              <a:t>Navigate university resources</a:t>
            </a:r>
          </a:p>
          <a:p>
            <a:pPr marL="342900" indent="-342900">
              <a:buFont typeface="System Font Regular"/>
              <a:buChar char="✏️"/>
            </a:pPr>
            <a:r>
              <a:rPr lang="en-US" sz="2400" dirty="0"/>
              <a:t>Connect with PDT tutor</a:t>
            </a:r>
          </a:p>
          <a:p>
            <a:pPr marL="342900" indent="-342900">
              <a:buFont typeface="System Font Regular"/>
              <a:buChar char="✏️"/>
            </a:pPr>
            <a:r>
              <a:rPr lang="en-US" sz="2400" dirty="0"/>
              <a:t>Build community with peers</a:t>
            </a:r>
          </a:p>
        </p:txBody>
      </p:sp>
      <p:pic>
        <p:nvPicPr>
          <p:cNvPr id="4" name="Picture 3" descr="A splash of colours on a white surface">
            <a:extLst>
              <a:ext uri="{FF2B5EF4-FFF2-40B4-BE49-F238E27FC236}">
                <a16:creationId xmlns:a16="http://schemas.microsoft.com/office/drawing/2014/main" id="{3CC7E969-63D7-31AD-5194-1B9E476CA3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63" r="46696"/>
          <a:stretch/>
        </p:blipFill>
        <p:spPr>
          <a:xfrm>
            <a:off x="20" y="1"/>
            <a:ext cx="4173349" cy="6857999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39752" y="6087110"/>
            <a:ext cx="688374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209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6F2B51C-9578-EB41-A17E-FFF9D491A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4E9CAEA-4CF4-D249-8127-CD2FA2018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85">
              <a:extLst>
                <a:ext uri="{FF2B5EF4-FFF2-40B4-BE49-F238E27FC236}">
                  <a16:creationId xmlns:a16="http://schemas.microsoft.com/office/drawing/2014/main" id="{E51EDD93-C3A3-DF47-BCFC-43B049E3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86">
              <a:extLst>
                <a:ext uri="{FF2B5EF4-FFF2-40B4-BE49-F238E27FC236}">
                  <a16:creationId xmlns:a16="http://schemas.microsoft.com/office/drawing/2014/main" id="{D574DB0D-896A-D649-89B1-33753E1D4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87">
              <a:extLst>
                <a:ext uri="{FF2B5EF4-FFF2-40B4-BE49-F238E27FC236}">
                  <a16:creationId xmlns:a16="http://schemas.microsoft.com/office/drawing/2014/main" id="{62256DD9-FEA3-4A40-80D1-B33F0FF15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88">
              <a:extLst>
                <a:ext uri="{FF2B5EF4-FFF2-40B4-BE49-F238E27FC236}">
                  <a16:creationId xmlns:a16="http://schemas.microsoft.com/office/drawing/2014/main" id="{534E9839-EAD7-3C49-8D10-E4BFE0820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 89">
              <a:extLst>
                <a:ext uri="{FF2B5EF4-FFF2-40B4-BE49-F238E27FC236}">
                  <a16:creationId xmlns:a16="http://schemas.microsoft.com/office/drawing/2014/main" id="{DDFC3FA6-9BB5-A34E-9337-A2E9A1EED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Freeform 97">
              <a:extLst>
                <a:ext uri="{FF2B5EF4-FFF2-40B4-BE49-F238E27FC236}">
                  <a16:creationId xmlns:a16="http://schemas.microsoft.com/office/drawing/2014/main" id="{45000D9E-4AD7-5A4F-8E99-302F388C8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D792E1-0703-5F7E-AA3A-282246842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92" y="682985"/>
            <a:ext cx="6479629" cy="1342586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School of Applied Science </a:t>
            </a:r>
            <a:br>
              <a:rPr lang="en-US" sz="3600" dirty="0"/>
            </a:br>
            <a:r>
              <a:rPr lang="en-US" sz="3600" dirty="0"/>
              <a:t>Enhanced PDT Model</a:t>
            </a:r>
            <a:br>
              <a:rPr lang="en-US" sz="3600" dirty="0"/>
            </a:br>
            <a:r>
              <a:rPr lang="en-US" sz="3600" dirty="0"/>
              <a:t>Evaluation </a:t>
            </a:r>
            <a:r>
              <a:rPr lang="en-US" sz="2700" i="1" dirty="0"/>
              <a:t>(n=138)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45DC6-6876-2A57-F31A-3A366654D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79" y="2476995"/>
            <a:ext cx="6681288" cy="4036960"/>
          </a:xfrm>
        </p:spPr>
        <p:txBody>
          <a:bodyPr anchor="t">
            <a:noAutofit/>
          </a:bodyPr>
          <a:lstStyle/>
          <a:p>
            <a:pPr marL="342900" indent="-342900">
              <a:buFont typeface="System Font Regular"/>
              <a:buChar char="✏️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Pre-arrival PDT email</a:t>
            </a:r>
          </a:p>
          <a:p>
            <a:pPr marL="800100" lvl="1" indent="-342900">
              <a:buFont typeface="System Font Regular"/>
              <a:buChar char="✏️"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Higher Belongingness scores, </a:t>
            </a:r>
            <a:r>
              <a:rPr lang="en-US" sz="2400" i="1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p.047</a:t>
            </a:r>
            <a:endParaRPr lang="en-US" sz="2400" b="0" i="1" u="none" strike="noStrike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marL="342900" indent="-342900">
              <a:buFont typeface="System Font Regular"/>
              <a:buChar char="✏️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Knowing how to contact their PDT tutor</a:t>
            </a:r>
          </a:p>
          <a:p>
            <a:pPr marL="800100" lvl="1" indent="-342900">
              <a:buFont typeface="System Font Regular"/>
              <a:buChar char="✏️"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Greater Mattering - Importance, </a:t>
            </a:r>
            <a:r>
              <a:rPr lang="en-US" sz="2400" i="1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p.008</a:t>
            </a:r>
            <a:endParaRPr lang="en-US" sz="2400" b="0" i="1" u="none" strike="noStrike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marL="342900" indent="-342900">
              <a:buFont typeface="System Font Regular"/>
              <a:buChar char="✏️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Belonging was poorer for students </a:t>
            </a:r>
          </a:p>
          <a:p>
            <a:pPr marL="800100" lvl="1" indent="-342900">
              <a:buFont typeface="System Font Regular"/>
              <a:buChar char="✏️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Not offered a meeting, </a:t>
            </a:r>
            <a:r>
              <a:rPr lang="en-US" sz="2400" b="0" i="1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p.001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, and </a:t>
            </a:r>
          </a:p>
          <a:p>
            <a:pPr marL="800100" lvl="1" indent="-342900">
              <a:buFont typeface="System Font Regular"/>
              <a:buChar char="✏️"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Not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 offered a workshop, </a:t>
            </a:r>
            <a:r>
              <a:rPr lang="en-US" sz="2400" b="0" i="1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p&lt;.05</a:t>
            </a:r>
          </a:p>
        </p:txBody>
      </p:sp>
      <p:pic>
        <p:nvPicPr>
          <p:cNvPr id="4" name="Picture 3" descr="A splash of colours on a white surface">
            <a:extLst>
              <a:ext uri="{FF2B5EF4-FFF2-40B4-BE49-F238E27FC236}">
                <a16:creationId xmlns:a16="http://schemas.microsoft.com/office/drawing/2014/main" id="{3CC7E969-63D7-31AD-5194-1B9E476CA33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663" r="46696"/>
          <a:stretch/>
        </p:blipFill>
        <p:spPr>
          <a:xfrm>
            <a:off x="20" y="1"/>
            <a:ext cx="4173349" cy="6857999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39752" y="6087110"/>
            <a:ext cx="688374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DBCD9B1-49DB-6691-1B49-18E4ED6D2A30}"/>
              </a:ext>
            </a:extLst>
          </p:cNvPr>
          <p:cNvSpPr txBox="1"/>
          <p:nvPr/>
        </p:nvSpPr>
        <p:spPr>
          <a:xfrm>
            <a:off x="5063191" y="6283351"/>
            <a:ext cx="5793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Belonging (Yorke, 2016) and Mattering (Elliot et al., 2004)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091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6F2B51C-9578-EB41-A17E-FFF9D491A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4E9CAEA-4CF4-D249-8127-CD2FA2018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85">
              <a:extLst>
                <a:ext uri="{FF2B5EF4-FFF2-40B4-BE49-F238E27FC236}">
                  <a16:creationId xmlns:a16="http://schemas.microsoft.com/office/drawing/2014/main" id="{E51EDD93-C3A3-DF47-BCFC-43B049E3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86">
              <a:extLst>
                <a:ext uri="{FF2B5EF4-FFF2-40B4-BE49-F238E27FC236}">
                  <a16:creationId xmlns:a16="http://schemas.microsoft.com/office/drawing/2014/main" id="{D574DB0D-896A-D649-89B1-33753E1D4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87">
              <a:extLst>
                <a:ext uri="{FF2B5EF4-FFF2-40B4-BE49-F238E27FC236}">
                  <a16:creationId xmlns:a16="http://schemas.microsoft.com/office/drawing/2014/main" id="{62256DD9-FEA3-4A40-80D1-B33F0FF15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88">
              <a:extLst>
                <a:ext uri="{FF2B5EF4-FFF2-40B4-BE49-F238E27FC236}">
                  <a16:creationId xmlns:a16="http://schemas.microsoft.com/office/drawing/2014/main" id="{534E9839-EAD7-3C49-8D10-E4BFE0820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 89">
              <a:extLst>
                <a:ext uri="{FF2B5EF4-FFF2-40B4-BE49-F238E27FC236}">
                  <a16:creationId xmlns:a16="http://schemas.microsoft.com/office/drawing/2014/main" id="{DDFC3FA6-9BB5-A34E-9337-A2E9A1EED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Freeform 97">
              <a:extLst>
                <a:ext uri="{FF2B5EF4-FFF2-40B4-BE49-F238E27FC236}">
                  <a16:creationId xmlns:a16="http://schemas.microsoft.com/office/drawing/2014/main" id="{45000D9E-4AD7-5A4F-8E99-302F388C8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D792E1-0703-5F7E-AA3A-282246842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92" y="682985"/>
            <a:ext cx="6479629" cy="1342586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SAS Enhanced PDT Induction</a:t>
            </a:r>
            <a:br>
              <a:rPr lang="en-US" sz="3600" dirty="0"/>
            </a:br>
            <a:r>
              <a:rPr lang="en-US" sz="3600" dirty="0"/>
              <a:t>Evaluation </a:t>
            </a:r>
            <a:r>
              <a:rPr lang="en-US" sz="2700" i="1" dirty="0"/>
              <a:t>(n=138)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45DC6-6876-2A57-F31A-3A366654D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3682" y="1952030"/>
            <a:ext cx="6913428" cy="4036960"/>
          </a:xfrm>
        </p:spPr>
        <p:txBody>
          <a:bodyPr anchor="t">
            <a:noAutofit/>
          </a:bodyPr>
          <a:lstStyle/>
          <a:p>
            <a:pPr marL="342900" indent="-342900">
              <a:buFont typeface="System Font Regular"/>
              <a:buChar char="✏️"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Easy to connect with peers (69.1%)</a:t>
            </a:r>
          </a:p>
          <a:p>
            <a:pPr marL="800100" lvl="1" indent="-342900">
              <a:buFont typeface="System Font Regular"/>
              <a:buChar char="✏️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Belonging, </a:t>
            </a:r>
            <a:r>
              <a:rPr lang="en-US" sz="2400" b="0" i="1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p&lt;.001; 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Mattering Awareness, </a:t>
            </a:r>
            <a:r>
              <a:rPr lang="en-US" sz="2400" i="1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p.006</a:t>
            </a:r>
          </a:p>
          <a:p>
            <a:pPr marL="800100" lvl="1" indent="-342900">
              <a:buFont typeface="System Font Regular"/>
              <a:buChar char="✏️"/>
            </a:pPr>
            <a:endParaRPr lang="en-US" sz="2400" i="1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marL="342900" indent="-342900">
              <a:buFont typeface="System Font Regular"/>
              <a:buChar char="✏️"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E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asy to navigate campu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s r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esources (78.9%)</a:t>
            </a:r>
          </a:p>
          <a:p>
            <a:pPr marL="800100" lvl="1" indent="-342900">
              <a:buFont typeface="System Font Regular"/>
              <a:buChar char="✏️"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Belonging, </a:t>
            </a:r>
            <a:r>
              <a:rPr lang="en-US" sz="2400" i="1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p&lt;.005;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Mattering Reliance, </a:t>
            </a:r>
            <a:r>
              <a:rPr lang="en-US" sz="2400" b="0" i="1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p.007</a:t>
            </a:r>
          </a:p>
          <a:p>
            <a:pPr marL="800100" lvl="1" indent="-342900">
              <a:buFont typeface="System Font Regular"/>
              <a:buChar char="✏️"/>
            </a:pPr>
            <a:endParaRPr lang="en-US" sz="2400" b="0" i="1" u="none" strike="noStrike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marL="342900" indent="-342900">
              <a:buFont typeface="System Font Regular"/>
              <a:buChar char="✏️"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E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asy to navigate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myNapier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 r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esources (78.9%)</a:t>
            </a:r>
          </a:p>
          <a:p>
            <a:pPr marL="800100" lvl="1" indent="-342900">
              <a:buFont typeface="System Font Regular"/>
              <a:buChar char="✏️"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Belonging, </a:t>
            </a:r>
            <a:r>
              <a:rPr lang="en-US" sz="2400" i="1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p.014;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Mattering Awareness, </a:t>
            </a:r>
            <a:r>
              <a:rPr lang="en-US" sz="2400" b="0" i="1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p.001</a:t>
            </a:r>
          </a:p>
        </p:txBody>
      </p:sp>
      <p:pic>
        <p:nvPicPr>
          <p:cNvPr id="4" name="Picture 3" descr="A splash of colours on a white surface">
            <a:extLst>
              <a:ext uri="{FF2B5EF4-FFF2-40B4-BE49-F238E27FC236}">
                <a16:creationId xmlns:a16="http://schemas.microsoft.com/office/drawing/2014/main" id="{3CC7E969-63D7-31AD-5194-1B9E476CA33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663" r="46696"/>
          <a:stretch/>
        </p:blipFill>
        <p:spPr>
          <a:xfrm>
            <a:off x="20" y="1"/>
            <a:ext cx="4173349" cy="6857999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39752" y="6087110"/>
            <a:ext cx="688374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176C93E-73C3-044E-32DD-24A0E84B2F85}"/>
              </a:ext>
            </a:extLst>
          </p:cNvPr>
          <p:cNvSpPr txBox="1"/>
          <p:nvPr/>
        </p:nvSpPr>
        <p:spPr>
          <a:xfrm>
            <a:off x="5063191" y="6283351"/>
            <a:ext cx="5793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Belonging (Yorke, 2016) and Mattering (Elliot et al., 2004)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97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6F2B51C-9578-EB41-A17E-FFF9D491A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4E9CAEA-4CF4-D249-8127-CD2FA2018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85">
              <a:extLst>
                <a:ext uri="{FF2B5EF4-FFF2-40B4-BE49-F238E27FC236}">
                  <a16:creationId xmlns:a16="http://schemas.microsoft.com/office/drawing/2014/main" id="{E51EDD93-C3A3-DF47-BCFC-43B049E3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86">
              <a:extLst>
                <a:ext uri="{FF2B5EF4-FFF2-40B4-BE49-F238E27FC236}">
                  <a16:creationId xmlns:a16="http://schemas.microsoft.com/office/drawing/2014/main" id="{D574DB0D-896A-D649-89B1-33753E1D4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87">
              <a:extLst>
                <a:ext uri="{FF2B5EF4-FFF2-40B4-BE49-F238E27FC236}">
                  <a16:creationId xmlns:a16="http://schemas.microsoft.com/office/drawing/2014/main" id="{62256DD9-FEA3-4A40-80D1-B33F0FF15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88">
              <a:extLst>
                <a:ext uri="{FF2B5EF4-FFF2-40B4-BE49-F238E27FC236}">
                  <a16:creationId xmlns:a16="http://schemas.microsoft.com/office/drawing/2014/main" id="{534E9839-EAD7-3C49-8D10-E4BFE0820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 89">
              <a:extLst>
                <a:ext uri="{FF2B5EF4-FFF2-40B4-BE49-F238E27FC236}">
                  <a16:creationId xmlns:a16="http://schemas.microsoft.com/office/drawing/2014/main" id="{DDFC3FA6-9BB5-A34E-9337-A2E9A1EED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Freeform 97">
              <a:extLst>
                <a:ext uri="{FF2B5EF4-FFF2-40B4-BE49-F238E27FC236}">
                  <a16:creationId xmlns:a16="http://schemas.microsoft.com/office/drawing/2014/main" id="{45000D9E-4AD7-5A4F-8E99-302F388C8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D792E1-0703-5F7E-AA3A-282246842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92" y="682985"/>
            <a:ext cx="6479629" cy="1342586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School of Applied Science </a:t>
            </a:r>
            <a:br>
              <a:rPr lang="en-US" sz="3600" dirty="0"/>
            </a:br>
            <a:r>
              <a:rPr lang="en-US" sz="3600" dirty="0"/>
              <a:t>Enhanced PDT Model</a:t>
            </a:r>
            <a:br>
              <a:rPr lang="en-US" sz="3600" dirty="0"/>
            </a:br>
            <a:r>
              <a:rPr lang="en-US" sz="3600" dirty="0"/>
              <a:t>Phase II – Focus Groups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45DC6-6876-2A57-F31A-3A366654D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79" y="2476995"/>
            <a:ext cx="6681288" cy="4036960"/>
          </a:xfrm>
        </p:spPr>
        <p:txBody>
          <a:bodyPr anchor="t">
            <a:noAutofit/>
          </a:bodyPr>
          <a:lstStyle/>
          <a:p>
            <a:r>
              <a:rPr lang="en-US" sz="2400" dirty="0"/>
              <a:t>Year 1 cohort 2024-25</a:t>
            </a:r>
          </a:p>
          <a:p>
            <a:pPr marL="342900" indent="-342900">
              <a:buFont typeface="System Font Regular"/>
              <a:buChar char="✏️"/>
            </a:pPr>
            <a:r>
              <a:rPr lang="en-US" sz="2400" dirty="0"/>
              <a:t>Students will be appointed a PDT tutor</a:t>
            </a:r>
          </a:p>
          <a:p>
            <a:pPr marL="342900" indent="-342900">
              <a:buFont typeface="System Font Regular"/>
              <a:buChar char="✏️"/>
            </a:pPr>
            <a:r>
              <a:rPr lang="en-US" sz="2400" dirty="0"/>
              <a:t>Pre-arrival personal email introduction </a:t>
            </a:r>
          </a:p>
          <a:p>
            <a:pPr marL="342900" indent="-342900">
              <a:buFont typeface="System Font Regular"/>
              <a:buChar char="✏️"/>
            </a:pPr>
            <a:r>
              <a:rPr lang="en-US" sz="2400" dirty="0"/>
              <a:t>Invitation to PDT Induction or meeting</a:t>
            </a:r>
          </a:p>
          <a:p>
            <a:pPr marL="342900" indent="-342900">
              <a:buFont typeface="System Font Regular"/>
              <a:buChar char="✏️"/>
            </a:pPr>
            <a:endParaRPr lang="en-US" sz="2400" dirty="0"/>
          </a:p>
          <a:p>
            <a:pPr marL="1257300" lvl="2" indent="-342900">
              <a:buFont typeface="System Font Regular"/>
              <a:buChar char="✏️"/>
            </a:pPr>
            <a:r>
              <a:rPr lang="en-US" sz="2200" dirty="0"/>
              <a:t>Students knew they were expected</a:t>
            </a:r>
          </a:p>
          <a:p>
            <a:pPr marL="1257300" lvl="2" indent="-342900">
              <a:buFont typeface="System Font Regular"/>
              <a:buChar char="✏️"/>
            </a:pPr>
            <a:r>
              <a:rPr lang="en-US" sz="2000" dirty="0"/>
              <a:t>Students knew how to contact PDT tutor</a:t>
            </a:r>
          </a:p>
        </p:txBody>
      </p:sp>
      <p:pic>
        <p:nvPicPr>
          <p:cNvPr id="4" name="Picture 3" descr="A splash of colours on a white surface">
            <a:extLst>
              <a:ext uri="{FF2B5EF4-FFF2-40B4-BE49-F238E27FC236}">
                <a16:creationId xmlns:a16="http://schemas.microsoft.com/office/drawing/2014/main" id="{3CC7E969-63D7-31AD-5194-1B9E476CA3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63" r="46696"/>
          <a:stretch/>
        </p:blipFill>
        <p:spPr>
          <a:xfrm>
            <a:off x="20" y="1"/>
            <a:ext cx="4173349" cy="6857999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39752" y="6087110"/>
            <a:ext cx="688374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70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6F2B51C-9578-EB41-A17E-FFF9D491A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4E9CAEA-4CF4-D249-8127-CD2FA2018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85">
              <a:extLst>
                <a:ext uri="{FF2B5EF4-FFF2-40B4-BE49-F238E27FC236}">
                  <a16:creationId xmlns:a16="http://schemas.microsoft.com/office/drawing/2014/main" id="{E51EDD93-C3A3-DF47-BCFC-43B049E3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86">
              <a:extLst>
                <a:ext uri="{FF2B5EF4-FFF2-40B4-BE49-F238E27FC236}">
                  <a16:creationId xmlns:a16="http://schemas.microsoft.com/office/drawing/2014/main" id="{D574DB0D-896A-D649-89B1-33753E1D4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87">
              <a:extLst>
                <a:ext uri="{FF2B5EF4-FFF2-40B4-BE49-F238E27FC236}">
                  <a16:creationId xmlns:a16="http://schemas.microsoft.com/office/drawing/2014/main" id="{62256DD9-FEA3-4A40-80D1-B33F0FF15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88">
              <a:extLst>
                <a:ext uri="{FF2B5EF4-FFF2-40B4-BE49-F238E27FC236}">
                  <a16:creationId xmlns:a16="http://schemas.microsoft.com/office/drawing/2014/main" id="{534E9839-EAD7-3C49-8D10-E4BFE0820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 89">
              <a:extLst>
                <a:ext uri="{FF2B5EF4-FFF2-40B4-BE49-F238E27FC236}">
                  <a16:creationId xmlns:a16="http://schemas.microsoft.com/office/drawing/2014/main" id="{DDFC3FA6-9BB5-A34E-9337-A2E9A1EED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Freeform 97">
              <a:extLst>
                <a:ext uri="{FF2B5EF4-FFF2-40B4-BE49-F238E27FC236}">
                  <a16:creationId xmlns:a16="http://schemas.microsoft.com/office/drawing/2014/main" id="{45000D9E-4AD7-5A4F-8E99-302F388C8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D792E1-0703-5F7E-AA3A-282246842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80298" y="1509259"/>
            <a:ext cx="2373235" cy="1342586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School of Applied Science </a:t>
            </a:r>
            <a:br>
              <a:rPr lang="en-US" sz="3600" dirty="0"/>
            </a:br>
            <a:r>
              <a:rPr lang="en-US" sz="3600" dirty="0"/>
              <a:t>Enhanced PDT Model</a:t>
            </a:r>
            <a:br>
              <a:rPr lang="en-US" sz="3600" dirty="0"/>
            </a:br>
            <a:r>
              <a:rPr lang="en-US" sz="3600" dirty="0"/>
              <a:t>Tutor Messaging</a:t>
            </a:r>
          </a:p>
        </p:txBody>
      </p:sp>
      <p:pic>
        <p:nvPicPr>
          <p:cNvPr id="4" name="Picture 3" descr="A splash of colours on a white surface">
            <a:extLst>
              <a:ext uri="{FF2B5EF4-FFF2-40B4-BE49-F238E27FC236}">
                <a16:creationId xmlns:a16="http://schemas.microsoft.com/office/drawing/2014/main" id="{3CC7E969-63D7-31AD-5194-1B9E476CA3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63" r="46696"/>
          <a:stretch/>
        </p:blipFill>
        <p:spPr>
          <a:xfrm>
            <a:off x="20" y="1"/>
            <a:ext cx="4173349" cy="6857999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39752" y="6087110"/>
            <a:ext cx="688374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group of text boxes&#10;&#10;Description automatically generated">
            <a:extLst>
              <a:ext uri="{FF2B5EF4-FFF2-40B4-BE49-F238E27FC236}">
                <a16:creationId xmlns:a16="http://schemas.microsoft.com/office/drawing/2014/main" id="{5172DEF8-CB02-AF13-69C8-35B68134C1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0462" y="0"/>
            <a:ext cx="48294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406120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Punchcard">
      <a:dk1>
        <a:srgbClr val="000000"/>
      </a:dk1>
      <a:lt1>
        <a:srgbClr val="FFFFFF"/>
      </a:lt1>
      <a:dk2>
        <a:srgbClr val="00224B"/>
      </a:dk2>
      <a:lt2>
        <a:srgbClr val="EFF0EF"/>
      </a:lt2>
      <a:accent1>
        <a:srgbClr val="00B2F3"/>
      </a:accent1>
      <a:accent2>
        <a:srgbClr val="0471CC"/>
      </a:accent2>
      <a:accent3>
        <a:srgbClr val="14BBA9"/>
      </a:accent3>
      <a:accent4>
        <a:srgbClr val="8BB93B"/>
      </a:accent4>
      <a:accent5>
        <a:srgbClr val="EC970C"/>
      </a:accent5>
      <a:accent6>
        <a:srgbClr val="F55822"/>
      </a:accent6>
      <a:hlink>
        <a:srgbClr val="008EE6"/>
      </a:hlink>
      <a:folHlink>
        <a:srgbClr val="808C8E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DF94C7F2EA2418A3FD64400BFEF2F" ma:contentTypeVersion="16" ma:contentTypeDescription="Create a new document." ma:contentTypeScope="" ma:versionID="116ec2baddbce8e55709e5750290bdd2">
  <xsd:schema xmlns:xsd="http://www.w3.org/2001/XMLSchema" xmlns:xs="http://www.w3.org/2001/XMLSchema" xmlns:p="http://schemas.microsoft.com/office/2006/metadata/properties" xmlns:ns1="http://schemas.microsoft.com/sharepoint/v3" xmlns:ns2="bb28dcf0-6583-49ba-818a-f06c35ca2650" targetNamespace="http://schemas.microsoft.com/office/2006/metadata/properties" ma:root="true" ma:fieldsID="c4c5e871cd9f26c8c8947ca4755317e9" ns1:_="" ns2:_="">
    <xsd:import namespace="http://schemas.microsoft.com/sharepoint/v3"/>
    <xsd:import namespace="bb28dcf0-6583-49ba-818a-f06c35ca2650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28dcf0-6583-49ba-818a-f06c35ca265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26619EB-8120-426C-8C5F-C95369FC3E9F}"/>
</file>

<file path=customXml/itemProps2.xml><?xml version="1.0" encoding="utf-8"?>
<ds:datastoreItem xmlns:ds="http://schemas.openxmlformats.org/officeDocument/2006/customXml" ds:itemID="{A02E1977-23BB-4369-AFD6-CEE5C23697E2}"/>
</file>

<file path=customXml/itemProps3.xml><?xml version="1.0" encoding="utf-8"?>
<ds:datastoreItem xmlns:ds="http://schemas.openxmlformats.org/officeDocument/2006/customXml" ds:itemID="{D01B84E9-0500-4913-9398-0CB3E4AC215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5868</TotalTime>
  <Words>447</Words>
  <Application>Microsoft Macintosh PowerPoint</Application>
  <PresentationFormat>Widescreen</PresentationFormat>
  <Paragraphs>66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Arial</vt:lpstr>
      <vt:lpstr>Calibri</vt:lpstr>
      <vt:lpstr>Neue Haas Grotesk Text Pro</vt:lpstr>
      <vt:lpstr>System Font Regular</vt:lpstr>
      <vt:lpstr>PunchcardVTI</vt:lpstr>
      <vt:lpstr>School of Applied Science  Enhanced PDT Model</vt:lpstr>
      <vt:lpstr>School of Applied Science  Enhanced PDT Model</vt:lpstr>
      <vt:lpstr>School of Applied Science  Enhanced PDT Model</vt:lpstr>
      <vt:lpstr>School of Applied Science  Enhanced PDT Model</vt:lpstr>
      <vt:lpstr>School of Applied Science  Enhanced PDT Model</vt:lpstr>
      <vt:lpstr>School of Applied Science  Enhanced PDT Model Evaluation (n=138)</vt:lpstr>
      <vt:lpstr>SAS Enhanced PDT Induction Evaluation (n=138)</vt:lpstr>
      <vt:lpstr>School of Applied Science  Enhanced PDT Model Phase II – Focus Groups</vt:lpstr>
      <vt:lpstr>School of Applied Science  Enhanced PDT Model Tutor Messaging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Alex McIntyre slides - The Gathering 2024</dc:title>
  <dc:creator>McIntyre, Alex</dc:creator>
  <cp:lastModifiedBy>McIntyre, Alex</cp:lastModifiedBy>
  <cp:revision>3</cp:revision>
  <dcterms:created xsi:type="dcterms:W3CDTF">2024-06-13T13:56:14Z</dcterms:created>
  <dcterms:modified xsi:type="dcterms:W3CDTF">2024-06-17T16:23:03Z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0x01010000ADF94C7F2EA2418A3FD64400BFEF2F</vt:lpwstr>
  </property>
</Properties>
</file>