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notesMasterIdLst>
    <p:notesMasterId r:id="rId11"/>
  </p:notes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82"/>
  </p:normalViewPr>
  <p:slideViewPr>
    <p:cSldViewPr snapToGrid="0">
      <p:cViewPr varScale="1">
        <p:scale>
          <a:sx n="111" d="100"/>
          <a:sy n="111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70059-A906-C147-9022-2E0D6DF23794}" type="datetimeFigureOut">
              <a:rPr lang="en-US" smtClean="0"/>
              <a:t>6/13/24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C22AC-633C-EE48-A05E-F2F325C0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C22AC-633C-EE48-A05E-F2F325C027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1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C22AC-633C-EE48-A05E-F2F325C027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0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6/13/24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87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9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24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61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37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08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8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3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26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26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6/13/24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8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9" r:id="rId6"/>
    <p:sldLayoutId id="2147483784" r:id="rId7"/>
    <p:sldLayoutId id="2147483785" r:id="rId8"/>
    <p:sldLayoutId id="2147483786" r:id="rId9"/>
    <p:sldLayoutId id="2147483788" r:id="rId10"/>
    <p:sldLayoutId id="214748378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I7FMNz_-A2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4"/>
            <a:ext cx="6479629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dirty="0"/>
              <a:t>School of Applied Science </a:t>
            </a:r>
            <a:br>
              <a:rPr lang="en-US" sz="4700" dirty="0"/>
            </a:br>
            <a:r>
              <a:rPr lang="en-US" sz="4700" dirty="0"/>
              <a:t>Enhanced PDT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79" y="5038777"/>
            <a:ext cx="6681288" cy="1475177"/>
          </a:xfrm>
        </p:spPr>
        <p:txBody>
          <a:bodyPr>
            <a:noAutofit/>
          </a:bodyPr>
          <a:lstStyle/>
          <a:p>
            <a:r>
              <a:rPr lang="en-US" dirty="0"/>
              <a:t>Dr Alex McIntyre, Dr Colin McGill, Dr Christine Haddow, Dr Susan Meldrum, &amp; Dr Margarida Dias </a:t>
            </a:r>
            <a:r>
              <a:rPr lang="en-US" dirty="0" err="1"/>
              <a:t>Scoon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DLTE Student consultants: Rhiannon </a:t>
            </a:r>
            <a:r>
              <a:rPr lang="en-US" dirty="0" err="1"/>
              <a:t>Airley</a:t>
            </a:r>
            <a:r>
              <a:rPr lang="en-US" dirty="0"/>
              <a:t>, Alessandra Bossoni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3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5"/>
            <a:ext cx="6479629" cy="1342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School of Applied Science </a:t>
            </a:r>
            <a:br>
              <a:rPr lang="en-US" sz="3600" dirty="0"/>
            </a:br>
            <a:r>
              <a:rPr lang="en-US" sz="3600" dirty="0"/>
              <a:t>Enhanced PDT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79" y="2025571"/>
            <a:ext cx="6681288" cy="4488384"/>
          </a:xfrm>
        </p:spPr>
        <p:txBody>
          <a:bodyPr anchor="t">
            <a:noAutofit/>
          </a:bodyPr>
          <a:lstStyle/>
          <a:p>
            <a:r>
              <a:rPr lang="en-US" dirty="0"/>
              <a:t>SAS Student Retention Plan</a:t>
            </a:r>
          </a:p>
          <a:p>
            <a:endParaRPr lang="en-US" sz="1800" dirty="0"/>
          </a:p>
          <a:p>
            <a:pPr marL="342900" indent="-342900">
              <a:buFont typeface="System Font Regular"/>
              <a:buChar char="✏️"/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Tutoring Matters - Student belonging and mattering: the impact on academic achievement.  </a:t>
            </a:r>
            <a:r>
              <a:rPr lang="en-GB" sz="1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UKAT Webinair</a:t>
            </a:r>
            <a:endParaRPr lang="en-US" sz="1800" dirty="0"/>
          </a:p>
          <a:p>
            <a:pPr marL="800100" lvl="1" indent="-342900">
              <a:buFont typeface="System Font Regular"/>
              <a:buChar char="✏️"/>
            </a:pPr>
            <a:r>
              <a:rPr lang="en-US" sz="1800" dirty="0"/>
              <a:t>Claire Zawada – Birmingham City University</a:t>
            </a:r>
          </a:p>
          <a:p>
            <a:pPr marL="800100" lvl="1" indent="-342900">
              <a:buFont typeface="System Font Regular"/>
              <a:buChar char="✏️"/>
            </a:pPr>
            <a:endParaRPr lang="en-US" sz="1800" dirty="0"/>
          </a:p>
          <a:p>
            <a:pPr marL="342900" indent="-342900">
              <a:buFont typeface="System Font Regular"/>
              <a:buChar char="✏️"/>
            </a:pPr>
            <a:r>
              <a:rPr lang="en-US" sz="1800" dirty="0"/>
              <a:t>AHEA - What Works student retention and success 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1800" dirty="0"/>
              <a:t>Phase 1 - Building student engagement and belonging in HE (Thomas, 2012)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1800" dirty="0"/>
              <a:t>Phase 2 - Supporting Student Success Strategies (Thomas et al., 2017)</a:t>
            </a:r>
          </a:p>
          <a:p>
            <a:pPr marL="800100" lvl="1" indent="-342900">
              <a:buFont typeface="System Font Regular"/>
              <a:buChar char="✏️"/>
            </a:pPr>
            <a:endParaRPr lang="en-US" sz="1800" dirty="0"/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4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5"/>
            <a:ext cx="6479629" cy="1342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School of Applied Science </a:t>
            </a:r>
            <a:br>
              <a:rPr lang="en-US" sz="3600" dirty="0"/>
            </a:br>
            <a:r>
              <a:rPr lang="en-US" sz="3600" dirty="0"/>
              <a:t>Enhanced PDT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79" y="2476995"/>
            <a:ext cx="7014656" cy="4036960"/>
          </a:xfrm>
        </p:spPr>
        <p:txBody>
          <a:bodyPr anchor="t">
            <a:noAutofit/>
          </a:bodyPr>
          <a:lstStyle/>
          <a:p>
            <a:r>
              <a:rPr lang="en-US" sz="2400" dirty="0"/>
              <a:t>Year 1 cohort 2023-24</a:t>
            </a:r>
          </a:p>
          <a:p>
            <a:endParaRPr lang="en-US" sz="2400" dirty="0"/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Pre-arrival PDT email </a:t>
            </a:r>
            <a:r>
              <a:rPr lang="en-US" sz="1800" dirty="0"/>
              <a:t>- early engagement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PDT Induction workshop </a:t>
            </a:r>
            <a:r>
              <a:rPr lang="en-US" sz="1800" dirty="0"/>
              <a:t>– relationships &amp; resources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PDT evaluation </a:t>
            </a:r>
            <a:r>
              <a:rPr lang="en-US" sz="1800" dirty="0"/>
              <a:t>– Belonging, Mattering,  &amp; Napier 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PDT Focus Groups </a:t>
            </a:r>
            <a:r>
              <a:rPr lang="en-US" sz="1800" dirty="0"/>
              <a:t>– 2024-25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PDT Infographics </a:t>
            </a:r>
            <a:r>
              <a:rPr lang="en-US" sz="1800" dirty="0"/>
              <a:t>– Tutor &amp; Student facing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0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5"/>
            <a:ext cx="6479629" cy="1342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School of Applied Science </a:t>
            </a:r>
            <a:br>
              <a:rPr lang="en-US" sz="3600" dirty="0"/>
            </a:br>
            <a:r>
              <a:rPr lang="en-US" sz="3600" dirty="0"/>
              <a:t>Enhanced PDT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79" y="2476995"/>
            <a:ext cx="6681288" cy="4036960"/>
          </a:xfrm>
        </p:spPr>
        <p:txBody>
          <a:bodyPr anchor="t">
            <a:noAutofit/>
          </a:bodyPr>
          <a:lstStyle/>
          <a:p>
            <a:r>
              <a:rPr lang="en-US" sz="2400" dirty="0"/>
              <a:t>Year 1 cohort 2023-24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Students with offer appointed PDT tutor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Pre-arrival personal email introduction 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Invitation to PDT Induction or meeting</a:t>
            </a:r>
          </a:p>
          <a:p>
            <a:pPr marL="342900" indent="-342900">
              <a:buFont typeface="System Font Regular"/>
              <a:buChar char="✏️"/>
            </a:pPr>
            <a:endParaRPr lang="en-US" sz="2400" dirty="0"/>
          </a:p>
          <a:p>
            <a:pPr marL="1257300" lvl="2" indent="-342900">
              <a:buFont typeface="System Font Regular"/>
              <a:buChar char="✏️"/>
            </a:pPr>
            <a:r>
              <a:rPr lang="en-US" sz="2200" dirty="0"/>
              <a:t>Students knew they were expected</a:t>
            </a:r>
          </a:p>
          <a:p>
            <a:pPr marL="1257300" lvl="2" indent="-342900">
              <a:buFont typeface="System Font Regular"/>
              <a:buChar char="✏️"/>
            </a:pPr>
            <a:r>
              <a:rPr lang="en-US" sz="2000" dirty="0"/>
              <a:t>Students knew how to contact PDT tutor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93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5"/>
            <a:ext cx="6479629" cy="1342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School of Applied Science </a:t>
            </a:r>
            <a:br>
              <a:rPr lang="en-US" sz="3600" dirty="0"/>
            </a:br>
            <a:r>
              <a:rPr lang="en-US" sz="3600" dirty="0"/>
              <a:t>Enhanced PDT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79" y="2476995"/>
            <a:ext cx="6681288" cy="4036960"/>
          </a:xfrm>
        </p:spPr>
        <p:txBody>
          <a:bodyPr anchor="t">
            <a:noAutofit/>
          </a:bodyPr>
          <a:lstStyle/>
          <a:p>
            <a:r>
              <a:rPr lang="en-US" sz="2400" dirty="0"/>
              <a:t>Year 1 cohort 2023-24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PDT Induction workshop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DLTE Collaboration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Navigate university resources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Connect with PDT tutor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Build community with peers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20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5"/>
            <a:ext cx="6479629" cy="134258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School of Applied Science </a:t>
            </a:r>
            <a:br>
              <a:rPr lang="en-US" sz="3600" dirty="0"/>
            </a:br>
            <a:r>
              <a:rPr lang="en-US" sz="3600" dirty="0"/>
              <a:t>Enhanced PDT Model</a:t>
            </a:r>
            <a:br>
              <a:rPr lang="en-US" sz="3600" dirty="0"/>
            </a:br>
            <a:r>
              <a:rPr lang="en-US" sz="3600" dirty="0"/>
              <a:t>Evaluation </a:t>
            </a:r>
            <a:r>
              <a:rPr lang="en-US" sz="2700" i="1" dirty="0"/>
              <a:t>(n=138)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79" y="2476995"/>
            <a:ext cx="6681288" cy="4036960"/>
          </a:xfrm>
        </p:spPr>
        <p:txBody>
          <a:bodyPr anchor="t">
            <a:noAutofit/>
          </a:bodyPr>
          <a:lstStyle/>
          <a:p>
            <a:pPr marL="342900" indent="-342900">
              <a:buFont typeface="System Font Regular"/>
              <a:buChar char="✏️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Pre-arrival PDT email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Higher Belongingness scores, </a:t>
            </a:r>
            <a:r>
              <a:rPr lang="en-US" sz="2400" i="1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p.047</a:t>
            </a:r>
            <a:endParaRPr lang="en-US" sz="2400" b="0" i="1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342900" indent="-342900">
              <a:buFont typeface="System Font Regular"/>
              <a:buChar char="✏️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Knowing how to contact their PDT tutor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Greater Mattering - Importance, </a:t>
            </a:r>
            <a:r>
              <a:rPr lang="en-US" sz="2400" i="1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p.008</a:t>
            </a:r>
            <a:endParaRPr lang="en-US" sz="2400" b="0" i="1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342900" indent="-342900">
              <a:buFont typeface="System Font Regular"/>
              <a:buChar char="✏️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Belonging was poorer for students 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Not offered a meeting, </a:t>
            </a:r>
            <a:r>
              <a:rPr lang="en-US" sz="2400" b="0" i="1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p.001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, and 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Not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 offered a workshop, </a:t>
            </a:r>
            <a:r>
              <a:rPr lang="en-US" sz="2400" b="0" i="1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p&lt;.05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DBCD9B1-49DB-6691-1B49-18E4ED6D2A30}"/>
              </a:ext>
            </a:extLst>
          </p:cNvPr>
          <p:cNvSpPr txBox="1"/>
          <p:nvPr/>
        </p:nvSpPr>
        <p:spPr>
          <a:xfrm>
            <a:off x="5063191" y="6283351"/>
            <a:ext cx="579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Belonging (Yorke, 2016) and Mattering (Elliot et al., 2004)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9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5"/>
            <a:ext cx="6479629" cy="134258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SAS Enhanced PDT Induction</a:t>
            </a:r>
            <a:br>
              <a:rPr lang="en-US" sz="3600" dirty="0"/>
            </a:br>
            <a:r>
              <a:rPr lang="en-US" sz="3600" dirty="0"/>
              <a:t>Evaluation </a:t>
            </a:r>
            <a:r>
              <a:rPr lang="en-US" sz="2700" i="1" dirty="0"/>
              <a:t>(n=138)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3682" y="1952030"/>
            <a:ext cx="6913428" cy="4036960"/>
          </a:xfrm>
        </p:spPr>
        <p:txBody>
          <a:bodyPr anchor="t">
            <a:noAutofit/>
          </a:bodyPr>
          <a:lstStyle/>
          <a:p>
            <a:pPr marL="342900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Easy to connect with peers (69.1%)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Belonging, </a:t>
            </a:r>
            <a:r>
              <a:rPr lang="en-US" sz="2400" b="0" i="1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p&lt;.001;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Mattering Awareness, </a:t>
            </a:r>
            <a:r>
              <a:rPr lang="en-US" sz="2400" i="1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p.006</a:t>
            </a:r>
          </a:p>
          <a:p>
            <a:pPr marL="800100" lvl="1" indent="-342900">
              <a:buFont typeface="System Font Regular"/>
              <a:buChar char="✏️"/>
            </a:pPr>
            <a:endParaRPr lang="en-US" sz="2400" i="1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342900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asy to navigate campu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s 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esources (78.9%)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Belonging, </a:t>
            </a:r>
            <a:r>
              <a:rPr lang="en-US" sz="2400" i="1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p&lt;.005;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Mattering Reliance, </a:t>
            </a:r>
            <a:r>
              <a:rPr lang="en-US" sz="2400" b="0" i="1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p.007</a:t>
            </a:r>
          </a:p>
          <a:p>
            <a:pPr marL="800100" lvl="1" indent="-342900">
              <a:buFont typeface="System Font Regular"/>
              <a:buChar char="✏️"/>
            </a:pPr>
            <a:endParaRPr lang="en-US" sz="2400" b="0" i="1" u="none" strike="noStrike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342900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asy to navigate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myNapier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 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esources (78.9%)</a:t>
            </a:r>
          </a:p>
          <a:p>
            <a:pPr marL="800100" lvl="1" indent="-342900">
              <a:buFont typeface="System Font Regular"/>
              <a:buChar char="✏️"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Belonging, </a:t>
            </a:r>
            <a:r>
              <a:rPr lang="en-US" sz="2400" i="1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p.014;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Mattering Awareness, </a:t>
            </a:r>
            <a:r>
              <a:rPr lang="en-US" sz="2400" b="0" i="1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p.001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176C93E-73C3-044E-32DD-24A0E84B2F85}"/>
              </a:ext>
            </a:extLst>
          </p:cNvPr>
          <p:cNvSpPr txBox="1"/>
          <p:nvPr/>
        </p:nvSpPr>
        <p:spPr>
          <a:xfrm>
            <a:off x="5063191" y="6283351"/>
            <a:ext cx="579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Belonging (Yorke, 2016) and Mattering (Elliot et al., 2004)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92" y="682985"/>
            <a:ext cx="6479629" cy="134258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School of Applied Science </a:t>
            </a:r>
            <a:br>
              <a:rPr lang="en-US" sz="3600" dirty="0"/>
            </a:br>
            <a:r>
              <a:rPr lang="en-US" sz="3600" dirty="0"/>
              <a:t>Enhanced PDT Model</a:t>
            </a:r>
            <a:br>
              <a:rPr lang="en-US" sz="3600" dirty="0"/>
            </a:br>
            <a:r>
              <a:rPr lang="en-US" sz="3600" dirty="0"/>
              <a:t>Phase II – Focus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5DC6-6876-2A57-F31A-3A366654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79" y="2476995"/>
            <a:ext cx="6681288" cy="4036960"/>
          </a:xfrm>
        </p:spPr>
        <p:txBody>
          <a:bodyPr anchor="t">
            <a:noAutofit/>
          </a:bodyPr>
          <a:lstStyle/>
          <a:p>
            <a:r>
              <a:rPr lang="en-US" sz="2400" dirty="0"/>
              <a:t>Year 1 cohort 2024-25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Students will be appointed a PDT tutor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Pre-arrival personal email introduction </a:t>
            </a:r>
          </a:p>
          <a:p>
            <a:pPr marL="342900" indent="-342900">
              <a:buFont typeface="System Font Regular"/>
              <a:buChar char="✏️"/>
            </a:pPr>
            <a:r>
              <a:rPr lang="en-US" sz="2400" dirty="0"/>
              <a:t>Invitation to PDT Induction or meeting</a:t>
            </a:r>
          </a:p>
          <a:p>
            <a:pPr marL="342900" indent="-342900">
              <a:buFont typeface="System Font Regular"/>
              <a:buChar char="✏️"/>
            </a:pPr>
            <a:endParaRPr lang="en-US" sz="2400" dirty="0"/>
          </a:p>
          <a:p>
            <a:pPr marL="1257300" lvl="2" indent="-342900">
              <a:buFont typeface="System Font Regular"/>
              <a:buChar char="✏️"/>
            </a:pPr>
            <a:r>
              <a:rPr lang="en-US" sz="2200" dirty="0"/>
              <a:t>Students knew they were expected</a:t>
            </a:r>
          </a:p>
          <a:p>
            <a:pPr marL="1257300" lvl="2" indent="-342900">
              <a:buFont typeface="System Font Regular"/>
              <a:buChar char="✏️"/>
            </a:pPr>
            <a:r>
              <a:rPr lang="en-US" sz="2000" dirty="0"/>
              <a:t>Students knew how to contact PDT tutor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7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D792E1-0703-5F7E-AA3A-282246842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0298" y="1509259"/>
            <a:ext cx="2373235" cy="134258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School of Applied Science </a:t>
            </a:r>
            <a:br>
              <a:rPr lang="en-US" sz="3600" dirty="0"/>
            </a:br>
            <a:r>
              <a:rPr lang="en-US" sz="3600" dirty="0"/>
              <a:t>Enhanced PDT Model</a:t>
            </a:r>
            <a:br>
              <a:rPr lang="en-US" sz="3600" dirty="0"/>
            </a:br>
            <a:r>
              <a:rPr lang="en-US" sz="3600" dirty="0"/>
              <a:t>Tutor Messaging</a:t>
            </a:r>
          </a:p>
        </p:txBody>
      </p:sp>
      <p:pic>
        <p:nvPicPr>
          <p:cNvPr id="4" name="Picture 3" descr="A splash of colours on a white surface">
            <a:extLst>
              <a:ext uri="{FF2B5EF4-FFF2-40B4-BE49-F238E27FC236}">
                <a16:creationId xmlns:a16="http://schemas.microsoft.com/office/drawing/2014/main" id="{3CC7E969-63D7-31AD-5194-1B9E476CA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63" r="46696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group of text boxes&#10;&#10;Description automatically generated">
            <a:extLst>
              <a:ext uri="{FF2B5EF4-FFF2-40B4-BE49-F238E27FC236}">
                <a16:creationId xmlns:a16="http://schemas.microsoft.com/office/drawing/2014/main" id="{5172DEF8-CB02-AF13-69C8-35B68134C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462" y="0"/>
            <a:ext cx="48294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06120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DF94C7F2EA2418A3FD64400BFEF2F" ma:contentTypeVersion="16" ma:contentTypeDescription="Create a new document." ma:contentTypeScope="" ma:versionID="116ec2baddbce8e55709e5750290bdd2">
  <xsd:schema xmlns:xsd="http://www.w3.org/2001/XMLSchema" xmlns:xs="http://www.w3.org/2001/XMLSchema" xmlns:p="http://schemas.microsoft.com/office/2006/metadata/properties" xmlns:ns1="http://schemas.microsoft.com/sharepoint/v3" xmlns:ns2="bb28dcf0-6583-49ba-818a-f06c35ca2650" targetNamespace="http://schemas.microsoft.com/office/2006/metadata/properties" ma:root="true" ma:fieldsID="c4c5e871cd9f26c8c8947ca4755317e9" ns1:_="" ns2:_="">
    <xsd:import namespace="http://schemas.microsoft.com/sharepoint/v3"/>
    <xsd:import namespace="bb28dcf0-6583-49ba-818a-f06c35ca265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8dcf0-6583-49ba-818a-f06c35ca2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26619EB-8120-426C-8C5F-C95369FC3E9F}"/>
</file>

<file path=customXml/itemProps2.xml><?xml version="1.0" encoding="utf-8"?>
<ds:datastoreItem xmlns:ds="http://schemas.openxmlformats.org/officeDocument/2006/customXml" ds:itemID="{A02E1977-23BB-4369-AFD6-CEE5C23697E2}"/>
</file>

<file path=customXml/itemProps3.xml><?xml version="1.0" encoding="utf-8"?>
<ds:datastoreItem xmlns:ds="http://schemas.openxmlformats.org/officeDocument/2006/customXml" ds:itemID="{D01B84E9-0500-4913-9398-0CB3E4AC21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5868</TotalTime>
  <Words>447</Words>
  <Application>Microsoft Macintosh PowerPoint</Application>
  <PresentationFormat>Widescreen</PresentationFormat>
  <Paragraphs>66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Neue Haas Grotesk Text Pro</vt:lpstr>
      <vt:lpstr>System Font Regular</vt:lpstr>
      <vt:lpstr>PunchcardVTI</vt:lpstr>
      <vt:lpstr>School of Applied Science  Enhanced PDT Model</vt:lpstr>
      <vt:lpstr>School of Applied Science  Enhanced PDT Model</vt:lpstr>
      <vt:lpstr>School of Applied Science  Enhanced PDT Model</vt:lpstr>
      <vt:lpstr>School of Applied Science  Enhanced PDT Model</vt:lpstr>
      <vt:lpstr>School of Applied Science  Enhanced PDT Model</vt:lpstr>
      <vt:lpstr>School of Applied Science  Enhanced PDT Model Evaluation (n=138)</vt:lpstr>
      <vt:lpstr>SAS Enhanced PDT Induction Evaluation (n=138)</vt:lpstr>
      <vt:lpstr>School of Applied Science  Enhanced PDT Model Phase II – Focus Groups</vt:lpstr>
      <vt:lpstr>School of Applied Science  Enhanced PDT Model Tutor Messaging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 McIntyre slides - The Gathering 2024</dc:title>
  <dc:creator>McIntyre, Alex</dc:creator>
  <cp:lastModifiedBy>McIntyre, Alex</cp:lastModifiedBy>
  <cp:revision>3</cp:revision>
  <dcterms:created xsi:type="dcterms:W3CDTF">2024-06-13T13:56:14Z</dcterms:created>
  <dcterms:modified xsi:type="dcterms:W3CDTF">2024-06-17T16:23:03Z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0x01010000ADF94C7F2EA2418A3FD64400BFEF2F</vt:lpwstr>
  </property>
</Properties>
</file>