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4"/>
  </p:notesMasterIdLst>
  <p:handoutMasterIdLst>
    <p:handoutMasterId r:id="rId25"/>
  </p:handoutMasterIdLst>
  <p:sldIdLst>
    <p:sldId id="256" r:id="rId5"/>
    <p:sldId id="280" r:id="rId6"/>
    <p:sldId id="267" r:id="rId7"/>
    <p:sldId id="285" r:id="rId8"/>
    <p:sldId id="272" r:id="rId9"/>
    <p:sldId id="259" r:id="rId10"/>
    <p:sldId id="269" r:id="rId11"/>
    <p:sldId id="277" r:id="rId12"/>
    <p:sldId id="257" r:id="rId13"/>
    <p:sldId id="286" r:id="rId14"/>
    <p:sldId id="275" r:id="rId15"/>
    <p:sldId id="276" r:id="rId16"/>
    <p:sldId id="283" r:id="rId17"/>
    <p:sldId id="273" r:id="rId18"/>
    <p:sldId id="265" r:id="rId19"/>
    <p:sldId id="288" r:id="rId20"/>
    <p:sldId id="287" r:id="rId21"/>
    <p:sldId id="282" r:id="rId22"/>
    <p:sldId id="266" r:id="rId2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3030"/>
    <a:srgbClr val="DD0101"/>
    <a:srgbClr val="F10101"/>
    <a:srgbClr val="FE40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90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D34290-38F6-4188-BC09-252C978889DE}" type="doc">
      <dgm:prSet loTypeId="urn:microsoft.com/office/officeart/2005/8/layout/gear1" loCatId="cycle" qsTypeId="urn:microsoft.com/office/officeart/2005/8/quickstyle/simple1" qsCatId="simple" csTypeId="urn:microsoft.com/office/officeart/2005/8/colors/accent1_2" csCatId="accent1" phldr="1"/>
      <dgm:spPr/>
    </dgm:pt>
    <dgm:pt modelId="{1BADD32E-4D4B-4DFC-B0C2-D7D34E777D0D}">
      <dgm:prSet phldrT="[Text]"/>
      <dgm:spPr>
        <a:solidFill>
          <a:srgbClr val="FE3030"/>
        </a:solidFill>
      </dgm:spPr>
      <dgm:t>
        <a:bodyPr/>
        <a:lstStyle/>
        <a:p>
          <a:pPr algn="ctr"/>
          <a:r>
            <a:rPr lang="en-GB" dirty="0" smtClean="0"/>
            <a:t>Information Asset</a:t>
          </a:r>
          <a:endParaRPr lang="en-GB" dirty="0"/>
        </a:p>
      </dgm:t>
    </dgm:pt>
    <dgm:pt modelId="{65C9F310-7638-4436-9F77-27367CB665CC}" type="parTrans" cxnId="{1B8FD764-5117-4438-A0C8-84D26B2D018F}">
      <dgm:prSet/>
      <dgm:spPr/>
      <dgm:t>
        <a:bodyPr/>
        <a:lstStyle/>
        <a:p>
          <a:pPr algn="ctr"/>
          <a:endParaRPr lang="en-GB"/>
        </a:p>
      </dgm:t>
    </dgm:pt>
    <dgm:pt modelId="{9B10D40D-66F1-45A5-A57D-94A257AE6023}" type="sibTrans" cxnId="{1B8FD764-5117-4438-A0C8-84D26B2D018F}">
      <dgm:prSet/>
      <dgm:spPr/>
      <dgm:t>
        <a:bodyPr/>
        <a:lstStyle/>
        <a:p>
          <a:pPr algn="ctr"/>
          <a:endParaRPr lang="en-GB"/>
        </a:p>
      </dgm:t>
    </dgm:pt>
    <dgm:pt modelId="{0936C5D7-F619-4697-B899-11FD8D491961}">
      <dgm:prSet phldrT="[Text]"/>
      <dgm:spPr>
        <a:solidFill>
          <a:srgbClr val="DD0101"/>
        </a:solidFill>
      </dgm:spPr>
      <dgm:t>
        <a:bodyPr/>
        <a:lstStyle/>
        <a:p>
          <a:pPr algn="ctr"/>
          <a:r>
            <a:rPr lang="en-GB" dirty="0" smtClean="0"/>
            <a:t>Strategy 2020</a:t>
          </a:r>
          <a:endParaRPr lang="en-GB" dirty="0"/>
        </a:p>
      </dgm:t>
    </dgm:pt>
    <dgm:pt modelId="{F50005C8-2CAD-4163-A61E-EE1AAE2276CD}" type="parTrans" cxnId="{FC08262F-B920-4946-8FD7-86C85B898C9B}">
      <dgm:prSet/>
      <dgm:spPr/>
      <dgm:t>
        <a:bodyPr/>
        <a:lstStyle/>
        <a:p>
          <a:pPr algn="ctr"/>
          <a:endParaRPr lang="en-GB"/>
        </a:p>
      </dgm:t>
    </dgm:pt>
    <dgm:pt modelId="{42E2D0BD-26FB-426A-BBBD-1D39E3D1FC55}" type="sibTrans" cxnId="{FC08262F-B920-4946-8FD7-86C85B898C9B}">
      <dgm:prSet/>
      <dgm:spPr/>
      <dgm:t>
        <a:bodyPr/>
        <a:lstStyle/>
        <a:p>
          <a:pPr algn="ctr"/>
          <a:endParaRPr lang="en-GB"/>
        </a:p>
      </dgm:t>
    </dgm:pt>
    <dgm:pt modelId="{C6255510-BFAD-4948-9C26-A97AF45C2895}">
      <dgm:prSet phldrT="[Text]"/>
      <dgm:spPr/>
      <dgm:t>
        <a:bodyPr/>
        <a:lstStyle/>
        <a:p>
          <a:pPr algn="ctr"/>
          <a:r>
            <a:rPr lang="en-GB" dirty="0" smtClean="0"/>
            <a:t>Risk</a:t>
          </a:r>
          <a:endParaRPr lang="en-GB" dirty="0"/>
        </a:p>
      </dgm:t>
    </dgm:pt>
    <dgm:pt modelId="{D6BFFA35-C1A7-43FE-B23D-330FE3C8C62F}" type="parTrans" cxnId="{546E96D6-8694-45DE-A613-88B0F400CF34}">
      <dgm:prSet/>
      <dgm:spPr/>
      <dgm:t>
        <a:bodyPr/>
        <a:lstStyle/>
        <a:p>
          <a:pPr algn="ctr"/>
          <a:endParaRPr lang="en-GB"/>
        </a:p>
      </dgm:t>
    </dgm:pt>
    <dgm:pt modelId="{FB821356-F9C3-4B50-9242-3E6FF4FDE8FC}" type="sibTrans" cxnId="{546E96D6-8694-45DE-A613-88B0F400CF34}">
      <dgm:prSet/>
      <dgm:spPr/>
      <dgm:t>
        <a:bodyPr/>
        <a:lstStyle/>
        <a:p>
          <a:pPr algn="ctr"/>
          <a:endParaRPr lang="en-GB"/>
        </a:p>
      </dgm:t>
    </dgm:pt>
    <dgm:pt modelId="{C81AC394-4405-481C-8F51-2382A21E6254}" type="pres">
      <dgm:prSet presAssocID="{28D34290-38F6-4188-BC09-252C978889DE}" presName="composite" presStyleCnt="0">
        <dgm:presLayoutVars>
          <dgm:chMax val="3"/>
          <dgm:animLvl val="lvl"/>
          <dgm:resizeHandles val="exact"/>
        </dgm:presLayoutVars>
      </dgm:prSet>
      <dgm:spPr/>
    </dgm:pt>
    <dgm:pt modelId="{43E3C306-E3EA-4277-891F-C8F541210767}" type="pres">
      <dgm:prSet presAssocID="{1BADD32E-4D4B-4DFC-B0C2-D7D34E777D0D}" presName="gear1" presStyleLbl="node1" presStyleIdx="0" presStyleCnt="3">
        <dgm:presLayoutVars>
          <dgm:chMax val="1"/>
          <dgm:bulletEnabled val="1"/>
        </dgm:presLayoutVars>
      </dgm:prSet>
      <dgm:spPr/>
      <dgm:t>
        <a:bodyPr/>
        <a:lstStyle/>
        <a:p>
          <a:endParaRPr lang="en-GB"/>
        </a:p>
      </dgm:t>
    </dgm:pt>
    <dgm:pt modelId="{D0F515DC-03AA-471D-BBA3-F1D5BA7FFF24}" type="pres">
      <dgm:prSet presAssocID="{1BADD32E-4D4B-4DFC-B0C2-D7D34E777D0D}" presName="gear1srcNode" presStyleLbl="node1" presStyleIdx="0" presStyleCnt="3"/>
      <dgm:spPr/>
      <dgm:t>
        <a:bodyPr/>
        <a:lstStyle/>
        <a:p>
          <a:endParaRPr lang="en-GB"/>
        </a:p>
      </dgm:t>
    </dgm:pt>
    <dgm:pt modelId="{0FB16381-3214-4298-ABA6-E36477464D64}" type="pres">
      <dgm:prSet presAssocID="{1BADD32E-4D4B-4DFC-B0C2-D7D34E777D0D}" presName="gear1dstNode" presStyleLbl="node1" presStyleIdx="0" presStyleCnt="3"/>
      <dgm:spPr/>
      <dgm:t>
        <a:bodyPr/>
        <a:lstStyle/>
        <a:p>
          <a:endParaRPr lang="en-GB"/>
        </a:p>
      </dgm:t>
    </dgm:pt>
    <dgm:pt modelId="{42FB469C-4CB7-463A-B3EB-5D86D21B0DC3}" type="pres">
      <dgm:prSet presAssocID="{0936C5D7-F619-4697-B899-11FD8D491961}" presName="gear2" presStyleLbl="node1" presStyleIdx="1" presStyleCnt="3">
        <dgm:presLayoutVars>
          <dgm:chMax val="1"/>
          <dgm:bulletEnabled val="1"/>
        </dgm:presLayoutVars>
      </dgm:prSet>
      <dgm:spPr/>
      <dgm:t>
        <a:bodyPr/>
        <a:lstStyle/>
        <a:p>
          <a:endParaRPr lang="en-GB"/>
        </a:p>
      </dgm:t>
    </dgm:pt>
    <dgm:pt modelId="{856E51C0-A86F-49EA-AB1B-682AA129B3DD}" type="pres">
      <dgm:prSet presAssocID="{0936C5D7-F619-4697-B899-11FD8D491961}" presName="gear2srcNode" presStyleLbl="node1" presStyleIdx="1" presStyleCnt="3"/>
      <dgm:spPr/>
      <dgm:t>
        <a:bodyPr/>
        <a:lstStyle/>
        <a:p>
          <a:endParaRPr lang="en-GB"/>
        </a:p>
      </dgm:t>
    </dgm:pt>
    <dgm:pt modelId="{68D25A13-7589-482B-86EC-0FB6A613CC0D}" type="pres">
      <dgm:prSet presAssocID="{0936C5D7-F619-4697-B899-11FD8D491961}" presName="gear2dstNode" presStyleLbl="node1" presStyleIdx="1" presStyleCnt="3"/>
      <dgm:spPr/>
      <dgm:t>
        <a:bodyPr/>
        <a:lstStyle/>
        <a:p>
          <a:endParaRPr lang="en-GB"/>
        </a:p>
      </dgm:t>
    </dgm:pt>
    <dgm:pt modelId="{A2E31B8F-2427-494D-A61D-8716182C18B3}" type="pres">
      <dgm:prSet presAssocID="{C6255510-BFAD-4948-9C26-A97AF45C2895}" presName="gear3" presStyleLbl="node1" presStyleIdx="2" presStyleCnt="3"/>
      <dgm:spPr/>
      <dgm:t>
        <a:bodyPr/>
        <a:lstStyle/>
        <a:p>
          <a:endParaRPr lang="en-GB"/>
        </a:p>
      </dgm:t>
    </dgm:pt>
    <dgm:pt modelId="{C780024A-59D5-4A3C-8E41-1125A73376C7}" type="pres">
      <dgm:prSet presAssocID="{C6255510-BFAD-4948-9C26-A97AF45C2895}" presName="gear3tx" presStyleLbl="node1" presStyleIdx="2" presStyleCnt="3">
        <dgm:presLayoutVars>
          <dgm:chMax val="1"/>
          <dgm:bulletEnabled val="1"/>
        </dgm:presLayoutVars>
      </dgm:prSet>
      <dgm:spPr/>
      <dgm:t>
        <a:bodyPr/>
        <a:lstStyle/>
        <a:p>
          <a:endParaRPr lang="en-GB"/>
        </a:p>
      </dgm:t>
    </dgm:pt>
    <dgm:pt modelId="{8CC411B1-AFF3-49DC-B0B7-28F77B93D666}" type="pres">
      <dgm:prSet presAssocID="{C6255510-BFAD-4948-9C26-A97AF45C2895}" presName="gear3srcNode" presStyleLbl="node1" presStyleIdx="2" presStyleCnt="3"/>
      <dgm:spPr/>
      <dgm:t>
        <a:bodyPr/>
        <a:lstStyle/>
        <a:p>
          <a:endParaRPr lang="en-GB"/>
        </a:p>
      </dgm:t>
    </dgm:pt>
    <dgm:pt modelId="{F879BB9B-92F2-447E-9DC0-6D87F918DFAA}" type="pres">
      <dgm:prSet presAssocID="{C6255510-BFAD-4948-9C26-A97AF45C2895}" presName="gear3dstNode" presStyleLbl="node1" presStyleIdx="2" presStyleCnt="3"/>
      <dgm:spPr/>
      <dgm:t>
        <a:bodyPr/>
        <a:lstStyle/>
        <a:p>
          <a:endParaRPr lang="en-GB"/>
        </a:p>
      </dgm:t>
    </dgm:pt>
    <dgm:pt modelId="{7290E242-F7A0-4E88-8B42-7E40DA81BDE1}" type="pres">
      <dgm:prSet presAssocID="{9B10D40D-66F1-45A5-A57D-94A257AE6023}" presName="connector1" presStyleLbl="sibTrans2D1" presStyleIdx="0" presStyleCnt="3"/>
      <dgm:spPr/>
      <dgm:t>
        <a:bodyPr/>
        <a:lstStyle/>
        <a:p>
          <a:endParaRPr lang="en-GB"/>
        </a:p>
      </dgm:t>
    </dgm:pt>
    <dgm:pt modelId="{ABB08D2E-15E3-4C3B-8D7D-2AFA57D50964}" type="pres">
      <dgm:prSet presAssocID="{42E2D0BD-26FB-426A-BBBD-1D39E3D1FC55}" presName="connector2" presStyleLbl="sibTrans2D1" presStyleIdx="1" presStyleCnt="3"/>
      <dgm:spPr/>
      <dgm:t>
        <a:bodyPr/>
        <a:lstStyle/>
        <a:p>
          <a:endParaRPr lang="en-GB"/>
        </a:p>
      </dgm:t>
    </dgm:pt>
    <dgm:pt modelId="{A59547B3-26BD-45B2-97F4-8D552E21F06B}" type="pres">
      <dgm:prSet presAssocID="{FB821356-F9C3-4B50-9242-3E6FF4FDE8FC}" presName="connector3" presStyleLbl="sibTrans2D1" presStyleIdx="2" presStyleCnt="3"/>
      <dgm:spPr/>
      <dgm:t>
        <a:bodyPr/>
        <a:lstStyle/>
        <a:p>
          <a:endParaRPr lang="en-GB"/>
        </a:p>
      </dgm:t>
    </dgm:pt>
  </dgm:ptLst>
  <dgm:cxnLst>
    <dgm:cxn modelId="{9AAE9E55-31CF-410A-B986-D8533CEE3D04}" type="presOf" srcId="{C6255510-BFAD-4948-9C26-A97AF45C2895}" destId="{C780024A-59D5-4A3C-8E41-1125A73376C7}" srcOrd="1" destOrd="0" presId="urn:microsoft.com/office/officeart/2005/8/layout/gear1"/>
    <dgm:cxn modelId="{8ADCEA37-F255-43EA-924D-2E73C62AEAFD}" type="presOf" srcId="{28D34290-38F6-4188-BC09-252C978889DE}" destId="{C81AC394-4405-481C-8F51-2382A21E6254}" srcOrd="0" destOrd="0" presId="urn:microsoft.com/office/officeart/2005/8/layout/gear1"/>
    <dgm:cxn modelId="{FC08262F-B920-4946-8FD7-86C85B898C9B}" srcId="{28D34290-38F6-4188-BC09-252C978889DE}" destId="{0936C5D7-F619-4697-B899-11FD8D491961}" srcOrd="1" destOrd="0" parTransId="{F50005C8-2CAD-4163-A61E-EE1AAE2276CD}" sibTransId="{42E2D0BD-26FB-426A-BBBD-1D39E3D1FC55}"/>
    <dgm:cxn modelId="{AECA200C-2789-4AAC-9715-D28E5FED0930}" type="presOf" srcId="{1BADD32E-4D4B-4DFC-B0C2-D7D34E777D0D}" destId="{0FB16381-3214-4298-ABA6-E36477464D64}" srcOrd="2" destOrd="0" presId="urn:microsoft.com/office/officeart/2005/8/layout/gear1"/>
    <dgm:cxn modelId="{B67D1696-EC32-40BE-950B-8074674F84CC}" type="presOf" srcId="{9B10D40D-66F1-45A5-A57D-94A257AE6023}" destId="{7290E242-F7A0-4E88-8B42-7E40DA81BDE1}" srcOrd="0" destOrd="0" presId="urn:microsoft.com/office/officeart/2005/8/layout/gear1"/>
    <dgm:cxn modelId="{32830570-D69C-47AA-B72C-DBBC405E363B}" type="presOf" srcId="{C6255510-BFAD-4948-9C26-A97AF45C2895}" destId="{A2E31B8F-2427-494D-A61D-8716182C18B3}" srcOrd="0" destOrd="0" presId="urn:microsoft.com/office/officeart/2005/8/layout/gear1"/>
    <dgm:cxn modelId="{304A9D73-11EC-4578-BC1D-9A4073D7E256}" type="presOf" srcId="{42E2D0BD-26FB-426A-BBBD-1D39E3D1FC55}" destId="{ABB08D2E-15E3-4C3B-8D7D-2AFA57D50964}" srcOrd="0" destOrd="0" presId="urn:microsoft.com/office/officeart/2005/8/layout/gear1"/>
    <dgm:cxn modelId="{BE7A861C-7C5A-4C14-8D87-BD88D65A3D42}" type="presOf" srcId="{C6255510-BFAD-4948-9C26-A97AF45C2895}" destId="{F879BB9B-92F2-447E-9DC0-6D87F918DFAA}" srcOrd="3" destOrd="0" presId="urn:microsoft.com/office/officeart/2005/8/layout/gear1"/>
    <dgm:cxn modelId="{2831F57A-E6C7-4C40-BA31-78AC540996B4}" type="presOf" srcId="{1BADD32E-4D4B-4DFC-B0C2-D7D34E777D0D}" destId="{D0F515DC-03AA-471D-BBA3-F1D5BA7FFF24}" srcOrd="1" destOrd="0" presId="urn:microsoft.com/office/officeart/2005/8/layout/gear1"/>
    <dgm:cxn modelId="{817F4AE0-1798-476E-A5B5-1B20E3C77BC3}" type="presOf" srcId="{0936C5D7-F619-4697-B899-11FD8D491961}" destId="{68D25A13-7589-482B-86EC-0FB6A613CC0D}" srcOrd="2" destOrd="0" presId="urn:microsoft.com/office/officeart/2005/8/layout/gear1"/>
    <dgm:cxn modelId="{546E96D6-8694-45DE-A613-88B0F400CF34}" srcId="{28D34290-38F6-4188-BC09-252C978889DE}" destId="{C6255510-BFAD-4948-9C26-A97AF45C2895}" srcOrd="2" destOrd="0" parTransId="{D6BFFA35-C1A7-43FE-B23D-330FE3C8C62F}" sibTransId="{FB821356-F9C3-4B50-9242-3E6FF4FDE8FC}"/>
    <dgm:cxn modelId="{D536DFF0-4C26-44C9-A3DF-6C6EA8BBD133}" type="presOf" srcId="{FB821356-F9C3-4B50-9242-3E6FF4FDE8FC}" destId="{A59547B3-26BD-45B2-97F4-8D552E21F06B}" srcOrd="0" destOrd="0" presId="urn:microsoft.com/office/officeart/2005/8/layout/gear1"/>
    <dgm:cxn modelId="{1B8FD764-5117-4438-A0C8-84D26B2D018F}" srcId="{28D34290-38F6-4188-BC09-252C978889DE}" destId="{1BADD32E-4D4B-4DFC-B0C2-D7D34E777D0D}" srcOrd="0" destOrd="0" parTransId="{65C9F310-7638-4436-9F77-27367CB665CC}" sibTransId="{9B10D40D-66F1-45A5-A57D-94A257AE6023}"/>
    <dgm:cxn modelId="{FA93CCAC-D107-4FD9-9F42-56F9F7173CAA}" type="presOf" srcId="{1BADD32E-4D4B-4DFC-B0C2-D7D34E777D0D}" destId="{43E3C306-E3EA-4277-891F-C8F541210767}" srcOrd="0" destOrd="0" presId="urn:microsoft.com/office/officeart/2005/8/layout/gear1"/>
    <dgm:cxn modelId="{D5E822E6-9209-4B72-A2CB-1B879C456B60}" type="presOf" srcId="{0936C5D7-F619-4697-B899-11FD8D491961}" destId="{42FB469C-4CB7-463A-B3EB-5D86D21B0DC3}" srcOrd="0" destOrd="0" presId="urn:microsoft.com/office/officeart/2005/8/layout/gear1"/>
    <dgm:cxn modelId="{50057BFC-4D20-4BE7-B5E4-F516521B6720}" type="presOf" srcId="{C6255510-BFAD-4948-9C26-A97AF45C2895}" destId="{8CC411B1-AFF3-49DC-B0B7-28F77B93D666}" srcOrd="2" destOrd="0" presId="urn:microsoft.com/office/officeart/2005/8/layout/gear1"/>
    <dgm:cxn modelId="{C36E88E3-2AC1-4CD1-9F80-222DD32BB753}" type="presOf" srcId="{0936C5D7-F619-4697-B899-11FD8D491961}" destId="{856E51C0-A86F-49EA-AB1B-682AA129B3DD}" srcOrd="1" destOrd="0" presId="urn:microsoft.com/office/officeart/2005/8/layout/gear1"/>
    <dgm:cxn modelId="{2102B01C-BBB9-4C04-9A54-F22D3A27C190}" type="presParOf" srcId="{C81AC394-4405-481C-8F51-2382A21E6254}" destId="{43E3C306-E3EA-4277-891F-C8F541210767}" srcOrd="0" destOrd="0" presId="urn:microsoft.com/office/officeart/2005/8/layout/gear1"/>
    <dgm:cxn modelId="{99A2A649-2EF5-4BB6-A2E4-198593DAFEB7}" type="presParOf" srcId="{C81AC394-4405-481C-8F51-2382A21E6254}" destId="{D0F515DC-03AA-471D-BBA3-F1D5BA7FFF24}" srcOrd="1" destOrd="0" presId="urn:microsoft.com/office/officeart/2005/8/layout/gear1"/>
    <dgm:cxn modelId="{3C40FF97-267D-460F-ABEA-DC8C7F9E9FD9}" type="presParOf" srcId="{C81AC394-4405-481C-8F51-2382A21E6254}" destId="{0FB16381-3214-4298-ABA6-E36477464D64}" srcOrd="2" destOrd="0" presId="urn:microsoft.com/office/officeart/2005/8/layout/gear1"/>
    <dgm:cxn modelId="{DBCB1971-5B01-4685-85CA-591948A404A4}" type="presParOf" srcId="{C81AC394-4405-481C-8F51-2382A21E6254}" destId="{42FB469C-4CB7-463A-B3EB-5D86D21B0DC3}" srcOrd="3" destOrd="0" presId="urn:microsoft.com/office/officeart/2005/8/layout/gear1"/>
    <dgm:cxn modelId="{DC782BA4-1813-43A3-ADF1-9E5A48AB048D}" type="presParOf" srcId="{C81AC394-4405-481C-8F51-2382A21E6254}" destId="{856E51C0-A86F-49EA-AB1B-682AA129B3DD}" srcOrd="4" destOrd="0" presId="urn:microsoft.com/office/officeart/2005/8/layout/gear1"/>
    <dgm:cxn modelId="{746015AB-4BEF-4BDB-AC1F-21A58B41E91D}" type="presParOf" srcId="{C81AC394-4405-481C-8F51-2382A21E6254}" destId="{68D25A13-7589-482B-86EC-0FB6A613CC0D}" srcOrd="5" destOrd="0" presId="urn:microsoft.com/office/officeart/2005/8/layout/gear1"/>
    <dgm:cxn modelId="{E3405A2B-3619-4D7E-8BAB-5A17BB937295}" type="presParOf" srcId="{C81AC394-4405-481C-8F51-2382A21E6254}" destId="{A2E31B8F-2427-494D-A61D-8716182C18B3}" srcOrd="6" destOrd="0" presId="urn:microsoft.com/office/officeart/2005/8/layout/gear1"/>
    <dgm:cxn modelId="{D24C7AE0-3955-48A7-9475-DDB96D0FDEFD}" type="presParOf" srcId="{C81AC394-4405-481C-8F51-2382A21E6254}" destId="{C780024A-59D5-4A3C-8E41-1125A73376C7}" srcOrd="7" destOrd="0" presId="urn:microsoft.com/office/officeart/2005/8/layout/gear1"/>
    <dgm:cxn modelId="{35535FB9-EF71-424C-AEDE-0C25468DBCDC}" type="presParOf" srcId="{C81AC394-4405-481C-8F51-2382A21E6254}" destId="{8CC411B1-AFF3-49DC-B0B7-28F77B93D666}" srcOrd="8" destOrd="0" presId="urn:microsoft.com/office/officeart/2005/8/layout/gear1"/>
    <dgm:cxn modelId="{BB7CF127-1F87-4D46-9F94-30900448E41A}" type="presParOf" srcId="{C81AC394-4405-481C-8F51-2382A21E6254}" destId="{F879BB9B-92F2-447E-9DC0-6D87F918DFAA}" srcOrd="9" destOrd="0" presId="urn:microsoft.com/office/officeart/2005/8/layout/gear1"/>
    <dgm:cxn modelId="{CB71D3F6-E4A9-4F3F-9341-5250BF4DD4B1}" type="presParOf" srcId="{C81AC394-4405-481C-8F51-2382A21E6254}" destId="{7290E242-F7A0-4E88-8B42-7E40DA81BDE1}" srcOrd="10" destOrd="0" presId="urn:microsoft.com/office/officeart/2005/8/layout/gear1"/>
    <dgm:cxn modelId="{C702DF5B-5BD4-4EB0-A10C-4C2B82B13BB6}" type="presParOf" srcId="{C81AC394-4405-481C-8F51-2382A21E6254}" destId="{ABB08D2E-15E3-4C3B-8D7D-2AFA57D50964}" srcOrd="11" destOrd="0" presId="urn:microsoft.com/office/officeart/2005/8/layout/gear1"/>
    <dgm:cxn modelId="{03B7B6C5-EFEB-46F4-A63E-069B1F5CF094}" type="presParOf" srcId="{C81AC394-4405-481C-8F51-2382A21E6254}" destId="{A59547B3-26BD-45B2-97F4-8D552E21F06B}"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BAC9A78-4871-41F9-947F-A6FE215F4779}" type="doc">
      <dgm:prSet loTypeId="urn:microsoft.com/office/officeart/2005/8/layout/cycle4" loCatId="matrix" qsTypeId="urn:microsoft.com/office/officeart/2005/8/quickstyle/simple1" qsCatId="simple" csTypeId="urn:microsoft.com/office/officeart/2005/8/colors/accent1_2" csCatId="accent1" phldr="1"/>
      <dgm:spPr/>
      <dgm:t>
        <a:bodyPr/>
        <a:lstStyle/>
        <a:p>
          <a:endParaRPr lang="en-GB"/>
        </a:p>
      </dgm:t>
    </dgm:pt>
    <dgm:pt modelId="{D75810A5-0F51-472B-B193-D817C15F9E66}">
      <dgm:prSet phldrT="[Text]"/>
      <dgm:spPr>
        <a:solidFill>
          <a:srgbClr val="C00000"/>
        </a:solidFill>
      </dgm:spPr>
      <dgm:t>
        <a:bodyPr/>
        <a:lstStyle/>
        <a:p>
          <a:r>
            <a:rPr lang="en-GB" dirty="0"/>
            <a:t>Appraise</a:t>
          </a:r>
        </a:p>
      </dgm:t>
    </dgm:pt>
    <dgm:pt modelId="{7363AF3C-98BF-4BDC-A040-CE4BC42DA57C}" type="parTrans" cxnId="{3D1513B6-4F57-4AE9-B4B5-6B7377127B12}">
      <dgm:prSet/>
      <dgm:spPr/>
      <dgm:t>
        <a:bodyPr/>
        <a:lstStyle/>
        <a:p>
          <a:endParaRPr lang="en-GB"/>
        </a:p>
      </dgm:t>
    </dgm:pt>
    <dgm:pt modelId="{5CE58E09-4B72-43D6-AE36-68B5AB54A756}" type="sibTrans" cxnId="{3D1513B6-4F57-4AE9-B4B5-6B7377127B12}">
      <dgm:prSet/>
      <dgm:spPr/>
      <dgm:t>
        <a:bodyPr/>
        <a:lstStyle/>
        <a:p>
          <a:endParaRPr lang="en-GB"/>
        </a:p>
      </dgm:t>
    </dgm:pt>
    <dgm:pt modelId="{60D55C0B-AE1C-4980-9077-295770B8E659}">
      <dgm:prSet phldrT="[Text]" custT="1"/>
      <dgm:spPr>
        <a:solidFill>
          <a:srgbClr val="FFFF00"/>
        </a:solidFill>
        <a:ln>
          <a:solidFill>
            <a:srgbClr val="FF0000"/>
          </a:solidFill>
        </a:ln>
      </dgm:spPr>
      <dgm:t>
        <a:bodyPr/>
        <a:lstStyle/>
        <a:p>
          <a:r>
            <a:rPr lang="en-GB" sz="1200" dirty="0">
              <a:latin typeface="Arial" panose="020B0604020202020204" pitchFamily="34" charset="0"/>
              <a:cs typeface="Arial" panose="020B0604020202020204" pitchFamily="34" charset="0"/>
            </a:rPr>
            <a:t>Information Audit gathers information</a:t>
          </a:r>
        </a:p>
      </dgm:t>
    </dgm:pt>
    <dgm:pt modelId="{45B1939E-33DC-49BB-8EEE-22A387498F79}" type="parTrans" cxnId="{251F6E98-06F9-4985-A8FF-722CE88AFEEF}">
      <dgm:prSet/>
      <dgm:spPr/>
      <dgm:t>
        <a:bodyPr/>
        <a:lstStyle/>
        <a:p>
          <a:endParaRPr lang="en-GB"/>
        </a:p>
      </dgm:t>
    </dgm:pt>
    <dgm:pt modelId="{981C3D9A-11D2-4F80-8582-9417ACA20242}" type="sibTrans" cxnId="{251F6E98-06F9-4985-A8FF-722CE88AFEEF}">
      <dgm:prSet/>
      <dgm:spPr/>
      <dgm:t>
        <a:bodyPr/>
        <a:lstStyle/>
        <a:p>
          <a:endParaRPr lang="en-GB"/>
        </a:p>
      </dgm:t>
    </dgm:pt>
    <dgm:pt modelId="{EB80E686-69F2-41B8-AF1C-3DA04689277A}">
      <dgm:prSet phldrT="[Text]"/>
      <dgm:spPr>
        <a:solidFill>
          <a:srgbClr val="C00000"/>
        </a:solidFill>
      </dgm:spPr>
      <dgm:t>
        <a:bodyPr/>
        <a:lstStyle/>
        <a:p>
          <a:r>
            <a:rPr lang="en-GB" dirty="0"/>
            <a:t>Evaluate</a:t>
          </a:r>
        </a:p>
      </dgm:t>
    </dgm:pt>
    <dgm:pt modelId="{1F977BB0-B88F-4B20-A827-3E4FC22D86A9}" type="parTrans" cxnId="{B4AF7F2A-4E87-4863-9DA6-B097353C5CF2}">
      <dgm:prSet/>
      <dgm:spPr/>
      <dgm:t>
        <a:bodyPr/>
        <a:lstStyle/>
        <a:p>
          <a:endParaRPr lang="en-GB"/>
        </a:p>
      </dgm:t>
    </dgm:pt>
    <dgm:pt modelId="{F7510EEB-52C7-4D3C-821A-66C23B2E517F}" type="sibTrans" cxnId="{B4AF7F2A-4E87-4863-9DA6-B097353C5CF2}">
      <dgm:prSet/>
      <dgm:spPr/>
      <dgm:t>
        <a:bodyPr/>
        <a:lstStyle/>
        <a:p>
          <a:endParaRPr lang="en-GB"/>
        </a:p>
      </dgm:t>
    </dgm:pt>
    <dgm:pt modelId="{0DCA329E-4920-46FC-901A-B59918A42DFD}">
      <dgm:prSet phldrT="[Text]" custT="1"/>
      <dgm:spPr>
        <a:ln>
          <a:solidFill>
            <a:srgbClr val="FF0000"/>
          </a:solidFill>
        </a:ln>
      </dgm:spPr>
      <dgm:t>
        <a:bodyPr lIns="46800" rIns="46800"/>
        <a:lstStyle/>
        <a:p>
          <a:r>
            <a:rPr lang="en-GB" sz="1200" b="0" dirty="0">
              <a:latin typeface="Arial" panose="020B0604020202020204" pitchFamily="34" charset="0"/>
              <a:cs typeface="Arial" panose="020B0604020202020204" pitchFamily="34" charset="0"/>
            </a:rPr>
            <a:t>Governance Services collate and assess information </a:t>
          </a:r>
        </a:p>
      </dgm:t>
    </dgm:pt>
    <dgm:pt modelId="{61727406-CD7B-4C07-B030-05CD3F230F22}" type="parTrans" cxnId="{A41DEA07-6D3B-4243-B84F-17F64AF7B1D1}">
      <dgm:prSet/>
      <dgm:spPr/>
      <dgm:t>
        <a:bodyPr/>
        <a:lstStyle/>
        <a:p>
          <a:endParaRPr lang="en-GB"/>
        </a:p>
      </dgm:t>
    </dgm:pt>
    <dgm:pt modelId="{F1625C8A-7BAC-4502-8E5A-4BA601FE6EAA}" type="sibTrans" cxnId="{A41DEA07-6D3B-4243-B84F-17F64AF7B1D1}">
      <dgm:prSet/>
      <dgm:spPr/>
      <dgm:t>
        <a:bodyPr/>
        <a:lstStyle/>
        <a:p>
          <a:endParaRPr lang="en-GB"/>
        </a:p>
      </dgm:t>
    </dgm:pt>
    <dgm:pt modelId="{22927778-4257-49EA-A915-0F0234E505C0}">
      <dgm:prSet phldrT="[Text]"/>
      <dgm:spPr>
        <a:solidFill>
          <a:srgbClr val="C00000"/>
        </a:solidFill>
      </dgm:spPr>
      <dgm:t>
        <a:bodyPr/>
        <a:lstStyle/>
        <a:p>
          <a:r>
            <a:rPr lang="en-GB" dirty="0"/>
            <a:t>Gap Analysis</a:t>
          </a:r>
        </a:p>
      </dgm:t>
    </dgm:pt>
    <dgm:pt modelId="{92901FAD-ADC7-4F58-8F53-98F343096799}" type="parTrans" cxnId="{D25B84BF-D8C0-42DA-92E2-7D941302BEF7}">
      <dgm:prSet/>
      <dgm:spPr/>
      <dgm:t>
        <a:bodyPr/>
        <a:lstStyle/>
        <a:p>
          <a:endParaRPr lang="en-GB"/>
        </a:p>
      </dgm:t>
    </dgm:pt>
    <dgm:pt modelId="{FDCBD295-5320-4EDF-9939-EC238A63978A}" type="sibTrans" cxnId="{D25B84BF-D8C0-42DA-92E2-7D941302BEF7}">
      <dgm:prSet/>
      <dgm:spPr/>
      <dgm:t>
        <a:bodyPr/>
        <a:lstStyle/>
        <a:p>
          <a:endParaRPr lang="en-GB"/>
        </a:p>
      </dgm:t>
    </dgm:pt>
    <dgm:pt modelId="{A45C343C-C97A-45F1-B5F9-F5365F8B2C1A}">
      <dgm:prSet phldrT="[Text]" custT="1"/>
      <dgm:spPr>
        <a:ln>
          <a:solidFill>
            <a:srgbClr val="FF0000"/>
          </a:solidFill>
        </a:ln>
      </dgm:spPr>
      <dgm:t>
        <a:bodyPr/>
        <a:lstStyle/>
        <a:p>
          <a:r>
            <a:rPr lang="en-GB" sz="1200" dirty="0">
              <a:latin typeface="Arial" panose="020B0604020202020204" pitchFamily="34" charset="0"/>
              <a:cs typeface="Arial" panose="020B0604020202020204" pitchFamily="34" charset="0"/>
            </a:rPr>
            <a:t>Governance Services work with </a:t>
          </a:r>
          <a:r>
            <a:rPr lang="en-GB" sz="1200" dirty="0" smtClean="0">
              <a:latin typeface="Arial" panose="020B0604020202020204" pitchFamily="34" charset="0"/>
              <a:cs typeface="Arial" panose="020B0604020202020204" pitchFamily="34" charset="0"/>
            </a:rPr>
            <a:t>depts. </a:t>
          </a:r>
          <a:r>
            <a:rPr lang="en-GB" sz="1200" dirty="0">
              <a:latin typeface="Arial" panose="020B0604020202020204" pitchFamily="34" charset="0"/>
              <a:cs typeface="Arial" panose="020B0604020202020204" pitchFamily="34" charset="0"/>
            </a:rPr>
            <a:t>to </a:t>
          </a:r>
          <a:r>
            <a:rPr lang="en-GB" sz="1200" dirty="0" smtClean="0">
              <a:latin typeface="Arial" panose="020B0604020202020204" pitchFamily="34" charset="0"/>
              <a:cs typeface="Arial" panose="020B0604020202020204" pitchFamily="34" charset="0"/>
            </a:rPr>
            <a:t>identify areas of risk/ for improvement</a:t>
          </a:r>
          <a:endParaRPr lang="en-GB" sz="1200" dirty="0">
            <a:latin typeface="Arial" panose="020B0604020202020204" pitchFamily="34" charset="0"/>
            <a:cs typeface="Arial" panose="020B0604020202020204" pitchFamily="34" charset="0"/>
          </a:endParaRPr>
        </a:p>
      </dgm:t>
    </dgm:pt>
    <dgm:pt modelId="{0230F96C-B9C7-4920-A7FB-43DD2D952F41}" type="parTrans" cxnId="{E14FAD1E-884C-4118-B3AB-3709760548AB}">
      <dgm:prSet/>
      <dgm:spPr/>
      <dgm:t>
        <a:bodyPr/>
        <a:lstStyle/>
        <a:p>
          <a:endParaRPr lang="en-GB"/>
        </a:p>
      </dgm:t>
    </dgm:pt>
    <dgm:pt modelId="{DD07B795-11D7-4F1D-8B4B-87755A3B6616}" type="sibTrans" cxnId="{E14FAD1E-884C-4118-B3AB-3709760548AB}">
      <dgm:prSet/>
      <dgm:spPr/>
      <dgm:t>
        <a:bodyPr/>
        <a:lstStyle/>
        <a:p>
          <a:endParaRPr lang="en-GB"/>
        </a:p>
      </dgm:t>
    </dgm:pt>
    <dgm:pt modelId="{87DDB398-BE80-4D7C-BA11-DFABD8F141C0}">
      <dgm:prSet phldrT="[Text]"/>
      <dgm:spPr>
        <a:solidFill>
          <a:srgbClr val="C00000"/>
        </a:solidFill>
      </dgm:spPr>
      <dgm:t>
        <a:bodyPr/>
        <a:lstStyle/>
        <a:p>
          <a:r>
            <a:rPr lang="en-GB" dirty="0"/>
            <a:t>Improve</a:t>
          </a:r>
        </a:p>
      </dgm:t>
    </dgm:pt>
    <dgm:pt modelId="{A6FDFA74-40E0-4068-BDDA-91559892D207}" type="parTrans" cxnId="{912380BB-D97E-4F1E-A687-8E88B1C73BF3}">
      <dgm:prSet/>
      <dgm:spPr/>
      <dgm:t>
        <a:bodyPr/>
        <a:lstStyle/>
        <a:p>
          <a:endParaRPr lang="en-GB"/>
        </a:p>
      </dgm:t>
    </dgm:pt>
    <dgm:pt modelId="{7BC9EFFB-357D-49D8-B9B5-6874148AE9B9}" type="sibTrans" cxnId="{912380BB-D97E-4F1E-A687-8E88B1C73BF3}">
      <dgm:prSet/>
      <dgm:spPr/>
      <dgm:t>
        <a:bodyPr/>
        <a:lstStyle/>
        <a:p>
          <a:endParaRPr lang="en-GB"/>
        </a:p>
      </dgm:t>
    </dgm:pt>
    <dgm:pt modelId="{0FC96E81-AF8B-4BA7-A1B0-0E94B8B92850}">
      <dgm:prSet phldrT="[Text]" custT="1"/>
      <dgm:spPr>
        <a:ln>
          <a:solidFill>
            <a:srgbClr val="FF0000"/>
          </a:solidFill>
        </a:ln>
      </dgm:spPr>
      <dgm:t>
        <a:bodyPr lIns="28800" tIns="28800" rIns="28800" bIns="28800"/>
        <a:lstStyle/>
        <a:p>
          <a:r>
            <a:rPr lang="en-GB" sz="1200" dirty="0" smtClean="0">
              <a:latin typeface="Arial" panose="020B0604020202020204" pitchFamily="34" charset="0"/>
              <a:cs typeface="Arial" panose="020B0604020202020204" pitchFamily="34" charset="0"/>
            </a:rPr>
            <a:t>Collaborate to improve information </a:t>
          </a:r>
          <a:r>
            <a:rPr lang="en-GB" sz="1200" dirty="0">
              <a:latin typeface="Arial" panose="020B0604020202020204" pitchFamily="34" charset="0"/>
              <a:cs typeface="Arial" panose="020B0604020202020204" pitchFamily="34" charset="0"/>
            </a:rPr>
            <a:t>&amp; records management </a:t>
          </a:r>
          <a:r>
            <a:rPr lang="en-GB" sz="1200" dirty="0" smtClean="0">
              <a:latin typeface="Arial" panose="020B0604020202020204" pitchFamily="34" charset="0"/>
              <a:cs typeface="Arial" panose="020B0604020202020204" pitchFamily="34" charset="0"/>
            </a:rPr>
            <a:t>procedures.</a:t>
          </a:r>
          <a:endParaRPr lang="en-GB" sz="1200" dirty="0">
            <a:latin typeface="Arial" panose="020B0604020202020204" pitchFamily="34" charset="0"/>
            <a:cs typeface="Arial" panose="020B0604020202020204" pitchFamily="34" charset="0"/>
          </a:endParaRPr>
        </a:p>
      </dgm:t>
    </dgm:pt>
    <dgm:pt modelId="{785C819E-4542-4035-9A63-E90D28AEA9E8}" type="parTrans" cxnId="{AD84B9A4-FB66-46E6-8161-B925C2A0ADC1}">
      <dgm:prSet/>
      <dgm:spPr/>
      <dgm:t>
        <a:bodyPr/>
        <a:lstStyle/>
        <a:p>
          <a:endParaRPr lang="en-GB"/>
        </a:p>
      </dgm:t>
    </dgm:pt>
    <dgm:pt modelId="{144ED69E-9DB3-4DF1-A375-34BD1637BFC9}" type="sibTrans" cxnId="{AD84B9A4-FB66-46E6-8161-B925C2A0ADC1}">
      <dgm:prSet/>
      <dgm:spPr/>
      <dgm:t>
        <a:bodyPr/>
        <a:lstStyle/>
        <a:p>
          <a:endParaRPr lang="en-GB"/>
        </a:p>
      </dgm:t>
    </dgm:pt>
    <dgm:pt modelId="{CCA42AB7-05B4-49D1-A95F-B839219C24B6}">
      <dgm:prSet phldrT="[Text]" custT="1"/>
      <dgm:spPr>
        <a:solidFill>
          <a:srgbClr val="FFFF00"/>
        </a:solidFill>
        <a:ln>
          <a:solidFill>
            <a:srgbClr val="FF0000"/>
          </a:solidFill>
        </a:ln>
      </dgm:spPr>
      <dgm:t>
        <a:bodyPr/>
        <a:lstStyle/>
        <a:p>
          <a:r>
            <a:rPr lang="en-GB" sz="1200" dirty="0" smtClean="0">
              <a:latin typeface="Arial" panose="020B0604020202020204" pitchFamily="34" charset="0"/>
              <a:cs typeface="Arial" panose="020B0604020202020204" pitchFamily="34" charset="0"/>
            </a:rPr>
            <a:t>Initial processes for Audit identified</a:t>
          </a:r>
          <a:endParaRPr lang="en-GB" sz="1200" dirty="0">
            <a:latin typeface="Arial" panose="020B0604020202020204" pitchFamily="34" charset="0"/>
            <a:cs typeface="Arial" panose="020B0604020202020204" pitchFamily="34" charset="0"/>
          </a:endParaRPr>
        </a:p>
      </dgm:t>
    </dgm:pt>
    <dgm:pt modelId="{D29E92A4-A0B0-40B9-A9C2-FD262418235B}" type="parTrans" cxnId="{A78E5E3C-1FE1-400B-9D58-C94CA1664DCA}">
      <dgm:prSet/>
      <dgm:spPr/>
    </dgm:pt>
    <dgm:pt modelId="{EEA54C6D-87A7-459E-B993-56495D2D8347}" type="sibTrans" cxnId="{A78E5E3C-1FE1-400B-9D58-C94CA1664DCA}">
      <dgm:prSet/>
      <dgm:spPr/>
    </dgm:pt>
    <dgm:pt modelId="{3D92B4B4-BC6E-4385-B611-C47BA9A76C2C}" type="pres">
      <dgm:prSet presAssocID="{0BAC9A78-4871-41F9-947F-A6FE215F4779}" presName="cycleMatrixDiagram" presStyleCnt="0">
        <dgm:presLayoutVars>
          <dgm:chMax val="1"/>
          <dgm:dir/>
          <dgm:animLvl val="lvl"/>
          <dgm:resizeHandles val="exact"/>
        </dgm:presLayoutVars>
      </dgm:prSet>
      <dgm:spPr/>
      <dgm:t>
        <a:bodyPr/>
        <a:lstStyle/>
        <a:p>
          <a:endParaRPr lang="en-GB"/>
        </a:p>
      </dgm:t>
    </dgm:pt>
    <dgm:pt modelId="{854599FD-D09A-4C38-9850-5F234D5C398F}" type="pres">
      <dgm:prSet presAssocID="{0BAC9A78-4871-41F9-947F-A6FE215F4779}" presName="children" presStyleCnt="0"/>
      <dgm:spPr/>
    </dgm:pt>
    <dgm:pt modelId="{8CB12AEB-E564-4B8C-8E76-7CC4C48F0AEE}" type="pres">
      <dgm:prSet presAssocID="{0BAC9A78-4871-41F9-947F-A6FE215F4779}" presName="child1group" presStyleCnt="0"/>
      <dgm:spPr/>
    </dgm:pt>
    <dgm:pt modelId="{5DF55B4A-12CC-4FAB-99FD-DCDAFFEEA919}" type="pres">
      <dgm:prSet presAssocID="{0BAC9A78-4871-41F9-947F-A6FE215F4779}" presName="child1" presStyleLbl="bgAcc1" presStyleIdx="0" presStyleCnt="4" custScaleY="101032"/>
      <dgm:spPr/>
      <dgm:t>
        <a:bodyPr/>
        <a:lstStyle/>
        <a:p>
          <a:endParaRPr lang="en-GB"/>
        </a:p>
      </dgm:t>
    </dgm:pt>
    <dgm:pt modelId="{3FB37A79-D8FB-4867-868B-38D6062DB77E}" type="pres">
      <dgm:prSet presAssocID="{0BAC9A78-4871-41F9-947F-A6FE215F4779}" presName="child1Text" presStyleLbl="bgAcc1" presStyleIdx="0" presStyleCnt="4">
        <dgm:presLayoutVars>
          <dgm:bulletEnabled val="1"/>
        </dgm:presLayoutVars>
      </dgm:prSet>
      <dgm:spPr/>
      <dgm:t>
        <a:bodyPr/>
        <a:lstStyle/>
        <a:p>
          <a:endParaRPr lang="en-GB"/>
        </a:p>
      </dgm:t>
    </dgm:pt>
    <dgm:pt modelId="{D479CC58-34B1-44C0-9F34-A14FABEDDC37}" type="pres">
      <dgm:prSet presAssocID="{0BAC9A78-4871-41F9-947F-A6FE215F4779}" presName="child2group" presStyleCnt="0"/>
      <dgm:spPr/>
    </dgm:pt>
    <dgm:pt modelId="{4A2B9852-4C9B-48EF-9FCA-6D320000B278}" type="pres">
      <dgm:prSet presAssocID="{0BAC9A78-4871-41F9-947F-A6FE215F4779}" presName="child2" presStyleLbl="bgAcc1" presStyleIdx="1" presStyleCnt="4" custScaleY="100019"/>
      <dgm:spPr/>
      <dgm:t>
        <a:bodyPr/>
        <a:lstStyle/>
        <a:p>
          <a:endParaRPr lang="en-GB"/>
        </a:p>
      </dgm:t>
    </dgm:pt>
    <dgm:pt modelId="{E9789619-D9F7-4B4F-B8A2-19FAEEAFE2C1}" type="pres">
      <dgm:prSet presAssocID="{0BAC9A78-4871-41F9-947F-A6FE215F4779}" presName="child2Text" presStyleLbl="bgAcc1" presStyleIdx="1" presStyleCnt="4">
        <dgm:presLayoutVars>
          <dgm:bulletEnabled val="1"/>
        </dgm:presLayoutVars>
      </dgm:prSet>
      <dgm:spPr/>
      <dgm:t>
        <a:bodyPr/>
        <a:lstStyle/>
        <a:p>
          <a:endParaRPr lang="en-GB"/>
        </a:p>
      </dgm:t>
    </dgm:pt>
    <dgm:pt modelId="{01C3427A-DA63-421B-BA04-21A65ACC42BB}" type="pres">
      <dgm:prSet presAssocID="{0BAC9A78-4871-41F9-947F-A6FE215F4779}" presName="child3group" presStyleCnt="0"/>
      <dgm:spPr/>
    </dgm:pt>
    <dgm:pt modelId="{64CE5C35-8943-49CD-953A-2BCEC69DD8A1}" type="pres">
      <dgm:prSet presAssocID="{0BAC9A78-4871-41F9-947F-A6FE215F4779}" presName="child3" presStyleLbl="bgAcc1" presStyleIdx="2" presStyleCnt="4" custScaleY="95689"/>
      <dgm:spPr/>
      <dgm:t>
        <a:bodyPr/>
        <a:lstStyle/>
        <a:p>
          <a:endParaRPr lang="en-GB"/>
        </a:p>
      </dgm:t>
    </dgm:pt>
    <dgm:pt modelId="{2BC143D9-99C6-450A-9435-78933E89749B}" type="pres">
      <dgm:prSet presAssocID="{0BAC9A78-4871-41F9-947F-A6FE215F4779}" presName="child3Text" presStyleLbl="bgAcc1" presStyleIdx="2" presStyleCnt="4">
        <dgm:presLayoutVars>
          <dgm:bulletEnabled val="1"/>
        </dgm:presLayoutVars>
      </dgm:prSet>
      <dgm:spPr/>
      <dgm:t>
        <a:bodyPr/>
        <a:lstStyle/>
        <a:p>
          <a:endParaRPr lang="en-GB"/>
        </a:p>
      </dgm:t>
    </dgm:pt>
    <dgm:pt modelId="{910C4E90-C434-491D-8AEC-CBFBD237F4E8}" type="pres">
      <dgm:prSet presAssocID="{0BAC9A78-4871-41F9-947F-A6FE215F4779}" presName="child4group" presStyleCnt="0"/>
      <dgm:spPr/>
    </dgm:pt>
    <dgm:pt modelId="{496E2334-E910-444D-9A09-C8AC71736976}" type="pres">
      <dgm:prSet presAssocID="{0BAC9A78-4871-41F9-947F-A6FE215F4779}" presName="child4" presStyleLbl="bgAcc1" presStyleIdx="3" presStyleCnt="4" custScaleY="96890"/>
      <dgm:spPr/>
      <dgm:t>
        <a:bodyPr/>
        <a:lstStyle/>
        <a:p>
          <a:endParaRPr lang="en-GB"/>
        </a:p>
      </dgm:t>
    </dgm:pt>
    <dgm:pt modelId="{FEEFB209-4E8B-4BDA-8BE9-FBDEBDD4C166}" type="pres">
      <dgm:prSet presAssocID="{0BAC9A78-4871-41F9-947F-A6FE215F4779}" presName="child4Text" presStyleLbl="bgAcc1" presStyleIdx="3" presStyleCnt="4">
        <dgm:presLayoutVars>
          <dgm:bulletEnabled val="1"/>
        </dgm:presLayoutVars>
      </dgm:prSet>
      <dgm:spPr/>
      <dgm:t>
        <a:bodyPr/>
        <a:lstStyle/>
        <a:p>
          <a:endParaRPr lang="en-GB"/>
        </a:p>
      </dgm:t>
    </dgm:pt>
    <dgm:pt modelId="{242B4D5E-998B-4690-8D1F-1935764548AB}" type="pres">
      <dgm:prSet presAssocID="{0BAC9A78-4871-41F9-947F-A6FE215F4779}" presName="childPlaceholder" presStyleCnt="0"/>
      <dgm:spPr/>
    </dgm:pt>
    <dgm:pt modelId="{38999D4E-6489-4F05-BF1A-93C3C533F62F}" type="pres">
      <dgm:prSet presAssocID="{0BAC9A78-4871-41F9-947F-A6FE215F4779}" presName="circle" presStyleCnt="0"/>
      <dgm:spPr/>
    </dgm:pt>
    <dgm:pt modelId="{CEF5CEC0-7C4F-450A-BABA-6EF24F1C337A}" type="pres">
      <dgm:prSet presAssocID="{0BAC9A78-4871-41F9-947F-A6FE215F4779}" presName="quadrant1" presStyleLbl="node1" presStyleIdx="0" presStyleCnt="4">
        <dgm:presLayoutVars>
          <dgm:chMax val="1"/>
          <dgm:bulletEnabled val="1"/>
        </dgm:presLayoutVars>
      </dgm:prSet>
      <dgm:spPr/>
      <dgm:t>
        <a:bodyPr/>
        <a:lstStyle/>
        <a:p>
          <a:endParaRPr lang="en-GB"/>
        </a:p>
      </dgm:t>
    </dgm:pt>
    <dgm:pt modelId="{37CE7FA3-226E-4BBC-B4B9-B317E8E37D09}" type="pres">
      <dgm:prSet presAssocID="{0BAC9A78-4871-41F9-947F-A6FE215F4779}" presName="quadrant2" presStyleLbl="node1" presStyleIdx="1" presStyleCnt="4">
        <dgm:presLayoutVars>
          <dgm:chMax val="1"/>
          <dgm:bulletEnabled val="1"/>
        </dgm:presLayoutVars>
      </dgm:prSet>
      <dgm:spPr/>
      <dgm:t>
        <a:bodyPr/>
        <a:lstStyle/>
        <a:p>
          <a:endParaRPr lang="en-GB"/>
        </a:p>
      </dgm:t>
    </dgm:pt>
    <dgm:pt modelId="{1D996A60-FCF3-4043-A055-5416C1DCD812}" type="pres">
      <dgm:prSet presAssocID="{0BAC9A78-4871-41F9-947F-A6FE215F4779}" presName="quadrant3" presStyleLbl="node1" presStyleIdx="2" presStyleCnt="4">
        <dgm:presLayoutVars>
          <dgm:chMax val="1"/>
          <dgm:bulletEnabled val="1"/>
        </dgm:presLayoutVars>
      </dgm:prSet>
      <dgm:spPr/>
      <dgm:t>
        <a:bodyPr/>
        <a:lstStyle/>
        <a:p>
          <a:endParaRPr lang="en-GB"/>
        </a:p>
      </dgm:t>
    </dgm:pt>
    <dgm:pt modelId="{01070836-76A1-4DBD-8118-EAEC05B6C0A9}" type="pres">
      <dgm:prSet presAssocID="{0BAC9A78-4871-41F9-947F-A6FE215F4779}" presName="quadrant4" presStyleLbl="node1" presStyleIdx="3" presStyleCnt="4">
        <dgm:presLayoutVars>
          <dgm:chMax val="1"/>
          <dgm:bulletEnabled val="1"/>
        </dgm:presLayoutVars>
      </dgm:prSet>
      <dgm:spPr/>
      <dgm:t>
        <a:bodyPr/>
        <a:lstStyle/>
        <a:p>
          <a:endParaRPr lang="en-GB"/>
        </a:p>
      </dgm:t>
    </dgm:pt>
    <dgm:pt modelId="{BD5DCA4E-575B-42EB-94C6-0AB395E0C929}" type="pres">
      <dgm:prSet presAssocID="{0BAC9A78-4871-41F9-947F-A6FE215F4779}" presName="quadrantPlaceholder" presStyleCnt="0"/>
      <dgm:spPr/>
    </dgm:pt>
    <dgm:pt modelId="{08DB8D58-E3C8-41BC-9DD4-87BD1A8A76A6}" type="pres">
      <dgm:prSet presAssocID="{0BAC9A78-4871-41F9-947F-A6FE215F4779}" presName="center1" presStyleLbl="fgShp" presStyleIdx="0" presStyleCnt="2"/>
      <dgm:spPr/>
    </dgm:pt>
    <dgm:pt modelId="{D2D2B0BA-D7ED-4689-8B36-059227A3FA8E}" type="pres">
      <dgm:prSet presAssocID="{0BAC9A78-4871-41F9-947F-A6FE215F4779}" presName="center2" presStyleLbl="fgShp" presStyleIdx="1" presStyleCnt="2"/>
      <dgm:spPr/>
    </dgm:pt>
  </dgm:ptLst>
  <dgm:cxnLst>
    <dgm:cxn modelId="{A41DEA07-6D3B-4243-B84F-17F64AF7B1D1}" srcId="{EB80E686-69F2-41B8-AF1C-3DA04689277A}" destId="{0DCA329E-4920-46FC-901A-B59918A42DFD}" srcOrd="0" destOrd="0" parTransId="{61727406-CD7B-4C07-B030-05CD3F230F22}" sibTransId="{F1625C8A-7BAC-4502-8E5A-4BA601FE6EAA}"/>
    <dgm:cxn modelId="{D25B84BF-D8C0-42DA-92E2-7D941302BEF7}" srcId="{0BAC9A78-4871-41F9-947F-A6FE215F4779}" destId="{22927778-4257-49EA-A915-0F0234E505C0}" srcOrd="2" destOrd="0" parTransId="{92901FAD-ADC7-4F58-8F53-98F343096799}" sibTransId="{FDCBD295-5320-4EDF-9939-EC238A63978A}"/>
    <dgm:cxn modelId="{64FF80DA-C0A2-45D6-87B3-6B2FCE9B9A01}" type="presOf" srcId="{0BAC9A78-4871-41F9-947F-A6FE215F4779}" destId="{3D92B4B4-BC6E-4385-B611-C47BA9A76C2C}" srcOrd="0" destOrd="0" presId="urn:microsoft.com/office/officeart/2005/8/layout/cycle4"/>
    <dgm:cxn modelId="{940A8173-9017-43CE-BC7E-86C66416A586}" type="presOf" srcId="{EB80E686-69F2-41B8-AF1C-3DA04689277A}" destId="{37CE7FA3-226E-4BBC-B4B9-B317E8E37D09}" srcOrd="0" destOrd="0" presId="urn:microsoft.com/office/officeart/2005/8/layout/cycle4"/>
    <dgm:cxn modelId="{912380BB-D97E-4F1E-A687-8E88B1C73BF3}" srcId="{0BAC9A78-4871-41F9-947F-A6FE215F4779}" destId="{87DDB398-BE80-4D7C-BA11-DFABD8F141C0}" srcOrd="3" destOrd="0" parTransId="{A6FDFA74-40E0-4068-BDDA-91559892D207}" sibTransId="{7BC9EFFB-357D-49D8-B9B5-6874148AE9B9}"/>
    <dgm:cxn modelId="{2E0C92B9-0366-4100-8C36-2377FA8E09C6}" type="presOf" srcId="{CCA42AB7-05B4-49D1-A95F-B839219C24B6}" destId="{5DF55B4A-12CC-4FAB-99FD-DCDAFFEEA919}" srcOrd="0" destOrd="0" presId="urn:microsoft.com/office/officeart/2005/8/layout/cycle4"/>
    <dgm:cxn modelId="{0CA438AF-99F9-45B8-9894-6141EDC4BBB3}" type="presOf" srcId="{0FC96E81-AF8B-4BA7-A1B0-0E94B8B92850}" destId="{FEEFB209-4E8B-4BDA-8BE9-FBDEBDD4C166}" srcOrd="1" destOrd="0" presId="urn:microsoft.com/office/officeart/2005/8/layout/cycle4"/>
    <dgm:cxn modelId="{601B9327-A829-4839-A57F-6A0EC5AD9292}" type="presOf" srcId="{87DDB398-BE80-4D7C-BA11-DFABD8F141C0}" destId="{01070836-76A1-4DBD-8118-EAEC05B6C0A9}" srcOrd="0" destOrd="0" presId="urn:microsoft.com/office/officeart/2005/8/layout/cycle4"/>
    <dgm:cxn modelId="{A78E5E3C-1FE1-400B-9D58-C94CA1664DCA}" srcId="{D75810A5-0F51-472B-B193-D817C15F9E66}" destId="{CCA42AB7-05B4-49D1-A95F-B839219C24B6}" srcOrd="0" destOrd="0" parTransId="{D29E92A4-A0B0-40B9-A9C2-FD262418235B}" sibTransId="{EEA54C6D-87A7-459E-B993-56495D2D8347}"/>
    <dgm:cxn modelId="{AD84B9A4-FB66-46E6-8161-B925C2A0ADC1}" srcId="{87DDB398-BE80-4D7C-BA11-DFABD8F141C0}" destId="{0FC96E81-AF8B-4BA7-A1B0-0E94B8B92850}" srcOrd="0" destOrd="0" parTransId="{785C819E-4542-4035-9A63-E90D28AEA9E8}" sibTransId="{144ED69E-9DB3-4DF1-A375-34BD1637BFC9}"/>
    <dgm:cxn modelId="{DF12284F-E03B-499E-B7E9-0CC53ADFD3C8}" type="presOf" srcId="{D75810A5-0F51-472B-B193-D817C15F9E66}" destId="{CEF5CEC0-7C4F-450A-BABA-6EF24F1C337A}" srcOrd="0" destOrd="0" presId="urn:microsoft.com/office/officeart/2005/8/layout/cycle4"/>
    <dgm:cxn modelId="{251F6E98-06F9-4985-A8FF-722CE88AFEEF}" srcId="{D75810A5-0F51-472B-B193-D817C15F9E66}" destId="{60D55C0B-AE1C-4980-9077-295770B8E659}" srcOrd="1" destOrd="0" parTransId="{45B1939E-33DC-49BB-8EEE-22A387498F79}" sibTransId="{981C3D9A-11D2-4F80-8582-9417ACA20242}"/>
    <dgm:cxn modelId="{E14FAD1E-884C-4118-B3AB-3709760548AB}" srcId="{22927778-4257-49EA-A915-0F0234E505C0}" destId="{A45C343C-C97A-45F1-B5F9-F5365F8B2C1A}" srcOrd="0" destOrd="0" parTransId="{0230F96C-B9C7-4920-A7FB-43DD2D952F41}" sibTransId="{DD07B795-11D7-4F1D-8B4B-87755A3B6616}"/>
    <dgm:cxn modelId="{71841888-816B-4694-8636-0BC53E5C277C}" type="presOf" srcId="{60D55C0B-AE1C-4980-9077-295770B8E659}" destId="{5DF55B4A-12CC-4FAB-99FD-DCDAFFEEA919}" srcOrd="0" destOrd="1" presId="urn:microsoft.com/office/officeart/2005/8/layout/cycle4"/>
    <dgm:cxn modelId="{633E0114-C997-4449-BC84-BB28AC4AC40D}" type="presOf" srcId="{22927778-4257-49EA-A915-0F0234E505C0}" destId="{1D996A60-FCF3-4043-A055-5416C1DCD812}" srcOrd="0" destOrd="0" presId="urn:microsoft.com/office/officeart/2005/8/layout/cycle4"/>
    <dgm:cxn modelId="{0D7397B1-9AAB-45C4-B89A-38AA1D88BC39}" type="presOf" srcId="{A45C343C-C97A-45F1-B5F9-F5365F8B2C1A}" destId="{2BC143D9-99C6-450A-9435-78933E89749B}" srcOrd="1" destOrd="0" presId="urn:microsoft.com/office/officeart/2005/8/layout/cycle4"/>
    <dgm:cxn modelId="{3B163203-0826-48A3-9119-08E3AF631A15}" type="presOf" srcId="{0DCA329E-4920-46FC-901A-B59918A42DFD}" destId="{4A2B9852-4C9B-48EF-9FCA-6D320000B278}" srcOrd="0" destOrd="0" presId="urn:microsoft.com/office/officeart/2005/8/layout/cycle4"/>
    <dgm:cxn modelId="{8DBC5CC3-8639-4746-B50A-F1FD6616E2D9}" type="presOf" srcId="{A45C343C-C97A-45F1-B5F9-F5365F8B2C1A}" destId="{64CE5C35-8943-49CD-953A-2BCEC69DD8A1}" srcOrd="0" destOrd="0" presId="urn:microsoft.com/office/officeart/2005/8/layout/cycle4"/>
    <dgm:cxn modelId="{7DD9D1C9-7278-4348-AF4D-EE2B6122018C}" type="presOf" srcId="{0DCA329E-4920-46FC-901A-B59918A42DFD}" destId="{E9789619-D9F7-4B4F-B8A2-19FAEEAFE2C1}" srcOrd="1" destOrd="0" presId="urn:microsoft.com/office/officeart/2005/8/layout/cycle4"/>
    <dgm:cxn modelId="{3D1513B6-4F57-4AE9-B4B5-6B7377127B12}" srcId="{0BAC9A78-4871-41F9-947F-A6FE215F4779}" destId="{D75810A5-0F51-472B-B193-D817C15F9E66}" srcOrd="0" destOrd="0" parTransId="{7363AF3C-98BF-4BDC-A040-CE4BC42DA57C}" sibTransId="{5CE58E09-4B72-43D6-AE36-68B5AB54A756}"/>
    <dgm:cxn modelId="{0BD04634-5282-4C67-9444-4011E4F3040E}" type="presOf" srcId="{CCA42AB7-05B4-49D1-A95F-B839219C24B6}" destId="{3FB37A79-D8FB-4867-868B-38D6062DB77E}" srcOrd="1" destOrd="0" presId="urn:microsoft.com/office/officeart/2005/8/layout/cycle4"/>
    <dgm:cxn modelId="{3FF88021-F634-4615-AED0-28614D02BA88}" type="presOf" srcId="{0FC96E81-AF8B-4BA7-A1B0-0E94B8B92850}" destId="{496E2334-E910-444D-9A09-C8AC71736976}" srcOrd="0" destOrd="0" presId="urn:microsoft.com/office/officeart/2005/8/layout/cycle4"/>
    <dgm:cxn modelId="{B4AF7F2A-4E87-4863-9DA6-B097353C5CF2}" srcId="{0BAC9A78-4871-41F9-947F-A6FE215F4779}" destId="{EB80E686-69F2-41B8-AF1C-3DA04689277A}" srcOrd="1" destOrd="0" parTransId="{1F977BB0-B88F-4B20-A827-3E4FC22D86A9}" sibTransId="{F7510EEB-52C7-4D3C-821A-66C23B2E517F}"/>
    <dgm:cxn modelId="{5C036FF5-1DC8-42FB-AB22-7B015C02875B}" type="presOf" srcId="{60D55C0B-AE1C-4980-9077-295770B8E659}" destId="{3FB37A79-D8FB-4867-868B-38D6062DB77E}" srcOrd="1" destOrd="1" presId="urn:microsoft.com/office/officeart/2005/8/layout/cycle4"/>
    <dgm:cxn modelId="{D0953263-EF7D-45D4-83C6-B3139BBEBFD2}" type="presParOf" srcId="{3D92B4B4-BC6E-4385-B611-C47BA9A76C2C}" destId="{854599FD-D09A-4C38-9850-5F234D5C398F}" srcOrd="0" destOrd="0" presId="urn:microsoft.com/office/officeart/2005/8/layout/cycle4"/>
    <dgm:cxn modelId="{D0F18757-4B52-417A-A616-64E44F5F8F2D}" type="presParOf" srcId="{854599FD-D09A-4C38-9850-5F234D5C398F}" destId="{8CB12AEB-E564-4B8C-8E76-7CC4C48F0AEE}" srcOrd="0" destOrd="0" presId="urn:microsoft.com/office/officeart/2005/8/layout/cycle4"/>
    <dgm:cxn modelId="{CE6F2615-F777-46E4-A14C-3B24186C7B3C}" type="presParOf" srcId="{8CB12AEB-E564-4B8C-8E76-7CC4C48F0AEE}" destId="{5DF55B4A-12CC-4FAB-99FD-DCDAFFEEA919}" srcOrd="0" destOrd="0" presId="urn:microsoft.com/office/officeart/2005/8/layout/cycle4"/>
    <dgm:cxn modelId="{702FC97B-AF52-4578-A775-F63EA733E2EC}" type="presParOf" srcId="{8CB12AEB-E564-4B8C-8E76-7CC4C48F0AEE}" destId="{3FB37A79-D8FB-4867-868B-38D6062DB77E}" srcOrd="1" destOrd="0" presId="urn:microsoft.com/office/officeart/2005/8/layout/cycle4"/>
    <dgm:cxn modelId="{BBD96FAF-4008-484E-A7AB-F5ED0F499C0E}" type="presParOf" srcId="{854599FD-D09A-4C38-9850-5F234D5C398F}" destId="{D479CC58-34B1-44C0-9F34-A14FABEDDC37}" srcOrd="1" destOrd="0" presId="urn:microsoft.com/office/officeart/2005/8/layout/cycle4"/>
    <dgm:cxn modelId="{5AC1981C-8B42-4665-8DAC-A6266BD485BA}" type="presParOf" srcId="{D479CC58-34B1-44C0-9F34-A14FABEDDC37}" destId="{4A2B9852-4C9B-48EF-9FCA-6D320000B278}" srcOrd="0" destOrd="0" presId="urn:microsoft.com/office/officeart/2005/8/layout/cycle4"/>
    <dgm:cxn modelId="{69AD5507-DE88-4470-AE89-6F6AAFB9FB3F}" type="presParOf" srcId="{D479CC58-34B1-44C0-9F34-A14FABEDDC37}" destId="{E9789619-D9F7-4B4F-B8A2-19FAEEAFE2C1}" srcOrd="1" destOrd="0" presId="urn:microsoft.com/office/officeart/2005/8/layout/cycle4"/>
    <dgm:cxn modelId="{C67A2A94-5797-403A-8C33-FEB0593235A5}" type="presParOf" srcId="{854599FD-D09A-4C38-9850-5F234D5C398F}" destId="{01C3427A-DA63-421B-BA04-21A65ACC42BB}" srcOrd="2" destOrd="0" presId="urn:microsoft.com/office/officeart/2005/8/layout/cycle4"/>
    <dgm:cxn modelId="{F2BF2F92-799C-49F6-870B-D4169946A792}" type="presParOf" srcId="{01C3427A-DA63-421B-BA04-21A65ACC42BB}" destId="{64CE5C35-8943-49CD-953A-2BCEC69DD8A1}" srcOrd="0" destOrd="0" presId="urn:microsoft.com/office/officeart/2005/8/layout/cycle4"/>
    <dgm:cxn modelId="{84D68930-1C76-4F1E-9C0F-FF08D1933687}" type="presParOf" srcId="{01C3427A-DA63-421B-BA04-21A65ACC42BB}" destId="{2BC143D9-99C6-450A-9435-78933E89749B}" srcOrd="1" destOrd="0" presId="urn:microsoft.com/office/officeart/2005/8/layout/cycle4"/>
    <dgm:cxn modelId="{3B18BBCC-D99A-41A2-9860-AC963636E205}" type="presParOf" srcId="{854599FD-D09A-4C38-9850-5F234D5C398F}" destId="{910C4E90-C434-491D-8AEC-CBFBD237F4E8}" srcOrd="3" destOrd="0" presId="urn:microsoft.com/office/officeart/2005/8/layout/cycle4"/>
    <dgm:cxn modelId="{7B5645B6-7DD2-420F-9AE6-772D1D320BD8}" type="presParOf" srcId="{910C4E90-C434-491D-8AEC-CBFBD237F4E8}" destId="{496E2334-E910-444D-9A09-C8AC71736976}" srcOrd="0" destOrd="0" presId="urn:microsoft.com/office/officeart/2005/8/layout/cycle4"/>
    <dgm:cxn modelId="{4143F964-45B5-44CB-B45D-ED0E7C99C470}" type="presParOf" srcId="{910C4E90-C434-491D-8AEC-CBFBD237F4E8}" destId="{FEEFB209-4E8B-4BDA-8BE9-FBDEBDD4C166}" srcOrd="1" destOrd="0" presId="urn:microsoft.com/office/officeart/2005/8/layout/cycle4"/>
    <dgm:cxn modelId="{4AE252AF-21E6-4545-92B0-25C51B2BC630}" type="presParOf" srcId="{854599FD-D09A-4C38-9850-5F234D5C398F}" destId="{242B4D5E-998B-4690-8D1F-1935764548AB}" srcOrd="4" destOrd="0" presId="urn:microsoft.com/office/officeart/2005/8/layout/cycle4"/>
    <dgm:cxn modelId="{9B728475-48E8-4838-BD02-21B84A81C088}" type="presParOf" srcId="{3D92B4B4-BC6E-4385-B611-C47BA9A76C2C}" destId="{38999D4E-6489-4F05-BF1A-93C3C533F62F}" srcOrd="1" destOrd="0" presId="urn:microsoft.com/office/officeart/2005/8/layout/cycle4"/>
    <dgm:cxn modelId="{70318394-39D9-4EC3-BB64-B6F401FF9B45}" type="presParOf" srcId="{38999D4E-6489-4F05-BF1A-93C3C533F62F}" destId="{CEF5CEC0-7C4F-450A-BABA-6EF24F1C337A}" srcOrd="0" destOrd="0" presId="urn:microsoft.com/office/officeart/2005/8/layout/cycle4"/>
    <dgm:cxn modelId="{89F8B359-5891-41E4-9EC2-052CFBC14998}" type="presParOf" srcId="{38999D4E-6489-4F05-BF1A-93C3C533F62F}" destId="{37CE7FA3-226E-4BBC-B4B9-B317E8E37D09}" srcOrd="1" destOrd="0" presId="urn:microsoft.com/office/officeart/2005/8/layout/cycle4"/>
    <dgm:cxn modelId="{51B7AB69-2FB5-41FF-85BC-A28BA24080A8}" type="presParOf" srcId="{38999D4E-6489-4F05-BF1A-93C3C533F62F}" destId="{1D996A60-FCF3-4043-A055-5416C1DCD812}" srcOrd="2" destOrd="0" presId="urn:microsoft.com/office/officeart/2005/8/layout/cycle4"/>
    <dgm:cxn modelId="{0B5FE159-5431-41FB-B7D0-52516E2E43AA}" type="presParOf" srcId="{38999D4E-6489-4F05-BF1A-93C3C533F62F}" destId="{01070836-76A1-4DBD-8118-EAEC05B6C0A9}" srcOrd="3" destOrd="0" presId="urn:microsoft.com/office/officeart/2005/8/layout/cycle4"/>
    <dgm:cxn modelId="{3AAE66BC-CFEA-4D0A-B470-D78A8DE2BD16}" type="presParOf" srcId="{38999D4E-6489-4F05-BF1A-93C3C533F62F}" destId="{BD5DCA4E-575B-42EB-94C6-0AB395E0C929}" srcOrd="4" destOrd="0" presId="urn:microsoft.com/office/officeart/2005/8/layout/cycle4"/>
    <dgm:cxn modelId="{618C166D-5BBF-4666-B3A0-3095A5AF1C04}" type="presParOf" srcId="{3D92B4B4-BC6E-4385-B611-C47BA9A76C2C}" destId="{08DB8D58-E3C8-41BC-9DD4-87BD1A8A76A6}" srcOrd="2" destOrd="0" presId="urn:microsoft.com/office/officeart/2005/8/layout/cycle4"/>
    <dgm:cxn modelId="{A40DF8B5-BB0E-4448-9FF8-CE48E93E3E0E}" type="presParOf" srcId="{3D92B4B4-BC6E-4385-B611-C47BA9A76C2C}" destId="{D2D2B0BA-D7ED-4689-8B36-059227A3FA8E}"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E3C306-E3EA-4277-891F-C8F541210767}">
      <dsp:nvSpPr>
        <dsp:cNvPr id="0" name=""/>
        <dsp:cNvSpPr/>
      </dsp:nvSpPr>
      <dsp:spPr>
        <a:xfrm>
          <a:off x="3111454" y="2456288"/>
          <a:ext cx="3002131" cy="3002131"/>
        </a:xfrm>
        <a:prstGeom prst="gear9">
          <a:avLst/>
        </a:prstGeom>
        <a:solidFill>
          <a:srgbClr val="FE3030"/>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GB" sz="2000" kern="1200" dirty="0" smtClean="0"/>
            <a:t>Information Asset</a:t>
          </a:r>
          <a:endParaRPr lang="en-GB" sz="2000" kern="1200" dirty="0"/>
        </a:p>
      </dsp:txBody>
      <dsp:txXfrm>
        <a:off x="3715016" y="3159523"/>
        <a:ext cx="1795007" cy="1543157"/>
      </dsp:txXfrm>
    </dsp:sp>
    <dsp:sp modelId="{42FB469C-4CB7-463A-B3EB-5D86D21B0DC3}">
      <dsp:nvSpPr>
        <dsp:cNvPr id="0" name=""/>
        <dsp:cNvSpPr/>
      </dsp:nvSpPr>
      <dsp:spPr>
        <a:xfrm>
          <a:off x="1364760" y="1746694"/>
          <a:ext cx="2183368" cy="2183368"/>
        </a:xfrm>
        <a:prstGeom prst="gear6">
          <a:avLst/>
        </a:prstGeom>
        <a:solidFill>
          <a:srgbClr val="DD0101"/>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GB" sz="2000" kern="1200" dirty="0" smtClean="0"/>
            <a:t>Strategy 2020</a:t>
          </a:r>
          <a:endParaRPr lang="en-GB" sz="2000" kern="1200" dirty="0"/>
        </a:p>
      </dsp:txBody>
      <dsp:txXfrm>
        <a:off x="1914429" y="2299686"/>
        <a:ext cx="1084030" cy="1077384"/>
      </dsp:txXfrm>
    </dsp:sp>
    <dsp:sp modelId="{A2E31B8F-2427-494D-A61D-8716182C18B3}">
      <dsp:nvSpPr>
        <dsp:cNvPr id="0" name=""/>
        <dsp:cNvSpPr/>
      </dsp:nvSpPr>
      <dsp:spPr>
        <a:xfrm rot="20700000">
          <a:off x="2587669" y="240393"/>
          <a:ext cx="2139255" cy="2139255"/>
        </a:xfrm>
        <a:prstGeom prst="gear6">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GB" sz="2000" kern="1200" dirty="0" smtClean="0"/>
            <a:t>Risk</a:t>
          </a:r>
          <a:endParaRPr lang="en-GB" sz="2000" kern="1200" dirty="0"/>
        </a:p>
      </dsp:txBody>
      <dsp:txXfrm rot="-20700000">
        <a:off x="3056870" y="709594"/>
        <a:ext cx="1200852" cy="1200852"/>
      </dsp:txXfrm>
    </dsp:sp>
    <dsp:sp modelId="{7290E242-F7A0-4E88-8B42-7E40DA81BDE1}">
      <dsp:nvSpPr>
        <dsp:cNvPr id="0" name=""/>
        <dsp:cNvSpPr/>
      </dsp:nvSpPr>
      <dsp:spPr>
        <a:xfrm>
          <a:off x="2894735" y="1995194"/>
          <a:ext cx="3842727" cy="3842727"/>
        </a:xfrm>
        <a:prstGeom prst="circularArrow">
          <a:avLst>
            <a:gd name="adj1" fmla="val 4687"/>
            <a:gd name="adj2" fmla="val 299029"/>
            <a:gd name="adj3" fmla="val 2539888"/>
            <a:gd name="adj4" fmla="val 15811089"/>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BB08D2E-15E3-4C3B-8D7D-2AFA57D50964}">
      <dsp:nvSpPr>
        <dsp:cNvPr id="0" name=""/>
        <dsp:cNvSpPr/>
      </dsp:nvSpPr>
      <dsp:spPr>
        <a:xfrm>
          <a:off x="978090" y="1258172"/>
          <a:ext cx="2791981" cy="2791981"/>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59547B3-26BD-45B2-97F4-8D552E21F06B}">
      <dsp:nvSpPr>
        <dsp:cNvPr id="0" name=""/>
        <dsp:cNvSpPr/>
      </dsp:nvSpPr>
      <dsp:spPr>
        <a:xfrm>
          <a:off x="2092837" y="-233609"/>
          <a:ext cx="3010318" cy="3010318"/>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CE5C35-8943-49CD-953A-2BCEC69DD8A1}">
      <dsp:nvSpPr>
        <dsp:cNvPr id="0" name=""/>
        <dsp:cNvSpPr/>
      </dsp:nvSpPr>
      <dsp:spPr>
        <a:xfrm>
          <a:off x="4820267" y="3111908"/>
          <a:ext cx="2233980" cy="1384728"/>
        </a:xfrm>
        <a:prstGeom prst="roundRect">
          <a:avLst>
            <a:gd name="adj" fmla="val 10000"/>
          </a:avLst>
        </a:prstGeom>
        <a:solidFill>
          <a:schemeClr val="lt1">
            <a:alpha val="90000"/>
            <a:hueOff val="0"/>
            <a:satOff val="0"/>
            <a:lumOff val="0"/>
            <a:alphaOff val="0"/>
          </a:schemeClr>
        </a:solidFill>
        <a:ln w="55000" cap="flat" cmpd="thickThin" algn="ctr">
          <a:solidFill>
            <a:srgbClr val="FF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marL="114300" lvl="1" indent="-114300" algn="l" defTabSz="533400">
            <a:lnSpc>
              <a:spcPct val="90000"/>
            </a:lnSpc>
            <a:spcBef>
              <a:spcPct val="0"/>
            </a:spcBef>
            <a:spcAft>
              <a:spcPct val="15000"/>
            </a:spcAft>
            <a:buChar char="••"/>
          </a:pPr>
          <a:r>
            <a:rPr lang="en-GB" sz="1200" kern="1200" dirty="0">
              <a:latin typeface="Arial" panose="020B0604020202020204" pitchFamily="34" charset="0"/>
              <a:cs typeface="Arial" panose="020B0604020202020204" pitchFamily="34" charset="0"/>
            </a:rPr>
            <a:t>Governance Services work with </a:t>
          </a:r>
          <a:r>
            <a:rPr lang="en-GB" sz="1200" kern="1200" dirty="0" smtClean="0">
              <a:latin typeface="Arial" panose="020B0604020202020204" pitchFamily="34" charset="0"/>
              <a:cs typeface="Arial" panose="020B0604020202020204" pitchFamily="34" charset="0"/>
            </a:rPr>
            <a:t>depts. </a:t>
          </a:r>
          <a:r>
            <a:rPr lang="en-GB" sz="1200" kern="1200" dirty="0">
              <a:latin typeface="Arial" panose="020B0604020202020204" pitchFamily="34" charset="0"/>
              <a:cs typeface="Arial" panose="020B0604020202020204" pitchFamily="34" charset="0"/>
            </a:rPr>
            <a:t>to </a:t>
          </a:r>
          <a:r>
            <a:rPr lang="en-GB" sz="1200" kern="1200" dirty="0" smtClean="0">
              <a:latin typeface="Arial" panose="020B0604020202020204" pitchFamily="34" charset="0"/>
              <a:cs typeface="Arial" panose="020B0604020202020204" pitchFamily="34" charset="0"/>
            </a:rPr>
            <a:t>identify areas of risk/ for improvement</a:t>
          </a:r>
          <a:endParaRPr lang="en-GB" sz="1200" kern="1200" dirty="0">
            <a:latin typeface="Arial" panose="020B0604020202020204" pitchFamily="34" charset="0"/>
            <a:cs typeface="Arial" panose="020B0604020202020204" pitchFamily="34" charset="0"/>
          </a:endParaRPr>
        </a:p>
      </dsp:txBody>
      <dsp:txXfrm>
        <a:off x="5520879" y="3488508"/>
        <a:ext cx="1502950" cy="977710"/>
      </dsp:txXfrm>
    </dsp:sp>
    <dsp:sp modelId="{496E2334-E910-444D-9A09-C8AC71736976}">
      <dsp:nvSpPr>
        <dsp:cNvPr id="0" name=""/>
        <dsp:cNvSpPr/>
      </dsp:nvSpPr>
      <dsp:spPr>
        <a:xfrm>
          <a:off x="1175351" y="3103218"/>
          <a:ext cx="2233980" cy="1402107"/>
        </a:xfrm>
        <a:prstGeom prst="roundRect">
          <a:avLst>
            <a:gd name="adj" fmla="val 10000"/>
          </a:avLst>
        </a:prstGeom>
        <a:solidFill>
          <a:schemeClr val="lt1">
            <a:alpha val="90000"/>
            <a:hueOff val="0"/>
            <a:satOff val="0"/>
            <a:lumOff val="0"/>
            <a:alphaOff val="0"/>
          </a:schemeClr>
        </a:solidFill>
        <a:ln w="55000" cap="flat" cmpd="thickThin" algn="ctr">
          <a:solidFill>
            <a:srgbClr val="FF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28800" tIns="28800" rIns="28800" bIns="28800" numCol="1" spcCol="1270" anchor="t" anchorCtr="0">
          <a:noAutofit/>
        </a:bodyPr>
        <a:lstStyle/>
        <a:p>
          <a:pPr marL="114300" lvl="1" indent="-114300" algn="l" defTabSz="533400">
            <a:lnSpc>
              <a:spcPct val="90000"/>
            </a:lnSpc>
            <a:spcBef>
              <a:spcPct val="0"/>
            </a:spcBef>
            <a:spcAft>
              <a:spcPct val="15000"/>
            </a:spcAft>
            <a:buChar char="••"/>
          </a:pPr>
          <a:r>
            <a:rPr lang="en-GB" sz="1200" kern="1200" dirty="0" smtClean="0">
              <a:latin typeface="Arial" panose="020B0604020202020204" pitchFamily="34" charset="0"/>
              <a:cs typeface="Arial" panose="020B0604020202020204" pitchFamily="34" charset="0"/>
            </a:rPr>
            <a:t>Collaborate to improve information </a:t>
          </a:r>
          <a:r>
            <a:rPr lang="en-GB" sz="1200" kern="1200" dirty="0">
              <a:latin typeface="Arial" panose="020B0604020202020204" pitchFamily="34" charset="0"/>
              <a:cs typeface="Arial" panose="020B0604020202020204" pitchFamily="34" charset="0"/>
            </a:rPr>
            <a:t>&amp; records management </a:t>
          </a:r>
          <a:r>
            <a:rPr lang="en-GB" sz="1200" kern="1200" dirty="0" smtClean="0">
              <a:latin typeface="Arial" panose="020B0604020202020204" pitchFamily="34" charset="0"/>
              <a:cs typeface="Arial" panose="020B0604020202020204" pitchFamily="34" charset="0"/>
            </a:rPr>
            <a:t>procedures.</a:t>
          </a:r>
          <a:endParaRPr lang="en-GB" sz="1200" kern="1200" dirty="0">
            <a:latin typeface="Arial" panose="020B0604020202020204" pitchFamily="34" charset="0"/>
            <a:cs typeface="Arial" panose="020B0604020202020204" pitchFamily="34" charset="0"/>
          </a:endParaRPr>
        </a:p>
      </dsp:txBody>
      <dsp:txXfrm>
        <a:off x="1206151" y="3484545"/>
        <a:ext cx="1502186" cy="989980"/>
      </dsp:txXfrm>
    </dsp:sp>
    <dsp:sp modelId="{4A2B9852-4C9B-48EF-9FCA-6D320000B278}">
      <dsp:nvSpPr>
        <dsp:cNvPr id="0" name=""/>
        <dsp:cNvSpPr/>
      </dsp:nvSpPr>
      <dsp:spPr>
        <a:xfrm>
          <a:off x="4820267" y="5462"/>
          <a:ext cx="2233980" cy="1447388"/>
        </a:xfrm>
        <a:prstGeom prst="roundRect">
          <a:avLst>
            <a:gd name="adj" fmla="val 10000"/>
          </a:avLst>
        </a:prstGeom>
        <a:solidFill>
          <a:schemeClr val="lt1">
            <a:alpha val="90000"/>
            <a:hueOff val="0"/>
            <a:satOff val="0"/>
            <a:lumOff val="0"/>
            <a:alphaOff val="0"/>
          </a:schemeClr>
        </a:solidFill>
        <a:ln w="55000" cap="flat" cmpd="thickThin" algn="ctr">
          <a:solidFill>
            <a:srgbClr val="FF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46800" tIns="45720" rIns="46800" bIns="45720" numCol="1" spcCol="1270" anchor="t" anchorCtr="0">
          <a:noAutofit/>
        </a:bodyPr>
        <a:lstStyle/>
        <a:p>
          <a:pPr marL="114300" lvl="1" indent="-114300" algn="l" defTabSz="533400">
            <a:lnSpc>
              <a:spcPct val="90000"/>
            </a:lnSpc>
            <a:spcBef>
              <a:spcPct val="0"/>
            </a:spcBef>
            <a:spcAft>
              <a:spcPct val="15000"/>
            </a:spcAft>
            <a:buChar char="••"/>
          </a:pPr>
          <a:r>
            <a:rPr lang="en-GB" sz="1200" b="0" kern="1200" dirty="0">
              <a:latin typeface="Arial" panose="020B0604020202020204" pitchFamily="34" charset="0"/>
              <a:cs typeface="Arial" panose="020B0604020202020204" pitchFamily="34" charset="0"/>
            </a:rPr>
            <a:t>Governance Services collate and assess information </a:t>
          </a:r>
        </a:p>
      </dsp:txBody>
      <dsp:txXfrm>
        <a:off x="5522255" y="37256"/>
        <a:ext cx="1500198" cy="1021953"/>
      </dsp:txXfrm>
    </dsp:sp>
    <dsp:sp modelId="{5DF55B4A-12CC-4FAB-99FD-DCDAFFEEA919}">
      <dsp:nvSpPr>
        <dsp:cNvPr id="0" name=""/>
        <dsp:cNvSpPr/>
      </dsp:nvSpPr>
      <dsp:spPr>
        <a:xfrm>
          <a:off x="1175351" y="-1866"/>
          <a:ext cx="2233980" cy="1462047"/>
        </a:xfrm>
        <a:prstGeom prst="roundRect">
          <a:avLst>
            <a:gd name="adj" fmla="val 10000"/>
          </a:avLst>
        </a:prstGeom>
        <a:solidFill>
          <a:srgbClr val="FFFF00"/>
        </a:solidFill>
        <a:ln w="55000" cap="flat" cmpd="thickThin" algn="ctr">
          <a:solidFill>
            <a:srgbClr val="FF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marL="114300" lvl="1" indent="-114300" algn="l" defTabSz="533400">
            <a:lnSpc>
              <a:spcPct val="90000"/>
            </a:lnSpc>
            <a:spcBef>
              <a:spcPct val="0"/>
            </a:spcBef>
            <a:spcAft>
              <a:spcPct val="15000"/>
            </a:spcAft>
            <a:buChar char="••"/>
          </a:pPr>
          <a:r>
            <a:rPr lang="en-GB" sz="1200" kern="1200" dirty="0" smtClean="0">
              <a:latin typeface="Arial" panose="020B0604020202020204" pitchFamily="34" charset="0"/>
              <a:cs typeface="Arial" panose="020B0604020202020204" pitchFamily="34" charset="0"/>
            </a:rPr>
            <a:t>Initial processes for Audit identified</a:t>
          </a:r>
          <a:endParaRPr lang="en-GB" sz="1200" kern="1200" dirty="0">
            <a:latin typeface="Arial" panose="020B0604020202020204" pitchFamily="34" charset="0"/>
            <a:cs typeface="Arial" panose="020B0604020202020204" pitchFamily="34" charset="0"/>
          </a:endParaRPr>
        </a:p>
        <a:p>
          <a:pPr marL="114300" lvl="1" indent="-114300" algn="l" defTabSz="533400">
            <a:lnSpc>
              <a:spcPct val="90000"/>
            </a:lnSpc>
            <a:spcBef>
              <a:spcPct val="0"/>
            </a:spcBef>
            <a:spcAft>
              <a:spcPct val="15000"/>
            </a:spcAft>
            <a:buChar char="••"/>
          </a:pPr>
          <a:r>
            <a:rPr lang="en-GB" sz="1200" kern="1200" dirty="0">
              <a:latin typeface="Arial" panose="020B0604020202020204" pitchFamily="34" charset="0"/>
              <a:cs typeface="Arial" panose="020B0604020202020204" pitchFamily="34" charset="0"/>
            </a:rPr>
            <a:t>Information Audit gathers information</a:t>
          </a:r>
        </a:p>
      </dsp:txBody>
      <dsp:txXfrm>
        <a:off x="1207467" y="30250"/>
        <a:ext cx="1499554" cy="1032303"/>
      </dsp:txXfrm>
    </dsp:sp>
    <dsp:sp modelId="{CEF5CEC0-7C4F-450A-BABA-6EF24F1C337A}">
      <dsp:nvSpPr>
        <dsp:cNvPr id="0" name=""/>
        <dsp:cNvSpPr/>
      </dsp:nvSpPr>
      <dsp:spPr>
        <a:xfrm>
          <a:off x="2111452" y="259633"/>
          <a:ext cx="1958124" cy="1958124"/>
        </a:xfrm>
        <a:prstGeom prst="pieWedge">
          <a:avLst/>
        </a:prstGeom>
        <a:solidFill>
          <a:srgbClr val="C00000"/>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GB" sz="2000" kern="1200" dirty="0"/>
            <a:t>Appraise</a:t>
          </a:r>
        </a:p>
      </dsp:txBody>
      <dsp:txXfrm>
        <a:off x="2684973" y="833154"/>
        <a:ext cx="1384603" cy="1384603"/>
      </dsp:txXfrm>
    </dsp:sp>
    <dsp:sp modelId="{37CE7FA3-226E-4BBC-B4B9-B317E8E37D09}">
      <dsp:nvSpPr>
        <dsp:cNvPr id="0" name=""/>
        <dsp:cNvSpPr/>
      </dsp:nvSpPr>
      <dsp:spPr>
        <a:xfrm rot="5400000">
          <a:off x="4160022" y="259633"/>
          <a:ext cx="1958124" cy="1958124"/>
        </a:xfrm>
        <a:prstGeom prst="pieWedge">
          <a:avLst/>
        </a:prstGeom>
        <a:solidFill>
          <a:srgbClr val="C00000"/>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GB" sz="2000" kern="1200" dirty="0"/>
            <a:t>Evaluate</a:t>
          </a:r>
        </a:p>
      </dsp:txBody>
      <dsp:txXfrm rot="-5400000">
        <a:off x="4160022" y="833154"/>
        <a:ext cx="1384603" cy="1384603"/>
      </dsp:txXfrm>
    </dsp:sp>
    <dsp:sp modelId="{1D996A60-FCF3-4043-A055-5416C1DCD812}">
      <dsp:nvSpPr>
        <dsp:cNvPr id="0" name=""/>
        <dsp:cNvSpPr/>
      </dsp:nvSpPr>
      <dsp:spPr>
        <a:xfrm rot="10800000">
          <a:off x="4160022" y="2308203"/>
          <a:ext cx="1958124" cy="1958124"/>
        </a:xfrm>
        <a:prstGeom prst="pieWedge">
          <a:avLst/>
        </a:prstGeom>
        <a:solidFill>
          <a:srgbClr val="C00000"/>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GB" sz="2000" kern="1200" dirty="0"/>
            <a:t>Gap Analysis</a:t>
          </a:r>
        </a:p>
      </dsp:txBody>
      <dsp:txXfrm rot="10800000">
        <a:off x="4160022" y="2308203"/>
        <a:ext cx="1384603" cy="1384603"/>
      </dsp:txXfrm>
    </dsp:sp>
    <dsp:sp modelId="{01070836-76A1-4DBD-8118-EAEC05B6C0A9}">
      <dsp:nvSpPr>
        <dsp:cNvPr id="0" name=""/>
        <dsp:cNvSpPr/>
      </dsp:nvSpPr>
      <dsp:spPr>
        <a:xfrm rot="16200000">
          <a:off x="2111452" y="2308203"/>
          <a:ext cx="1958124" cy="1958124"/>
        </a:xfrm>
        <a:prstGeom prst="pieWedge">
          <a:avLst/>
        </a:prstGeom>
        <a:solidFill>
          <a:srgbClr val="C00000"/>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GB" sz="2000" kern="1200" dirty="0"/>
            <a:t>Improve</a:t>
          </a:r>
        </a:p>
      </dsp:txBody>
      <dsp:txXfrm rot="5400000">
        <a:off x="2684973" y="2308203"/>
        <a:ext cx="1384603" cy="1384603"/>
      </dsp:txXfrm>
    </dsp:sp>
    <dsp:sp modelId="{08DB8D58-E3C8-41BC-9DD4-87BD1A8A76A6}">
      <dsp:nvSpPr>
        <dsp:cNvPr id="0" name=""/>
        <dsp:cNvSpPr/>
      </dsp:nvSpPr>
      <dsp:spPr>
        <a:xfrm>
          <a:off x="3776763" y="1855980"/>
          <a:ext cx="676073" cy="587889"/>
        </a:xfrm>
        <a:prstGeom prst="circularArrow">
          <a:avLst/>
        </a:prstGeom>
        <a:solidFill>
          <a:schemeClr val="accent1">
            <a:tint val="6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2D2B0BA-D7ED-4689-8B36-059227A3FA8E}">
      <dsp:nvSpPr>
        <dsp:cNvPr id="0" name=""/>
        <dsp:cNvSpPr/>
      </dsp:nvSpPr>
      <dsp:spPr>
        <a:xfrm rot="10800000">
          <a:off x="3776763" y="2082091"/>
          <a:ext cx="676073" cy="587889"/>
        </a:xfrm>
        <a:prstGeom prst="circularArrow">
          <a:avLst/>
        </a:prstGeom>
        <a:solidFill>
          <a:schemeClr val="accent1">
            <a:tint val="6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2B8194B-D8E7-4CB0-A651-1BC199A41519}" type="datetimeFigureOut">
              <a:rPr lang="en-GB" smtClean="0"/>
              <a:t>21/11/2014</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517449CB-59EF-409A-B165-4255A409EC3A}" type="slidenum">
              <a:rPr lang="en-GB" smtClean="0"/>
              <a:t>‹#›</a:t>
            </a:fld>
            <a:endParaRPr lang="en-GB"/>
          </a:p>
        </p:txBody>
      </p:sp>
    </p:spTree>
    <p:extLst>
      <p:ext uri="{BB962C8B-B14F-4D97-AF65-F5344CB8AC3E}">
        <p14:creationId xmlns:p14="http://schemas.microsoft.com/office/powerpoint/2010/main" val="25539830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1247504-4164-4666-B8D5-619A6AF187E5}" type="datetimeFigureOut">
              <a:rPr lang="en-GB" smtClean="0"/>
              <a:t>21/11/2014</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BF5357F7-38CC-41D8-931C-44C487175BA6}" type="slidenum">
              <a:rPr lang="en-GB" smtClean="0"/>
              <a:t>‹#›</a:t>
            </a:fld>
            <a:endParaRPr lang="en-GB"/>
          </a:p>
        </p:txBody>
      </p:sp>
    </p:spTree>
    <p:extLst>
      <p:ext uri="{BB962C8B-B14F-4D97-AF65-F5344CB8AC3E}">
        <p14:creationId xmlns:p14="http://schemas.microsoft.com/office/powerpoint/2010/main" val="2874542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‘Process’ includes actions such as: receiving, creating, storing or retaining, using, re-using, updating, consulting, imparting, sharing and disposing of information.</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Data and information includes customer interactions, personal data, internal and external correspondence (emails, web enquiries, letters, social media, etc.), electronic files and system information, paper and hard copy documents and records, our ‘product’ (teaching/learning materials, feedback), confidential and other corporate data. </a:t>
            </a:r>
          </a:p>
          <a:p>
            <a:endParaRPr lang="en-GB" dirty="0"/>
          </a:p>
        </p:txBody>
      </p:sp>
      <p:sp>
        <p:nvSpPr>
          <p:cNvPr id="4" name="Slide Number Placeholder 3"/>
          <p:cNvSpPr>
            <a:spLocks noGrp="1"/>
          </p:cNvSpPr>
          <p:nvPr>
            <p:ph type="sldNum" sz="quarter" idx="10"/>
          </p:nvPr>
        </p:nvSpPr>
        <p:spPr/>
        <p:txBody>
          <a:bodyPr/>
          <a:lstStyle/>
          <a:p>
            <a:fld id="{BF5357F7-38CC-41D8-931C-44C487175BA6}" type="slidenum">
              <a:rPr lang="en-GB" smtClean="0"/>
              <a:t>3</a:t>
            </a:fld>
            <a:endParaRPr lang="en-GB" dirty="0"/>
          </a:p>
        </p:txBody>
      </p:sp>
    </p:spTree>
    <p:extLst>
      <p:ext uri="{BB962C8B-B14F-4D97-AF65-F5344CB8AC3E}">
        <p14:creationId xmlns:p14="http://schemas.microsoft.com/office/powerpoint/2010/main" val="1538672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smtClean="0"/>
              <a:t>The risks which have to be considered when managing information are diverse – from disclosure of personal data in breach of the Data Protection Act (DPA) or retention of information beyond the time limits allowed in breach of the DPA and other legislation, to a loss of information which disrupts business operations or difficulties finding information which costs time, effort and money to retrieve. </a:t>
            </a:r>
          </a:p>
          <a:p>
            <a:pPr marL="0" indent="0">
              <a:buNone/>
            </a:pPr>
            <a:endParaRPr lang="en-GB" sz="900" dirty="0" smtClean="0"/>
          </a:p>
          <a:p>
            <a:pPr marL="0" indent="0">
              <a:buNone/>
            </a:pPr>
            <a:r>
              <a:rPr lang="en-GB" dirty="0" smtClean="0"/>
              <a:t>This can have a damaging impact on the business, causing reputational damage, financial loss, business inefficiency, etc. and it is therefore critical that the University puts measures in place to mitigate against these risks. </a:t>
            </a:r>
          </a:p>
          <a:p>
            <a:endParaRPr lang="en-GB" dirty="0"/>
          </a:p>
        </p:txBody>
      </p:sp>
      <p:sp>
        <p:nvSpPr>
          <p:cNvPr id="4" name="Slide Number Placeholder 3"/>
          <p:cNvSpPr>
            <a:spLocks noGrp="1"/>
          </p:cNvSpPr>
          <p:nvPr>
            <p:ph type="sldNum" sz="quarter" idx="10"/>
          </p:nvPr>
        </p:nvSpPr>
        <p:spPr/>
        <p:txBody>
          <a:bodyPr/>
          <a:lstStyle/>
          <a:p>
            <a:fld id="{BF5357F7-38CC-41D8-931C-44C487175BA6}" type="slidenum">
              <a:rPr lang="en-GB" smtClean="0"/>
              <a:t>4</a:t>
            </a:fld>
            <a:endParaRPr lang="en-GB" dirty="0"/>
          </a:p>
        </p:txBody>
      </p:sp>
    </p:spTree>
    <p:extLst>
      <p:ext uri="{BB962C8B-B14F-4D97-AF65-F5344CB8AC3E}">
        <p14:creationId xmlns:p14="http://schemas.microsoft.com/office/powerpoint/2010/main" val="30073357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0587B1C-9D13-4BF8-948E-E6088B1A1A99}" type="datetimeFigureOut">
              <a:rPr lang="en-GB" smtClean="0"/>
              <a:t>21/11/2014</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0A487FD-23A4-4817-8D34-D3FF4D2AFE1E}"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0587B1C-9D13-4BF8-948E-E6088B1A1A99}" type="datetimeFigureOut">
              <a:rPr lang="en-GB" smtClean="0"/>
              <a:t>21/11/2014</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C0A487FD-23A4-4817-8D34-D3FF4D2AFE1E}"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0587B1C-9D13-4BF8-948E-E6088B1A1A99}" type="datetimeFigureOut">
              <a:rPr lang="en-GB" smtClean="0"/>
              <a:t>21/11/2014</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C0A487FD-23A4-4817-8D34-D3FF4D2AFE1E}"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0587B1C-9D13-4BF8-948E-E6088B1A1A99}" type="datetimeFigureOut">
              <a:rPr lang="en-GB" smtClean="0"/>
              <a:t>21/11/2014</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C0A487FD-23A4-4817-8D34-D3FF4D2AFE1E}" type="slidenum">
              <a:rPr lang="en-GB" smtClean="0"/>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0587B1C-9D13-4BF8-948E-E6088B1A1A99}" type="datetimeFigureOut">
              <a:rPr lang="en-GB" smtClean="0"/>
              <a:t>21/11/2014</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C0A487FD-23A4-4817-8D34-D3FF4D2AFE1E}"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0587B1C-9D13-4BF8-948E-E6088B1A1A99}" type="datetimeFigureOut">
              <a:rPr lang="en-GB" smtClean="0"/>
              <a:t>21/11/2014</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C0A487FD-23A4-4817-8D34-D3FF4D2AFE1E}" type="slidenum">
              <a:rPr lang="en-GB" smtClean="0"/>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0587B1C-9D13-4BF8-948E-E6088B1A1A99}" type="datetimeFigureOut">
              <a:rPr lang="en-GB" smtClean="0"/>
              <a:t>21/11/2014</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C0A487FD-23A4-4817-8D34-D3FF4D2AFE1E}"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0587B1C-9D13-4BF8-948E-E6088B1A1A99}" type="datetimeFigureOut">
              <a:rPr lang="en-GB" smtClean="0"/>
              <a:t>21/11/2014</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C0A487FD-23A4-4817-8D34-D3FF4D2AFE1E}" type="slidenum">
              <a:rPr lang="en-GB" smtClean="0"/>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0587B1C-9D13-4BF8-948E-E6088B1A1A99}" type="datetimeFigureOut">
              <a:rPr lang="en-GB" smtClean="0"/>
              <a:t>21/11/2014</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C0A487FD-23A4-4817-8D34-D3FF4D2AFE1E}"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0587B1C-9D13-4BF8-948E-E6088B1A1A99}" type="datetimeFigureOut">
              <a:rPr lang="en-GB" smtClean="0"/>
              <a:t>21/11/2014</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C0A487FD-23A4-4817-8D34-D3FF4D2AFE1E}"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0587B1C-9D13-4BF8-948E-E6088B1A1A99}" type="datetimeFigureOut">
              <a:rPr lang="en-GB" smtClean="0"/>
              <a:t>21/11/2014</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0A487FD-23A4-4817-8D34-D3FF4D2AFE1E}"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0587B1C-9D13-4BF8-948E-E6088B1A1A99}" type="datetimeFigureOut">
              <a:rPr lang="en-GB" smtClean="0"/>
              <a:t>21/11/2014</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0A487FD-23A4-4817-8D34-D3FF4D2AFE1E}"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taff.napier.ac.uk/services/principal/strategy/Pages/Operational-Processes-and-Procedures-Project.asp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H.Mizen@napier.ac.uk" TargetMode="External"/><Relationship Id="rId2" Type="http://schemas.openxmlformats.org/officeDocument/2006/relationships/hyperlink" Target="mailto:D.Watt@napier.ac.uk" TargetMode="Externa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staff.napier.ac.uk/services/secretary/governance/Pages/InfoAudit.aspx"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jpe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taff.napier.ac.uk/services/secretary/governance/Pages/InfoAudit.asp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dirty="0" smtClean="0"/>
              <a:t>University Information Audit 2014</a:t>
            </a:r>
            <a:endParaRPr lang="en-GB" dirty="0"/>
          </a:p>
        </p:txBody>
      </p:sp>
      <p:sp>
        <p:nvSpPr>
          <p:cNvPr id="3" name="Subtitle 2"/>
          <p:cNvSpPr>
            <a:spLocks noGrp="1"/>
          </p:cNvSpPr>
          <p:nvPr>
            <p:ph type="subTitle" idx="1"/>
          </p:nvPr>
        </p:nvSpPr>
        <p:spPr/>
        <p:txBody>
          <a:bodyPr>
            <a:normAutofit fontScale="92500" lnSpcReduction="10000"/>
          </a:bodyPr>
          <a:lstStyle/>
          <a:p>
            <a:pPr algn="ctr"/>
            <a:r>
              <a:rPr lang="en-GB" dirty="0" smtClean="0"/>
              <a:t>Improving information and records management as part of the University’s continuous improvement approach (Strategy 2020).</a:t>
            </a:r>
            <a:endParaRPr lang="en-GB" dirty="0"/>
          </a:p>
        </p:txBody>
      </p:sp>
      <p:pic>
        <p:nvPicPr>
          <p:cNvPr id="4" name="Picture 3" descr="ENU_Logo_be0f34"/>
          <p:cNvPicPr/>
          <p:nvPr/>
        </p:nvPicPr>
        <p:blipFill>
          <a:blip r:embed="rId2"/>
          <a:srcRect/>
          <a:stretch>
            <a:fillRect/>
          </a:stretch>
        </p:blipFill>
        <p:spPr bwMode="auto">
          <a:xfrm>
            <a:off x="5004048" y="620688"/>
            <a:ext cx="3218686" cy="936104"/>
          </a:xfrm>
          <a:prstGeom prst="rect">
            <a:avLst/>
          </a:prstGeom>
          <a:noFill/>
          <a:ln w="9525">
            <a:noFill/>
            <a:miter lim="800000"/>
            <a:headEnd/>
            <a:tailEnd/>
          </a:ln>
        </p:spPr>
      </p:pic>
    </p:spTree>
    <p:extLst>
      <p:ext uri="{BB962C8B-B14F-4D97-AF65-F5344CB8AC3E}">
        <p14:creationId xmlns:p14="http://schemas.microsoft.com/office/powerpoint/2010/main" val="33541027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Information asset register…linked to…</a:t>
            </a:r>
          </a:p>
          <a:p>
            <a:r>
              <a:rPr lang="en-GB" dirty="0" smtClean="0"/>
              <a:t>Comprehensive Records (and Information) Retention Schedules (POLICY document to defend the University’s actions regarding retention of information, if challenged)</a:t>
            </a:r>
          </a:p>
          <a:p>
            <a:pPr marL="109728" indent="0">
              <a:buNone/>
            </a:pPr>
            <a:endParaRPr lang="en-GB" dirty="0" smtClean="0"/>
          </a:p>
          <a:p>
            <a:r>
              <a:rPr lang="en-GB" dirty="0" smtClean="0"/>
              <a:t>Business process procedures…linked to…</a:t>
            </a:r>
          </a:p>
          <a:p>
            <a:r>
              <a:rPr lang="en-GB" dirty="0" smtClean="0"/>
              <a:t>Information and records management procedures (including filing arrangements and naming conventions)</a:t>
            </a:r>
            <a:endParaRPr lang="en-GB" dirty="0"/>
          </a:p>
        </p:txBody>
      </p:sp>
      <p:sp>
        <p:nvSpPr>
          <p:cNvPr id="3" name="Title 2"/>
          <p:cNvSpPr>
            <a:spLocks noGrp="1"/>
          </p:cNvSpPr>
          <p:nvPr>
            <p:ph type="title"/>
          </p:nvPr>
        </p:nvSpPr>
        <p:spPr/>
        <p:txBody>
          <a:bodyPr>
            <a:normAutofit fontScale="90000"/>
          </a:bodyPr>
          <a:lstStyle/>
          <a:p>
            <a:r>
              <a:rPr lang="en-GB" dirty="0" smtClean="0"/>
              <a:t>Documented </a:t>
            </a:r>
            <a:br>
              <a:rPr lang="en-GB" dirty="0" smtClean="0"/>
            </a:br>
            <a:r>
              <a:rPr lang="en-GB" dirty="0"/>
              <a:t>	</a:t>
            </a:r>
            <a:r>
              <a:rPr lang="en-GB" dirty="0" smtClean="0"/>
              <a:t>outcomes</a:t>
            </a:r>
            <a:endParaRPr lang="en-GB" dirty="0"/>
          </a:p>
        </p:txBody>
      </p:sp>
      <p:pic>
        <p:nvPicPr>
          <p:cNvPr id="4" name="Picture 3" descr="ENU_Logo_be0f34"/>
          <p:cNvPicPr/>
          <p:nvPr/>
        </p:nvPicPr>
        <p:blipFill>
          <a:blip r:embed="rId2"/>
          <a:srcRect/>
          <a:stretch>
            <a:fillRect/>
          </a:stretch>
        </p:blipFill>
        <p:spPr bwMode="auto">
          <a:xfrm>
            <a:off x="5817810" y="116632"/>
            <a:ext cx="3218686" cy="936104"/>
          </a:xfrm>
          <a:prstGeom prst="rect">
            <a:avLst/>
          </a:prstGeom>
          <a:noFill/>
          <a:ln w="9525">
            <a:noFill/>
            <a:miter lim="800000"/>
            <a:headEnd/>
            <a:tailEnd/>
          </a:ln>
        </p:spPr>
      </p:pic>
    </p:spTree>
    <p:extLst>
      <p:ext uri="{BB962C8B-B14F-4D97-AF65-F5344CB8AC3E}">
        <p14:creationId xmlns:p14="http://schemas.microsoft.com/office/powerpoint/2010/main" val="4158952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GB" dirty="0" smtClean="0"/>
              <a:t>To improve the processes used to manage corporate information across the University in line with Strategy 2020, resulting in efficient business processes supported by efficiently managed information and records</a:t>
            </a:r>
          </a:p>
          <a:p>
            <a:r>
              <a:rPr lang="en-GB" dirty="0" smtClean="0"/>
              <a:t>To ensure your departmental business procedure documents are up to date (if they aren’t already)</a:t>
            </a:r>
          </a:p>
          <a:p>
            <a:r>
              <a:rPr lang="en-GB" dirty="0" smtClean="0"/>
              <a:t>Provide staff members with the tools, knowledge and </a:t>
            </a:r>
            <a:r>
              <a:rPr lang="en-GB" u="sng" dirty="0" smtClean="0"/>
              <a:t>confidence</a:t>
            </a:r>
            <a:r>
              <a:rPr lang="en-GB" dirty="0" smtClean="0"/>
              <a:t> to manage all the information that they process, including unstructured data (shared drives, SharePoint, </a:t>
            </a:r>
            <a:r>
              <a:rPr lang="en-GB" dirty="0" smtClean="0">
                <a:solidFill>
                  <a:srgbClr val="0070C0"/>
                </a:solidFill>
              </a:rPr>
              <a:t>email</a:t>
            </a:r>
            <a:r>
              <a:rPr lang="en-GB" dirty="0" smtClean="0"/>
              <a:t>), and transitory records or supporting information which may not necessarily be dealt with in a Records Retention Schedule.</a:t>
            </a:r>
            <a:endParaRPr lang="en-GB" dirty="0"/>
          </a:p>
        </p:txBody>
      </p:sp>
      <p:sp>
        <p:nvSpPr>
          <p:cNvPr id="2" name="Title 1"/>
          <p:cNvSpPr>
            <a:spLocks noGrp="1"/>
          </p:cNvSpPr>
          <p:nvPr>
            <p:ph type="title"/>
          </p:nvPr>
        </p:nvSpPr>
        <p:spPr/>
        <p:txBody>
          <a:bodyPr/>
          <a:lstStyle/>
          <a:p>
            <a:r>
              <a:rPr lang="en-GB" dirty="0" smtClean="0"/>
              <a:t>Opportunities</a:t>
            </a:r>
            <a:endParaRPr lang="en-GB" dirty="0"/>
          </a:p>
        </p:txBody>
      </p:sp>
      <p:pic>
        <p:nvPicPr>
          <p:cNvPr id="4" name="Picture 3" descr="ENU_Logo_be0f34"/>
          <p:cNvPicPr/>
          <p:nvPr/>
        </p:nvPicPr>
        <p:blipFill>
          <a:blip r:embed="rId2"/>
          <a:srcRect/>
          <a:stretch>
            <a:fillRect/>
          </a:stretch>
        </p:blipFill>
        <p:spPr bwMode="auto">
          <a:xfrm>
            <a:off x="5724128" y="332656"/>
            <a:ext cx="3218686" cy="936104"/>
          </a:xfrm>
          <a:prstGeom prst="rect">
            <a:avLst/>
          </a:prstGeom>
          <a:noFill/>
          <a:ln w="9525">
            <a:noFill/>
            <a:miter lim="800000"/>
            <a:headEnd/>
            <a:tailEnd/>
          </a:ln>
        </p:spPr>
      </p:pic>
    </p:spTree>
    <p:extLst>
      <p:ext uri="{BB962C8B-B14F-4D97-AF65-F5344CB8AC3E}">
        <p14:creationId xmlns:p14="http://schemas.microsoft.com/office/powerpoint/2010/main" val="3487341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67544" y="1484784"/>
            <a:ext cx="8229600" cy="4709120"/>
          </a:xfrm>
        </p:spPr>
        <p:txBody>
          <a:bodyPr>
            <a:normAutofit fontScale="55000" lnSpcReduction="20000"/>
          </a:bodyPr>
          <a:lstStyle/>
          <a:p>
            <a:r>
              <a:rPr lang="en-GB" sz="5100" dirty="0" smtClean="0"/>
              <a:t>University:</a:t>
            </a:r>
          </a:p>
          <a:p>
            <a:pPr lvl="1">
              <a:buFont typeface="Arial" panose="020B0604020202020204" pitchFamily="34" charset="0"/>
              <a:buChar char="•"/>
            </a:pPr>
            <a:r>
              <a:rPr lang="en-GB" sz="4400" dirty="0"/>
              <a:t>Business efficiencies</a:t>
            </a:r>
          </a:p>
          <a:p>
            <a:pPr lvl="1">
              <a:buFont typeface="Arial" panose="020B0604020202020204" pitchFamily="34" charset="0"/>
              <a:buChar char="•"/>
            </a:pPr>
            <a:r>
              <a:rPr lang="en-GB" sz="4400" dirty="0"/>
              <a:t>Risk </a:t>
            </a:r>
            <a:r>
              <a:rPr lang="en-GB" sz="4400" dirty="0" smtClean="0"/>
              <a:t>mitigation</a:t>
            </a:r>
          </a:p>
          <a:p>
            <a:r>
              <a:rPr lang="en-GB" sz="5100" dirty="0" smtClean="0"/>
              <a:t>Staff members:</a:t>
            </a:r>
          </a:p>
          <a:p>
            <a:pPr lvl="1">
              <a:buFont typeface="Arial" panose="020B0604020202020204" pitchFamily="34" charset="0"/>
              <a:buChar char="•"/>
            </a:pPr>
            <a:r>
              <a:rPr lang="en-GB" sz="4400" dirty="0" smtClean="0">
                <a:solidFill>
                  <a:srgbClr val="FF0000"/>
                </a:solidFill>
              </a:rPr>
              <a:t>CONFIDENCE</a:t>
            </a:r>
            <a:r>
              <a:rPr lang="en-GB" sz="4400" dirty="0" smtClean="0"/>
              <a:t>! Departmental RM procedures to follow for correct and consistent practices </a:t>
            </a:r>
            <a:endParaRPr lang="en-GB" sz="4400" dirty="0"/>
          </a:p>
          <a:p>
            <a:pPr lvl="1">
              <a:buFont typeface="Arial" panose="020B0604020202020204" pitchFamily="34" charset="0"/>
              <a:buChar char="•"/>
            </a:pPr>
            <a:r>
              <a:rPr lang="en-GB" sz="4400" dirty="0" smtClean="0"/>
              <a:t>The </a:t>
            </a:r>
            <a:r>
              <a:rPr lang="en-GB" sz="4400" dirty="0"/>
              <a:t>right information available to the right people at the right </a:t>
            </a:r>
            <a:r>
              <a:rPr lang="en-GB" sz="4400" dirty="0" smtClean="0"/>
              <a:t>time</a:t>
            </a:r>
          </a:p>
          <a:p>
            <a:pPr lvl="1">
              <a:buFont typeface="Arial" panose="020B0604020202020204" pitchFamily="34" charset="0"/>
              <a:buChar char="•"/>
            </a:pPr>
            <a:r>
              <a:rPr lang="en-GB" sz="4400" dirty="0" smtClean="0"/>
              <a:t>Assurance that information is reliable, secure, authentic, and can be easily found and retrieved for use and re-use</a:t>
            </a:r>
          </a:p>
          <a:p>
            <a:r>
              <a:rPr lang="en-GB" sz="5100" dirty="0" smtClean="0"/>
              <a:t>Customers:</a:t>
            </a:r>
          </a:p>
          <a:p>
            <a:pPr lvl="1">
              <a:buFont typeface="Arial" panose="020B0604020202020204" pitchFamily="34" charset="0"/>
              <a:buChar char="•"/>
            </a:pPr>
            <a:r>
              <a:rPr lang="en-GB" sz="4400" dirty="0" smtClean="0"/>
              <a:t>Confidence that their data is safe and secure with us</a:t>
            </a:r>
          </a:p>
          <a:p>
            <a:pPr lvl="1"/>
            <a:endParaRPr lang="en-GB" dirty="0" smtClean="0"/>
          </a:p>
        </p:txBody>
      </p:sp>
      <p:sp>
        <p:nvSpPr>
          <p:cNvPr id="2" name="Title 1"/>
          <p:cNvSpPr>
            <a:spLocks noGrp="1"/>
          </p:cNvSpPr>
          <p:nvPr>
            <p:ph type="title"/>
          </p:nvPr>
        </p:nvSpPr>
        <p:spPr/>
        <p:txBody>
          <a:bodyPr/>
          <a:lstStyle/>
          <a:p>
            <a:r>
              <a:rPr lang="en-GB" dirty="0" smtClean="0"/>
              <a:t>Benefits</a:t>
            </a:r>
            <a:endParaRPr lang="en-GB" dirty="0"/>
          </a:p>
        </p:txBody>
      </p:sp>
      <p:pic>
        <p:nvPicPr>
          <p:cNvPr id="5" name="Picture 4" descr="ENU_Logo_be0f34"/>
          <p:cNvPicPr/>
          <p:nvPr/>
        </p:nvPicPr>
        <p:blipFill>
          <a:blip r:embed="rId2"/>
          <a:srcRect/>
          <a:stretch>
            <a:fillRect/>
          </a:stretch>
        </p:blipFill>
        <p:spPr bwMode="auto">
          <a:xfrm>
            <a:off x="5724128" y="332656"/>
            <a:ext cx="3218686" cy="936104"/>
          </a:xfrm>
          <a:prstGeom prst="rect">
            <a:avLst/>
          </a:prstGeom>
          <a:noFill/>
          <a:ln w="9525">
            <a:noFill/>
            <a:miter lim="800000"/>
            <a:headEnd/>
            <a:tailEnd/>
          </a:ln>
        </p:spPr>
      </p:pic>
    </p:spTree>
    <p:extLst>
      <p:ext uri="{BB962C8B-B14F-4D97-AF65-F5344CB8AC3E}">
        <p14:creationId xmlns:p14="http://schemas.microsoft.com/office/powerpoint/2010/main" val="3088320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2637" y="1412776"/>
            <a:ext cx="5038725" cy="4476750"/>
          </a:xfrm>
          <a:prstGeom prst="rect">
            <a:avLst/>
          </a:prstGeom>
        </p:spPr>
      </p:pic>
      <p:sp>
        <p:nvSpPr>
          <p:cNvPr id="4" name="Content Placeholder 1"/>
          <p:cNvSpPr>
            <a:spLocks noGrp="1"/>
          </p:cNvSpPr>
          <p:nvPr>
            <p:ph idx="1"/>
          </p:nvPr>
        </p:nvSpPr>
        <p:spPr>
          <a:xfrm>
            <a:off x="457200" y="1481328"/>
            <a:ext cx="8229600" cy="5116024"/>
          </a:xfrm>
        </p:spPr>
        <p:txBody>
          <a:bodyPr>
            <a:normAutofit fontScale="92500" lnSpcReduction="10000"/>
          </a:bodyPr>
          <a:lstStyle/>
          <a:p>
            <a:pPr marL="109728" indent="0">
              <a:buNone/>
            </a:pPr>
            <a:endParaRPr lang="en-GB" dirty="0"/>
          </a:p>
          <a:p>
            <a:pPr marL="109728" indent="0">
              <a:buNone/>
            </a:pPr>
            <a:endParaRPr lang="en-GB" dirty="0" smtClean="0"/>
          </a:p>
          <a:p>
            <a:pPr marL="109728" indent="0">
              <a:buNone/>
            </a:pPr>
            <a:endParaRPr lang="en-GB" dirty="0"/>
          </a:p>
          <a:p>
            <a:pPr marL="109728" indent="0">
              <a:buNone/>
            </a:pPr>
            <a:endParaRPr lang="en-GB" dirty="0" smtClean="0"/>
          </a:p>
          <a:p>
            <a:pPr marL="109728" indent="0">
              <a:buNone/>
            </a:pPr>
            <a:endParaRPr lang="en-GB" dirty="0" smtClean="0"/>
          </a:p>
          <a:p>
            <a:pPr marL="109728" indent="0">
              <a:buNone/>
            </a:pPr>
            <a:endParaRPr lang="en-GB" dirty="0" smtClean="0"/>
          </a:p>
          <a:p>
            <a:pPr marL="109728" indent="0">
              <a:buNone/>
            </a:pPr>
            <a:endParaRPr lang="en-GB" dirty="0"/>
          </a:p>
          <a:p>
            <a:pPr marL="109728" indent="0">
              <a:buNone/>
            </a:pPr>
            <a:endParaRPr lang="en-GB" dirty="0" smtClean="0"/>
          </a:p>
          <a:p>
            <a:pPr marL="109728" indent="0">
              <a:buNone/>
            </a:pPr>
            <a:endParaRPr lang="en-GB" dirty="0"/>
          </a:p>
          <a:p>
            <a:pPr marL="109728" indent="0">
              <a:buNone/>
            </a:pPr>
            <a:r>
              <a:rPr lang="en-GB" dirty="0" smtClean="0"/>
              <a:t>       </a:t>
            </a:r>
          </a:p>
          <a:p>
            <a:pPr marL="109728" indent="0">
              <a:buNone/>
            </a:pPr>
            <a:endParaRPr lang="en-GB" dirty="0">
              <a:solidFill>
                <a:srgbClr val="C00000"/>
              </a:solidFill>
            </a:endParaRPr>
          </a:p>
          <a:p>
            <a:pPr marL="109728" indent="0">
              <a:buNone/>
            </a:pPr>
            <a:r>
              <a:rPr lang="en-GB" dirty="0" smtClean="0">
                <a:solidFill>
                  <a:srgbClr val="C00000"/>
                </a:solidFill>
              </a:rPr>
              <a:t>		…</a:t>
            </a:r>
            <a:r>
              <a:rPr lang="en-GB" sz="3200" b="1" dirty="0" smtClean="0">
                <a:solidFill>
                  <a:srgbClr val="C00000"/>
                </a:solidFill>
              </a:rPr>
              <a:t>one business process at a time</a:t>
            </a:r>
            <a:endParaRPr lang="en-GB" sz="3200" b="1" dirty="0">
              <a:solidFill>
                <a:srgbClr val="C00000"/>
              </a:solidFill>
            </a:endParaRPr>
          </a:p>
        </p:txBody>
      </p:sp>
      <p:sp>
        <p:nvSpPr>
          <p:cNvPr id="5" name="Title 2"/>
          <p:cNvSpPr>
            <a:spLocks noGrp="1"/>
          </p:cNvSpPr>
          <p:nvPr>
            <p:ph type="title"/>
          </p:nvPr>
        </p:nvSpPr>
        <p:spPr>
          <a:xfrm>
            <a:off x="457200" y="274638"/>
            <a:ext cx="8229600" cy="1858218"/>
          </a:xfrm>
        </p:spPr>
        <p:txBody>
          <a:bodyPr>
            <a:normAutofit fontScale="90000"/>
          </a:bodyPr>
          <a:lstStyle/>
          <a:p>
            <a:r>
              <a:rPr lang="en-GB" dirty="0" smtClean="0"/>
              <a:t>How do you eat </a:t>
            </a:r>
            <a:br>
              <a:rPr lang="en-GB" dirty="0" smtClean="0"/>
            </a:br>
            <a:r>
              <a:rPr lang="en-GB" dirty="0"/>
              <a:t> </a:t>
            </a:r>
            <a:r>
              <a:rPr lang="en-GB" dirty="0" smtClean="0"/>
              <a:t>         an (information) elephant…?</a:t>
            </a:r>
            <a:endParaRPr lang="en-GB" dirty="0"/>
          </a:p>
        </p:txBody>
      </p:sp>
      <p:pic>
        <p:nvPicPr>
          <p:cNvPr id="10" name="Picture 9" descr="ENU_Logo_be0f34"/>
          <p:cNvPicPr/>
          <p:nvPr/>
        </p:nvPicPr>
        <p:blipFill>
          <a:blip r:embed="rId3"/>
          <a:srcRect/>
          <a:stretch>
            <a:fillRect/>
          </a:stretch>
        </p:blipFill>
        <p:spPr bwMode="auto">
          <a:xfrm>
            <a:off x="5724128" y="188640"/>
            <a:ext cx="3218686" cy="936104"/>
          </a:xfrm>
          <a:prstGeom prst="rect">
            <a:avLst/>
          </a:prstGeom>
          <a:noFill/>
          <a:ln w="9525">
            <a:noFill/>
            <a:miter lim="800000"/>
            <a:headEnd/>
            <a:tailEnd/>
          </a:ln>
        </p:spPr>
      </p:pic>
    </p:spTree>
    <p:extLst>
      <p:ext uri="{BB962C8B-B14F-4D97-AF65-F5344CB8AC3E}">
        <p14:creationId xmlns:p14="http://schemas.microsoft.com/office/powerpoint/2010/main" val="22502295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33383829"/>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r>
              <a:rPr lang="en-GB" dirty="0" smtClean="0"/>
              <a:t>The Audit Process</a:t>
            </a:r>
            <a:endParaRPr lang="en-GB" dirty="0"/>
          </a:p>
        </p:txBody>
      </p:sp>
      <p:pic>
        <p:nvPicPr>
          <p:cNvPr id="5" name="Picture 4" descr="ENU_Logo_be0f34"/>
          <p:cNvPicPr/>
          <p:nvPr/>
        </p:nvPicPr>
        <p:blipFill>
          <a:blip r:embed="rId7"/>
          <a:srcRect/>
          <a:stretch>
            <a:fillRect/>
          </a:stretch>
        </p:blipFill>
        <p:spPr bwMode="auto">
          <a:xfrm>
            <a:off x="5817810" y="116632"/>
            <a:ext cx="3218686" cy="936104"/>
          </a:xfrm>
          <a:prstGeom prst="rect">
            <a:avLst/>
          </a:prstGeom>
          <a:noFill/>
          <a:ln w="9525">
            <a:noFill/>
            <a:miter lim="800000"/>
            <a:headEnd/>
            <a:tailEnd/>
          </a:ln>
        </p:spPr>
      </p:pic>
    </p:spTree>
    <p:extLst>
      <p:ext uri="{BB962C8B-B14F-4D97-AF65-F5344CB8AC3E}">
        <p14:creationId xmlns:p14="http://schemas.microsoft.com/office/powerpoint/2010/main" val="13097406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en-GB" dirty="0" smtClean="0"/>
              <a:t>There are 3 stages to the Audit</a:t>
            </a:r>
          </a:p>
          <a:p>
            <a:pPr marL="0" indent="0">
              <a:buNone/>
            </a:pPr>
            <a:r>
              <a:rPr lang="en-GB" dirty="0" smtClean="0"/>
              <a:t> </a:t>
            </a:r>
          </a:p>
          <a:p>
            <a:pPr marL="0" indent="0">
              <a:buNone/>
            </a:pPr>
            <a:r>
              <a:rPr lang="en-GB" dirty="0" smtClean="0"/>
              <a:t>1)  </a:t>
            </a:r>
            <a:r>
              <a:rPr lang="en-GB" b="1" dirty="0" smtClean="0"/>
              <a:t>Managers Questionnaire </a:t>
            </a:r>
            <a:r>
              <a:rPr lang="en-GB" dirty="0" smtClean="0"/>
              <a:t>and identification of top 3 business processes supported by high risk information</a:t>
            </a:r>
            <a:endParaRPr lang="en-GB" b="1" dirty="0" smtClean="0"/>
          </a:p>
          <a:p>
            <a:pPr marL="0" indent="0">
              <a:buNone/>
            </a:pPr>
            <a:endParaRPr lang="en-GB" sz="800" b="1" dirty="0" smtClean="0"/>
          </a:p>
          <a:p>
            <a:pPr marL="0" indent="0">
              <a:buNone/>
            </a:pPr>
            <a:r>
              <a:rPr lang="en-GB" dirty="0" smtClean="0"/>
              <a:t>2)  </a:t>
            </a:r>
            <a:r>
              <a:rPr lang="en-GB" b="1" dirty="0" smtClean="0"/>
              <a:t>Audit Spreadsheet</a:t>
            </a:r>
            <a:r>
              <a:rPr lang="en-GB" dirty="0" smtClean="0"/>
              <a:t> for completion by Records Management Co-ordinators in co-operation with appropriate members of staff</a:t>
            </a:r>
          </a:p>
          <a:p>
            <a:pPr marL="0" indent="0">
              <a:buNone/>
            </a:pPr>
            <a:endParaRPr lang="en-GB" sz="800" dirty="0" smtClean="0"/>
          </a:p>
          <a:p>
            <a:pPr marL="0" indent="0">
              <a:buNone/>
            </a:pPr>
            <a:r>
              <a:rPr lang="en-GB" dirty="0" smtClean="0"/>
              <a:t>3)  </a:t>
            </a:r>
            <a:r>
              <a:rPr lang="en-GB" b="1" dirty="0" smtClean="0"/>
              <a:t>All Staff Questionnaire</a:t>
            </a:r>
          </a:p>
          <a:p>
            <a:pPr marL="0" indent="0">
              <a:buNone/>
            </a:pPr>
            <a:endParaRPr lang="en-GB" b="1" dirty="0" smtClean="0"/>
          </a:p>
          <a:p>
            <a:pPr marL="0" indent="0">
              <a:buNone/>
            </a:pPr>
            <a:r>
              <a:rPr lang="en-GB" b="1" dirty="0"/>
              <a:t>	</a:t>
            </a:r>
            <a:r>
              <a:rPr lang="en-GB" b="1" dirty="0" smtClean="0"/>
              <a:t>…the plan is to make the audit a 						</a:t>
            </a:r>
            <a:r>
              <a:rPr lang="en-GB" b="1" dirty="0" smtClean="0">
                <a:solidFill>
                  <a:srgbClr val="C00000"/>
                </a:solidFill>
              </a:rPr>
              <a:t>manageable</a:t>
            </a:r>
            <a:r>
              <a:rPr lang="en-GB" b="1" dirty="0" smtClean="0"/>
              <a:t> task…</a:t>
            </a:r>
            <a:endParaRPr lang="en-GB" b="1" dirty="0"/>
          </a:p>
        </p:txBody>
      </p:sp>
      <p:sp>
        <p:nvSpPr>
          <p:cNvPr id="2" name="Title 1"/>
          <p:cNvSpPr>
            <a:spLocks noGrp="1"/>
          </p:cNvSpPr>
          <p:nvPr>
            <p:ph type="title"/>
          </p:nvPr>
        </p:nvSpPr>
        <p:spPr/>
        <p:txBody>
          <a:bodyPr/>
          <a:lstStyle/>
          <a:p>
            <a:r>
              <a:rPr lang="en-GB" dirty="0" smtClean="0"/>
              <a:t>Approach</a:t>
            </a:r>
            <a:endParaRPr lang="en-GB" dirty="0"/>
          </a:p>
        </p:txBody>
      </p:sp>
      <p:pic>
        <p:nvPicPr>
          <p:cNvPr id="4" name="Picture 3" descr="ENU_Logo_be0f34"/>
          <p:cNvPicPr/>
          <p:nvPr/>
        </p:nvPicPr>
        <p:blipFill>
          <a:blip r:embed="rId2"/>
          <a:srcRect/>
          <a:stretch>
            <a:fillRect/>
          </a:stretch>
        </p:blipFill>
        <p:spPr bwMode="auto">
          <a:xfrm>
            <a:off x="5724128" y="332656"/>
            <a:ext cx="3218686" cy="936104"/>
          </a:xfrm>
          <a:prstGeom prst="rect">
            <a:avLst/>
          </a:prstGeom>
          <a:noFill/>
          <a:ln w="9525">
            <a:noFill/>
            <a:miter lim="800000"/>
            <a:headEnd/>
            <a:tailEnd/>
          </a:ln>
        </p:spPr>
      </p:pic>
    </p:spTree>
    <p:extLst>
      <p:ext uri="{BB962C8B-B14F-4D97-AF65-F5344CB8AC3E}">
        <p14:creationId xmlns:p14="http://schemas.microsoft.com/office/powerpoint/2010/main" val="31561606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What information is</a:t>
            </a:r>
            <a:br>
              <a:rPr lang="en-GB" dirty="0" smtClean="0"/>
            </a:br>
            <a:r>
              <a:rPr lang="en-GB" dirty="0"/>
              <a:t>	</a:t>
            </a:r>
            <a:r>
              <a:rPr lang="en-GB" dirty="0" smtClean="0"/>
              <a:t>	 high risk?</a:t>
            </a:r>
            <a:endParaRPr lang="en-GB" dirty="0"/>
          </a:p>
        </p:txBody>
      </p:sp>
      <p:pic>
        <p:nvPicPr>
          <p:cNvPr id="4" name="Picture 3" descr="ENU_Logo_be0f34"/>
          <p:cNvPicPr/>
          <p:nvPr/>
        </p:nvPicPr>
        <p:blipFill>
          <a:blip r:embed="rId2"/>
          <a:srcRect/>
          <a:stretch>
            <a:fillRect/>
          </a:stretch>
        </p:blipFill>
        <p:spPr bwMode="auto">
          <a:xfrm>
            <a:off x="5724128" y="188640"/>
            <a:ext cx="3218686" cy="936104"/>
          </a:xfrm>
          <a:prstGeom prst="rect">
            <a:avLst/>
          </a:prstGeom>
          <a:noFill/>
          <a:ln w="9525">
            <a:noFill/>
            <a:miter lim="800000"/>
            <a:headEnd/>
            <a:tailEnd/>
          </a:ln>
        </p:spPr>
      </p:pic>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83568" y="1340768"/>
            <a:ext cx="7848872" cy="51125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815691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499804"/>
            <a:ext cx="3571875" cy="47434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87326" y="3068960"/>
            <a:ext cx="5214013" cy="345610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6" name="Title 2"/>
          <p:cNvSpPr>
            <a:spLocks noGrp="1"/>
          </p:cNvSpPr>
          <p:nvPr>
            <p:ph type="title"/>
          </p:nvPr>
        </p:nvSpPr>
        <p:spPr>
          <a:xfrm>
            <a:off x="4607936" y="151710"/>
            <a:ext cx="4042792" cy="1354162"/>
          </a:xfrm>
        </p:spPr>
        <p:txBody>
          <a:bodyPr>
            <a:normAutofit/>
          </a:bodyPr>
          <a:lstStyle/>
          <a:p>
            <a:r>
              <a:rPr lang="en-GB" dirty="0" smtClean="0"/>
              <a:t>Outcome examples</a:t>
            </a:r>
            <a:endParaRPr lang="en-GB" dirty="0"/>
          </a:p>
        </p:txBody>
      </p:sp>
      <p:sp>
        <p:nvSpPr>
          <p:cNvPr id="5" name="Title 2"/>
          <p:cNvSpPr txBox="1">
            <a:spLocks/>
          </p:cNvSpPr>
          <p:nvPr/>
        </p:nvSpPr>
        <p:spPr>
          <a:xfrm>
            <a:off x="4427984" y="1412776"/>
            <a:ext cx="4402697" cy="1584176"/>
          </a:xfrm>
          <a:prstGeom prst="rect">
            <a:avLst/>
          </a:prstGeom>
        </p:spPr>
        <p:txBody>
          <a:bodyPr vert="horz" rtlCol="0" anchor="ctr">
            <a:normAutofit fontScale="92500" lnSpcReduction="200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marL="285750" indent="-285750">
              <a:buFont typeface="Arial" panose="020B0604020202020204" pitchFamily="34" charset="0"/>
              <a:buChar char="•"/>
            </a:pPr>
            <a:r>
              <a:rPr lang="en-GB" sz="1800" dirty="0" smtClean="0">
                <a:solidFill>
                  <a:srgbClr val="FF0000"/>
                </a:solidFill>
              </a:rPr>
              <a:t>Work (process) procedure</a:t>
            </a:r>
          </a:p>
          <a:p>
            <a:pPr marL="285750" indent="-285750">
              <a:buFont typeface="Arial" panose="020B0604020202020204" pitchFamily="34" charset="0"/>
              <a:buChar char="•"/>
            </a:pPr>
            <a:r>
              <a:rPr lang="en-GB" sz="1800" dirty="0" smtClean="0">
                <a:solidFill>
                  <a:srgbClr val="FF0000"/>
                </a:solidFill>
              </a:rPr>
              <a:t>Information Asset Register</a:t>
            </a:r>
          </a:p>
          <a:p>
            <a:pPr marL="285750" indent="-285750">
              <a:buFont typeface="Arial" panose="020B0604020202020204" pitchFamily="34" charset="0"/>
              <a:buChar char="•"/>
            </a:pPr>
            <a:r>
              <a:rPr lang="en-GB" sz="1800" dirty="0" smtClean="0">
                <a:solidFill>
                  <a:srgbClr val="FF0000"/>
                </a:solidFill>
              </a:rPr>
              <a:t>Records (&amp; info) Retention Schedule</a:t>
            </a:r>
          </a:p>
          <a:p>
            <a:pPr marL="285750" indent="-285750">
              <a:buFont typeface="Arial" panose="020B0604020202020204" pitchFamily="34" charset="0"/>
              <a:buChar char="•"/>
            </a:pPr>
            <a:r>
              <a:rPr lang="en-GB" sz="1800" dirty="0" smtClean="0">
                <a:solidFill>
                  <a:srgbClr val="FF0000"/>
                </a:solidFill>
              </a:rPr>
              <a:t>File Plan (manual &amp; electronic) and access permissions</a:t>
            </a:r>
          </a:p>
          <a:p>
            <a:pPr marL="285750" indent="-285750">
              <a:buFont typeface="Arial" panose="020B0604020202020204" pitchFamily="34" charset="0"/>
              <a:buChar char="•"/>
            </a:pPr>
            <a:r>
              <a:rPr lang="en-GB" sz="1800" dirty="0" smtClean="0">
                <a:solidFill>
                  <a:srgbClr val="FF0000"/>
                </a:solidFill>
              </a:rPr>
              <a:t>Naming conventions</a:t>
            </a:r>
          </a:p>
          <a:p>
            <a:pPr marL="285750" indent="-285750">
              <a:buFont typeface="Arial" panose="020B0604020202020204" pitchFamily="34" charset="0"/>
              <a:buChar char="•"/>
            </a:pPr>
            <a:r>
              <a:rPr lang="en-GB" sz="1800" dirty="0" smtClean="0">
                <a:solidFill>
                  <a:srgbClr val="FF0000"/>
                </a:solidFill>
              </a:rPr>
              <a:t>Annual disposal schedule</a:t>
            </a:r>
            <a:endParaRPr lang="en-GB" sz="1800" dirty="0">
              <a:solidFill>
                <a:srgbClr val="FF0000"/>
              </a:solidFill>
            </a:endParaRPr>
          </a:p>
        </p:txBody>
      </p:sp>
    </p:spTree>
    <p:extLst>
      <p:ext uri="{BB962C8B-B14F-4D97-AF65-F5344CB8AC3E}">
        <p14:creationId xmlns:p14="http://schemas.microsoft.com/office/powerpoint/2010/main" val="21955591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268760"/>
            <a:ext cx="8229600" cy="4525963"/>
          </a:xfrm>
        </p:spPr>
        <p:txBody>
          <a:bodyPr>
            <a:normAutofit fontScale="92500"/>
          </a:bodyPr>
          <a:lstStyle/>
          <a:p>
            <a:endParaRPr lang="en-GB" dirty="0" smtClean="0"/>
          </a:p>
          <a:p>
            <a:r>
              <a:rPr lang="en-GB" dirty="0" smtClean="0"/>
              <a:t>If you have any process improvement work being done as part of the ‘</a:t>
            </a:r>
            <a:r>
              <a:rPr lang="en-GB" dirty="0" smtClean="0">
                <a:hlinkClick r:id="rId2"/>
              </a:rPr>
              <a:t>Improving Operational Processes and Procedures</a:t>
            </a:r>
            <a:r>
              <a:rPr lang="en-GB" dirty="0" smtClean="0"/>
              <a:t>’ project it would be a good opportunity to conduct Information Audit work at the same time.</a:t>
            </a:r>
          </a:p>
          <a:p>
            <a:r>
              <a:rPr lang="en-GB" dirty="0" smtClean="0"/>
              <a:t>Please raise awareness of the Information Audit within your teams and identify members to undertake this work and liaise with Governance Services.</a:t>
            </a:r>
          </a:p>
          <a:p>
            <a:r>
              <a:rPr lang="en-GB" dirty="0" smtClean="0"/>
              <a:t>Please complete the ‘Manager’s Questionnaire’</a:t>
            </a:r>
          </a:p>
          <a:p>
            <a:pPr marL="109728" indent="0">
              <a:buNone/>
            </a:pPr>
            <a:endParaRPr lang="en-GB" dirty="0"/>
          </a:p>
        </p:txBody>
      </p:sp>
      <p:sp>
        <p:nvSpPr>
          <p:cNvPr id="3" name="Title 2"/>
          <p:cNvSpPr>
            <a:spLocks noGrp="1"/>
          </p:cNvSpPr>
          <p:nvPr>
            <p:ph type="title"/>
          </p:nvPr>
        </p:nvSpPr>
        <p:spPr/>
        <p:txBody>
          <a:bodyPr/>
          <a:lstStyle/>
          <a:p>
            <a:r>
              <a:rPr lang="en-GB" dirty="0" smtClean="0"/>
              <a:t>Finally…</a:t>
            </a:r>
            <a:endParaRPr lang="en-GB" dirty="0"/>
          </a:p>
        </p:txBody>
      </p:sp>
      <p:pic>
        <p:nvPicPr>
          <p:cNvPr id="4" name="Picture 3" descr="ENU_Logo_be0f34"/>
          <p:cNvPicPr/>
          <p:nvPr/>
        </p:nvPicPr>
        <p:blipFill>
          <a:blip r:embed="rId3"/>
          <a:srcRect/>
          <a:stretch>
            <a:fillRect/>
          </a:stretch>
        </p:blipFill>
        <p:spPr bwMode="auto">
          <a:xfrm>
            <a:off x="5724128" y="188640"/>
            <a:ext cx="3218686" cy="936104"/>
          </a:xfrm>
          <a:prstGeom prst="rect">
            <a:avLst/>
          </a:prstGeom>
          <a:noFill/>
          <a:ln w="9525">
            <a:noFill/>
            <a:miter lim="800000"/>
            <a:headEnd/>
            <a:tailEnd/>
          </a:ln>
        </p:spPr>
      </p:pic>
    </p:spTree>
    <p:extLst>
      <p:ext uri="{BB962C8B-B14F-4D97-AF65-F5344CB8AC3E}">
        <p14:creationId xmlns:p14="http://schemas.microsoft.com/office/powerpoint/2010/main" val="18524645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0" indent="0">
              <a:buNone/>
            </a:pPr>
            <a:r>
              <a:rPr lang="en-GB" dirty="0" smtClean="0"/>
              <a:t>Please contact Governance Services, either</a:t>
            </a:r>
          </a:p>
          <a:p>
            <a:pPr marL="0" indent="0">
              <a:buNone/>
            </a:pPr>
            <a:endParaRPr lang="en-GB" dirty="0"/>
          </a:p>
          <a:p>
            <a:pPr marL="0" indent="0">
              <a:buNone/>
            </a:pPr>
            <a:r>
              <a:rPr lang="en-GB" dirty="0" smtClean="0"/>
              <a:t>Diana Watt</a:t>
            </a:r>
          </a:p>
          <a:p>
            <a:pPr marL="0" indent="0">
              <a:buNone/>
            </a:pPr>
            <a:r>
              <a:rPr lang="en-GB" dirty="0" smtClean="0"/>
              <a:t>Governance Officer (Records Manager)</a:t>
            </a:r>
          </a:p>
          <a:p>
            <a:pPr marL="0" indent="0">
              <a:buNone/>
            </a:pPr>
            <a:r>
              <a:rPr lang="en-GB" dirty="0" smtClean="0">
                <a:hlinkClick r:id="rId2"/>
              </a:rPr>
              <a:t>D.Watt@napier.ac.uk</a:t>
            </a:r>
            <a:r>
              <a:rPr lang="en-GB" dirty="0" smtClean="0"/>
              <a:t> (extension 6257)</a:t>
            </a:r>
          </a:p>
          <a:p>
            <a:pPr marL="0" indent="0">
              <a:buNone/>
            </a:pPr>
            <a:r>
              <a:rPr lang="en-GB" dirty="0"/>
              <a:t>o</a:t>
            </a:r>
            <a:r>
              <a:rPr lang="en-GB" dirty="0" smtClean="0"/>
              <a:t>r</a:t>
            </a:r>
          </a:p>
          <a:p>
            <a:pPr marL="0" indent="0">
              <a:buNone/>
            </a:pPr>
            <a:r>
              <a:rPr lang="en-GB" dirty="0" smtClean="0"/>
              <a:t>Helen Mizen</a:t>
            </a:r>
          </a:p>
          <a:p>
            <a:pPr marL="0" indent="0">
              <a:buNone/>
            </a:pPr>
            <a:r>
              <a:rPr lang="en-GB" dirty="0" smtClean="0"/>
              <a:t>Governance Officer (Data Protection &amp; Legal)</a:t>
            </a:r>
          </a:p>
          <a:p>
            <a:pPr marL="0" indent="0">
              <a:buNone/>
            </a:pPr>
            <a:r>
              <a:rPr lang="en-GB" dirty="0" smtClean="0">
                <a:hlinkClick r:id="rId3"/>
              </a:rPr>
              <a:t>H.Mizen@napier.ac.uk</a:t>
            </a:r>
            <a:r>
              <a:rPr lang="en-GB" dirty="0" smtClean="0"/>
              <a:t> (extension 6359)</a:t>
            </a:r>
          </a:p>
          <a:p>
            <a:pPr marL="0" indent="0">
              <a:buNone/>
            </a:pPr>
            <a:endParaRPr lang="en-GB" dirty="0" smtClean="0"/>
          </a:p>
          <a:p>
            <a:pPr marL="0" indent="0">
              <a:buNone/>
            </a:pPr>
            <a:r>
              <a:rPr lang="en-GB" dirty="0" smtClean="0"/>
              <a:t>or check the intranet for further information and updates:</a:t>
            </a:r>
          </a:p>
          <a:p>
            <a:pPr marL="0" indent="0">
              <a:buNone/>
            </a:pPr>
            <a:r>
              <a:rPr lang="en-GB" dirty="0">
                <a:hlinkClick r:id="rId4"/>
              </a:rPr>
              <a:t>http://</a:t>
            </a:r>
            <a:r>
              <a:rPr lang="en-GB" dirty="0" smtClean="0">
                <a:hlinkClick r:id="rId4"/>
              </a:rPr>
              <a:t>staff.napier.ac.uk/services/secretary/governance/Pages/InfoAudit.aspx</a:t>
            </a:r>
            <a:r>
              <a:rPr lang="en-GB" dirty="0" smtClean="0"/>
              <a:t>  </a:t>
            </a:r>
            <a:endParaRPr lang="en-GB" dirty="0"/>
          </a:p>
        </p:txBody>
      </p:sp>
      <p:sp>
        <p:nvSpPr>
          <p:cNvPr id="2" name="Title 1"/>
          <p:cNvSpPr>
            <a:spLocks noGrp="1"/>
          </p:cNvSpPr>
          <p:nvPr>
            <p:ph type="title"/>
          </p:nvPr>
        </p:nvSpPr>
        <p:spPr>
          <a:xfrm>
            <a:off x="467544" y="364604"/>
            <a:ext cx="8229600" cy="1143000"/>
          </a:xfrm>
        </p:spPr>
        <p:txBody>
          <a:bodyPr/>
          <a:lstStyle/>
          <a:p>
            <a:r>
              <a:rPr lang="en-GB" dirty="0" smtClean="0"/>
              <a:t>Further Information</a:t>
            </a:r>
            <a:endParaRPr lang="en-GB" dirty="0"/>
          </a:p>
        </p:txBody>
      </p:sp>
      <p:pic>
        <p:nvPicPr>
          <p:cNvPr id="4" name="Picture 3" descr="ENU_Logo_be0f34"/>
          <p:cNvPicPr/>
          <p:nvPr/>
        </p:nvPicPr>
        <p:blipFill>
          <a:blip r:embed="rId5"/>
          <a:srcRect/>
          <a:stretch>
            <a:fillRect/>
          </a:stretch>
        </p:blipFill>
        <p:spPr bwMode="auto">
          <a:xfrm>
            <a:off x="5906721" y="0"/>
            <a:ext cx="3218686" cy="936104"/>
          </a:xfrm>
          <a:prstGeom prst="rect">
            <a:avLst/>
          </a:prstGeom>
          <a:noFill/>
          <a:ln w="9525">
            <a:noFill/>
            <a:miter lim="800000"/>
            <a:headEnd/>
            <a:tailEnd/>
          </a:ln>
        </p:spPr>
      </p:pic>
    </p:spTree>
    <p:extLst>
      <p:ext uri="{BB962C8B-B14F-4D97-AF65-F5344CB8AC3E}">
        <p14:creationId xmlns:p14="http://schemas.microsoft.com/office/powerpoint/2010/main" val="28572749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052940308"/>
              </p:ext>
            </p:extLst>
          </p:nvPr>
        </p:nvGraphicFramePr>
        <p:xfrm>
          <a:off x="827584" y="548680"/>
          <a:ext cx="6768752" cy="54584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138945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15000"/>
                    </a14:imgEffect>
                  </a14:imgLayer>
                </a14:imgProps>
              </a:ext>
              <a:ext uri="{28A0092B-C50C-407E-A947-70E740481C1C}">
                <a14:useLocalDpi xmlns:a14="http://schemas.microsoft.com/office/drawing/2010/main" val="0"/>
              </a:ext>
            </a:extLst>
          </a:blip>
          <a:srcRect/>
          <a:stretch>
            <a:fillRect/>
          </a:stretch>
        </p:blipFill>
        <p:spPr bwMode="auto">
          <a:xfrm>
            <a:off x="984919" y="1556792"/>
            <a:ext cx="7116685" cy="45178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ontent Placeholder 2"/>
          <p:cNvSpPr>
            <a:spLocks noGrp="1"/>
          </p:cNvSpPr>
          <p:nvPr>
            <p:ph idx="1"/>
          </p:nvPr>
        </p:nvSpPr>
        <p:spPr>
          <a:xfrm>
            <a:off x="457200" y="1340768"/>
            <a:ext cx="8229600" cy="5040560"/>
          </a:xfrm>
        </p:spPr>
        <p:txBody>
          <a:bodyPr>
            <a:normAutofit fontScale="92500" lnSpcReduction="10000"/>
          </a:bodyPr>
          <a:lstStyle/>
          <a:p>
            <a:pPr marL="0" indent="0">
              <a:buNone/>
            </a:pPr>
            <a:r>
              <a:rPr lang="en-GB" sz="3400" b="1" i="1" dirty="0" smtClean="0"/>
              <a:t>Information is a business asset</a:t>
            </a:r>
            <a:r>
              <a:rPr lang="en-GB" b="1" dirty="0" smtClean="0"/>
              <a:t>…</a:t>
            </a:r>
          </a:p>
          <a:p>
            <a:pPr marL="0" indent="0">
              <a:buNone/>
            </a:pPr>
            <a:endParaRPr lang="en-GB" sz="1000" b="1" dirty="0" smtClean="0"/>
          </a:p>
          <a:p>
            <a:pPr marL="0" indent="0" algn="ctr">
              <a:buNone/>
            </a:pPr>
            <a:r>
              <a:rPr lang="en-GB" sz="2600" b="1" dirty="0" smtClean="0"/>
              <a:t>As </a:t>
            </a:r>
            <a:r>
              <a:rPr lang="en-GB" sz="2600" b="1" dirty="0"/>
              <a:t>a University we are in the information business – we ‘</a:t>
            </a:r>
            <a:r>
              <a:rPr lang="en-GB" sz="2600" b="1" dirty="0" smtClean="0"/>
              <a:t>process’ massive </a:t>
            </a:r>
            <a:r>
              <a:rPr lang="en-GB" sz="2600" b="1" dirty="0"/>
              <a:t>amounts of data and information every day. </a:t>
            </a:r>
            <a:endParaRPr lang="en-GB" sz="2600" b="1" dirty="0" smtClean="0"/>
          </a:p>
          <a:p>
            <a:pPr marL="0" indent="0" algn="ctr">
              <a:buNone/>
            </a:pPr>
            <a:endParaRPr lang="en-GB" sz="1000" b="1" dirty="0" smtClean="0"/>
          </a:p>
          <a:p>
            <a:pPr marL="0" indent="0" algn="ctr">
              <a:buNone/>
            </a:pPr>
            <a:r>
              <a:rPr lang="en-GB" sz="2600" b="1" dirty="0" smtClean="0"/>
              <a:t>It </a:t>
            </a:r>
            <a:r>
              <a:rPr lang="en-GB" sz="2600" b="1" dirty="0"/>
              <a:t>is the life-blood of the </a:t>
            </a:r>
            <a:r>
              <a:rPr lang="en-GB" sz="2600" b="1" dirty="0" smtClean="0"/>
              <a:t>institution…essential </a:t>
            </a:r>
            <a:r>
              <a:rPr lang="en-GB" sz="2600" b="1" dirty="0"/>
              <a:t>to our continuing functioning. Information is effectively one of the biggest </a:t>
            </a:r>
            <a:r>
              <a:rPr lang="en-GB" sz="2600" b="1" i="1" dirty="0"/>
              <a:t>assets</a:t>
            </a:r>
            <a:r>
              <a:rPr lang="en-GB" sz="2600" b="1" dirty="0"/>
              <a:t> of the University and there </a:t>
            </a:r>
            <a:r>
              <a:rPr lang="en-GB" sz="2600" b="1" dirty="0" smtClean="0"/>
              <a:t>are </a:t>
            </a:r>
            <a:r>
              <a:rPr lang="en-GB" sz="2600" b="1" dirty="0"/>
              <a:t>a variety of risks associated with its management</a:t>
            </a:r>
            <a:r>
              <a:rPr lang="en-GB" sz="2600" b="1" dirty="0" smtClean="0"/>
              <a:t>.</a:t>
            </a:r>
          </a:p>
          <a:p>
            <a:pPr marL="0" indent="0" algn="ctr">
              <a:buNone/>
            </a:pPr>
            <a:endParaRPr lang="en-GB" sz="1100" b="1" dirty="0"/>
          </a:p>
          <a:p>
            <a:pPr marL="0" indent="0" algn="ctr">
              <a:buNone/>
            </a:pPr>
            <a:r>
              <a:rPr lang="en-GB" sz="3200" b="1" dirty="0" smtClean="0">
                <a:solidFill>
                  <a:srgbClr val="FF0000"/>
                </a:solidFill>
              </a:rPr>
              <a:t>Every business process is supported by information, </a:t>
            </a:r>
            <a:r>
              <a:rPr lang="en-GB" sz="2600" b="1" dirty="0" smtClean="0"/>
              <a:t>however the information and its </a:t>
            </a:r>
            <a:r>
              <a:rPr lang="en-GB" sz="2600" b="1" smtClean="0"/>
              <a:t>management are </a:t>
            </a:r>
            <a:r>
              <a:rPr lang="en-GB" sz="2600" b="1" dirty="0" smtClean="0"/>
              <a:t>often seen as secondary to the process.</a:t>
            </a:r>
          </a:p>
          <a:p>
            <a:pPr marL="0" indent="0">
              <a:buNone/>
            </a:pPr>
            <a:endParaRPr lang="en-GB" sz="2300" dirty="0" smtClean="0"/>
          </a:p>
          <a:p>
            <a:pPr marL="0" indent="0">
              <a:buNone/>
            </a:pPr>
            <a:endParaRPr lang="en-GB" sz="2300" dirty="0" smtClean="0"/>
          </a:p>
          <a:p>
            <a:pPr marL="0" indent="0">
              <a:buNone/>
            </a:pPr>
            <a:endParaRPr lang="en-GB" dirty="0"/>
          </a:p>
        </p:txBody>
      </p:sp>
      <p:sp>
        <p:nvSpPr>
          <p:cNvPr id="2" name="Title 1"/>
          <p:cNvSpPr>
            <a:spLocks noGrp="1"/>
          </p:cNvSpPr>
          <p:nvPr>
            <p:ph type="title"/>
          </p:nvPr>
        </p:nvSpPr>
        <p:spPr/>
        <p:txBody>
          <a:bodyPr/>
          <a:lstStyle/>
          <a:p>
            <a:pPr algn="l"/>
            <a:r>
              <a:rPr lang="en-GB" dirty="0" smtClean="0"/>
              <a:t>Introduction</a:t>
            </a:r>
            <a:endParaRPr lang="en-GB" dirty="0"/>
          </a:p>
        </p:txBody>
      </p:sp>
      <p:pic>
        <p:nvPicPr>
          <p:cNvPr id="6" name="Picture 5" descr="ENU_Logo_be0f34"/>
          <p:cNvPicPr/>
          <p:nvPr/>
        </p:nvPicPr>
        <p:blipFill>
          <a:blip r:embed="rId5"/>
          <a:srcRect/>
          <a:stretch>
            <a:fillRect/>
          </a:stretch>
        </p:blipFill>
        <p:spPr bwMode="auto">
          <a:xfrm>
            <a:off x="5724128" y="188640"/>
            <a:ext cx="3218686" cy="936104"/>
          </a:xfrm>
          <a:prstGeom prst="rect">
            <a:avLst/>
          </a:prstGeom>
          <a:noFill/>
          <a:ln w="9525">
            <a:noFill/>
            <a:miter lim="800000"/>
            <a:headEnd/>
            <a:tailEnd/>
          </a:ln>
        </p:spPr>
      </p:pic>
    </p:spTree>
    <p:extLst>
      <p:ext uri="{BB962C8B-B14F-4D97-AF65-F5344CB8AC3E}">
        <p14:creationId xmlns:p14="http://schemas.microsoft.com/office/powerpoint/2010/main" val="10712496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GB" dirty="0" smtClean="0"/>
              <a:t> </a:t>
            </a:r>
            <a:endParaRPr lang="en-GB" dirty="0"/>
          </a:p>
        </p:txBody>
      </p:sp>
      <p:sp>
        <p:nvSpPr>
          <p:cNvPr id="3" name="Title 2"/>
          <p:cNvSpPr>
            <a:spLocks noGrp="1"/>
          </p:cNvSpPr>
          <p:nvPr>
            <p:ph type="title"/>
          </p:nvPr>
        </p:nvSpPr>
        <p:spPr/>
        <p:txBody>
          <a:bodyPr/>
          <a:lstStyle/>
          <a:p>
            <a:r>
              <a:rPr lang="en-GB" dirty="0" smtClean="0"/>
              <a:t>Risks</a:t>
            </a:r>
            <a:endParaRPr lang="en-GB" dirty="0"/>
          </a:p>
        </p:txBody>
      </p:sp>
      <p:pic>
        <p:nvPicPr>
          <p:cNvPr id="4" name="Picture 3" descr="ENU_Logo_be0f34"/>
          <p:cNvPicPr/>
          <p:nvPr/>
        </p:nvPicPr>
        <p:blipFill>
          <a:blip r:embed="rId3"/>
          <a:srcRect/>
          <a:stretch>
            <a:fillRect/>
          </a:stretch>
        </p:blipFill>
        <p:spPr bwMode="auto">
          <a:xfrm>
            <a:off x="5749822" y="116632"/>
            <a:ext cx="3218686" cy="936104"/>
          </a:xfrm>
          <a:prstGeom prst="rect">
            <a:avLst/>
          </a:prstGeom>
          <a:noFill/>
          <a:ln w="9525">
            <a:noFill/>
            <a:miter lim="800000"/>
            <a:headEnd/>
            <a:tailEnd/>
          </a:ln>
        </p:spPr>
      </p:pic>
      <p:sp>
        <p:nvSpPr>
          <p:cNvPr id="5" name="Explosion 1 4"/>
          <p:cNvSpPr/>
          <p:nvPr/>
        </p:nvSpPr>
        <p:spPr>
          <a:xfrm>
            <a:off x="179512" y="1124744"/>
            <a:ext cx="2952328" cy="2376264"/>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Loss of information</a:t>
            </a:r>
            <a:endParaRPr lang="en-GB" dirty="0"/>
          </a:p>
        </p:txBody>
      </p:sp>
      <p:sp>
        <p:nvSpPr>
          <p:cNvPr id="6" name="Explosion 1 5"/>
          <p:cNvSpPr/>
          <p:nvPr/>
        </p:nvSpPr>
        <p:spPr>
          <a:xfrm>
            <a:off x="2982415" y="2780928"/>
            <a:ext cx="3070650" cy="2736304"/>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Difficulties finding or retrieving information</a:t>
            </a:r>
            <a:endParaRPr lang="en-GB" dirty="0"/>
          </a:p>
        </p:txBody>
      </p:sp>
      <p:sp>
        <p:nvSpPr>
          <p:cNvPr id="7" name="Explosion 1 6"/>
          <p:cNvSpPr/>
          <p:nvPr/>
        </p:nvSpPr>
        <p:spPr>
          <a:xfrm>
            <a:off x="5490947" y="2852936"/>
            <a:ext cx="2952328" cy="2376264"/>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Breach of legislation</a:t>
            </a:r>
            <a:endParaRPr lang="en-GB" dirty="0"/>
          </a:p>
        </p:txBody>
      </p:sp>
      <p:sp>
        <p:nvSpPr>
          <p:cNvPr id="8" name="Explosion 1 7"/>
          <p:cNvSpPr/>
          <p:nvPr/>
        </p:nvSpPr>
        <p:spPr>
          <a:xfrm>
            <a:off x="323528" y="3140968"/>
            <a:ext cx="3384376" cy="288032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Unlawful disclosure of personal or confidential information</a:t>
            </a:r>
            <a:endParaRPr lang="en-GB" dirty="0"/>
          </a:p>
        </p:txBody>
      </p:sp>
      <p:sp>
        <p:nvSpPr>
          <p:cNvPr id="9" name="Explosion 1 8"/>
          <p:cNvSpPr/>
          <p:nvPr/>
        </p:nvSpPr>
        <p:spPr>
          <a:xfrm>
            <a:off x="2339752" y="180020"/>
            <a:ext cx="4355976" cy="3212976"/>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t>Fines of up to £500K or potentially a % of the University’s turnover in future</a:t>
            </a:r>
            <a:endParaRPr lang="en-GB" sz="1600" b="1" dirty="0"/>
          </a:p>
        </p:txBody>
      </p:sp>
      <p:sp>
        <p:nvSpPr>
          <p:cNvPr id="10" name="Explosion 1 9"/>
          <p:cNvSpPr/>
          <p:nvPr/>
        </p:nvSpPr>
        <p:spPr>
          <a:xfrm>
            <a:off x="6228184" y="872716"/>
            <a:ext cx="3384376" cy="288032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Keeping information longer than permitted</a:t>
            </a:r>
            <a:endParaRPr lang="en-GB" dirty="0"/>
          </a:p>
        </p:txBody>
      </p:sp>
      <p:sp>
        <p:nvSpPr>
          <p:cNvPr id="11" name="Explosion 1 10"/>
          <p:cNvSpPr/>
          <p:nvPr/>
        </p:nvSpPr>
        <p:spPr>
          <a:xfrm>
            <a:off x="6076867" y="4725144"/>
            <a:ext cx="2952328" cy="2376264"/>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Destroying information too soon</a:t>
            </a:r>
            <a:endParaRPr lang="en-GB" dirty="0"/>
          </a:p>
        </p:txBody>
      </p:sp>
      <p:sp>
        <p:nvSpPr>
          <p:cNvPr id="12" name="Explosion 1 11"/>
          <p:cNvSpPr/>
          <p:nvPr/>
        </p:nvSpPr>
        <p:spPr>
          <a:xfrm>
            <a:off x="3100737" y="5004859"/>
            <a:ext cx="2952328" cy="2376264"/>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Impact on individuals affected</a:t>
            </a:r>
            <a:endParaRPr lang="en-GB" dirty="0"/>
          </a:p>
        </p:txBody>
      </p:sp>
    </p:spTree>
    <p:extLst>
      <p:ext uri="{BB962C8B-B14F-4D97-AF65-F5344CB8AC3E}">
        <p14:creationId xmlns:p14="http://schemas.microsoft.com/office/powerpoint/2010/main" val="2564131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340768"/>
            <a:ext cx="8229600" cy="5256584"/>
          </a:xfrm>
        </p:spPr>
        <p:txBody>
          <a:bodyPr>
            <a:normAutofit/>
          </a:bodyPr>
          <a:lstStyle/>
          <a:p>
            <a:pPr marL="0" indent="0" algn="ctr">
              <a:buNone/>
            </a:pPr>
            <a:endParaRPr lang="en-GB" sz="1200" dirty="0" smtClean="0"/>
          </a:p>
          <a:p>
            <a:pPr marL="0" indent="0" algn="ctr">
              <a:buNone/>
            </a:pPr>
            <a:endParaRPr lang="en-GB" dirty="0" smtClean="0"/>
          </a:p>
          <a:p>
            <a:pPr marL="0" indent="0" algn="ctr">
              <a:buNone/>
            </a:pPr>
            <a:r>
              <a:rPr lang="en-GB" dirty="0" smtClean="0"/>
              <a:t>The Information Audit is a risk mitigation exercise and quality improvement process. By understanding what information the University holds and how this is being processed, we can assess where there are areas of risk and put procedures in place for improving the management (and security) of our information.</a:t>
            </a:r>
          </a:p>
          <a:p>
            <a:pPr marL="0" indent="0" algn="ctr">
              <a:buNone/>
            </a:pPr>
            <a:endParaRPr lang="en-GB" sz="2000" dirty="0"/>
          </a:p>
        </p:txBody>
      </p:sp>
      <p:sp>
        <p:nvSpPr>
          <p:cNvPr id="2" name="Title 1"/>
          <p:cNvSpPr>
            <a:spLocks noGrp="1"/>
          </p:cNvSpPr>
          <p:nvPr>
            <p:ph type="title"/>
          </p:nvPr>
        </p:nvSpPr>
        <p:spPr/>
        <p:txBody>
          <a:bodyPr/>
          <a:lstStyle/>
          <a:p>
            <a:r>
              <a:rPr lang="en-GB" dirty="0" smtClean="0"/>
              <a:t>Why an Audit?</a:t>
            </a:r>
            <a:endParaRPr lang="en-GB" dirty="0"/>
          </a:p>
        </p:txBody>
      </p:sp>
      <p:pic>
        <p:nvPicPr>
          <p:cNvPr id="4" name="Picture 3" descr="ENU_Logo_be0f34"/>
          <p:cNvPicPr/>
          <p:nvPr/>
        </p:nvPicPr>
        <p:blipFill>
          <a:blip r:embed="rId2"/>
          <a:srcRect/>
          <a:stretch>
            <a:fillRect/>
          </a:stretch>
        </p:blipFill>
        <p:spPr bwMode="auto">
          <a:xfrm>
            <a:off x="5817810" y="116632"/>
            <a:ext cx="3218686" cy="936104"/>
          </a:xfrm>
          <a:prstGeom prst="rect">
            <a:avLst/>
          </a:prstGeom>
          <a:noFill/>
          <a:ln w="9525">
            <a:noFill/>
            <a:miter lim="800000"/>
            <a:headEnd/>
            <a:tailEnd/>
          </a:ln>
        </p:spPr>
      </p:pic>
    </p:spTree>
    <p:extLst>
      <p:ext uri="{BB962C8B-B14F-4D97-AF65-F5344CB8AC3E}">
        <p14:creationId xmlns:p14="http://schemas.microsoft.com/office/powerpoint/2010/main" val="3319323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96752"/>
            <a:ext cx="8229600" cy="5400600"/>
          </a:xfrm>
        </p:spPr>
        <p:txBody>
          <a:bodyPr>
            <a:normAutofit fontScale="92500" lnSpcReduction="20000"/>
          </a:bodyPr>
          <a:lstStyle/>
          <a:p>
            <a:r>
              <a:rPr lang="en-GB" dirty="0" smtClean="0"/>
              <a:t>Strategy 2020</a:t>
            </a:r>
          </a:p>
          <a:p>
            <a:r>
              <a:rPr lang="en-GB" dirty="0" smtClean="0"/>
              <a:t>7 years since the last Information Audit</a:t>
            </a:r>
          </a:p>
          <a:p>
            <a:r>
              <a:rPr lang="en-GB" dirty="0"/>
              <a:t>Records Management Policy and Strategy urgently require </a:t>
            </a:r>
            <a:r>
              <a:rPr lang="en-GB" dirty="0" smtClean="0"/>
              <a:t>revision. </a:t>
            </a:r>
            <a:endParaRPr lang="en-GB" dirty="0"/>
          </a:p>
          <a:p>
            <a:r>
              <a:rPr lang="en-GB" dirty="0" smtClean="0"/>
              <a:t>Departmental records management procedures and documentation need establishing/updating</a:t>
            </a:r>
          </a:p>
          <a:p>
            <a:r>
              <a:rPr lang="en-GB" dirty="0"/>
              <a:t>New requirement for self reporting of DPA breaches to the ICO and the introduction of </a:t>
            </a:r>
            <a:r>
              <a:rPr lang="en-GB" dirty="0" smtClean="0"/>
              <a:t>stricter sanctions and heavier </a:t>
            </a:r>
            <a:r>
              <a:rPr lang="en-GB" dirty="0"/>
              <a:t>penalties for </a:t>
            </a:r>
            <a:r>
              <a:rPr lang="en-GB" dirty="0" smtClean="0"/>
              <a:t>breaches – </a:t>
            </a:r>
            <a:r>
              <a:rPr lang="en-GB" dirty="0" smtClean="0">
                <a:solidFill>
                  <a:srgbClr val="FF0000"/>
                </a:solidFill>
              </a:rPr>
              <a:t>possibly a % of turnover</a:t>
            </a:r>
            <a:endParaRPr lang="en-GB" dirty="0">
              <a:solidFill>
                <a:srgbClr val="FF0000"/>
              </a:solidFill>
            </a:endParaRPr>
          </a:p>
          <a:p>
            <a:r>
              <a:rPr lang="en-GB" dirty="0"/>
              <a:t>Recent departmental restructuring/office moves</a:t>
            </a:r>
          </a:p>
          <a:p>
            <a:r>
              <a:rPr lang="en-GB" dirty="0" smtClean="0"/>
              <a:t>ISO27001:2013 – more stringent requirements in the new standard and frequent audits</a:t>
            </a:r>
          </a:p>
          <a:p>
            <a:r>
              <a:rPr lang="en-GB" dirty="0" smtClean="0"/>
              <a:t>Preparation for being brought into scope for National Records of Scotland (Public Records 						(Scotland) Act)</a:t>
            </a:r>
          </a:p>
          <a:p>
            <a:endParaRPr lang="en-GB" dirty="0"/>
          </a:p>
        </p:txBody>
      </p:sp>
      <p:sp>
        <p:nvSpPr>
          <p:cNvPr id="2" name="Title 1"/>
          <p:cNvSpPr>
            <a:spLocks noGrp="1"/>
          </p:cNvSpPr>
          <p:nvPr>
            <p:ph type="title"/>
          </p:nvPr>
        </p:nvSpPr>
        <p:spPr/>
        <p:txBody>
          <a:bodyPr/>
          <a:lstStyle/>
          <a:p>
            <a:r>
              <a:rPr lang="en-GB" dirty="0" smtClean="0"/>
              <a:t>Why now?</a:t>
            </a:r>
            <a:endParaRPr lang="en-GB" dirty="0"/>
          </a:p>
        </p:txBody>
      </p:sp>
      <p:pic>
        <p:nvPicPr>
          <p:cNvPr id="4" name="Picture 3" descr="ENU_Logo_be0f34"/>
          <p:cNvPicPr/>
          <p:nvPr/>
        </p:nvPicPr>
        <p:blipFill>
          <a:blip r:embed="rId2"/>
          <a:srcRect/>
          <a:stretch>
            <a:fillRect/>
          </a:stretch>
        </p:blipFill>
        <p:spPr bwMode="auto">
          <a:xfrm>
            <a:off x="5817810" y="116632"/>
            <a:ext cx="3218686" cy="936104"/>
          </a:xfrm>
          <a:prstGeom prst="rect">
            <a:avLst/>
          </a:prstGeom>
          <a:noFill/>
          <a:ln w="9525">
            <a:noFill/>
            <a:miter lim="800000"/>
            <a:headEnd/>
            <a:tailEnd/>
          </a:ln>
        </p:spPr>
      </p:pic>
    </p:spTree>
    <p:extLst>
      <p:ext uri="{BB962C8B-B14F-4D97-AF65-F5344CB8AC3E}">
        <p14:creationId xmlns:p14="http://schemas.microsoft.com/office/powerpoint/2010/main" val="3957851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709120"/>
          </a:xfrm>
        </p:spPr>
        <p:txBody>
          <a:bodyPr>
            <a:normAutofit fontScale="55000" lnSpcReduction="20000"/>
          </a:bodyPr>
          <a:lstStyle/>
          <a:p>
            <a:pPr marL="0" indent="0">
              <a:buNone/>
            </a:pPr>
            <a:r>
              <a:rPr lang="en-GB" sz="4500" b="1" i="1" dirty="0" smtClean="0"/>
              <a:t>Build Innovation, Enterprise and Citizenship</a:t>
            </a:r>
          </a:p>
          <a:p>
            <a:pPr marL="0" indent="0">
              <a:buNone/>
            </a:pPr>
            <a:endParaRPr lang="en-GB" sz="1800" b="1" i="1" dirty="0" smtClean="0"/>
          </a:p>
          <a:p>
            <a:r>
              <a:rPr lang="en-GB" sz="4500" dirty="0" smtClean="0"/>
              <a:t>Adopt a continuous improvement/enhancement approach in all that we do</a:t>
            </a:r>
          </a:p>
          <a:p>
            <a:r>
              <a:rPr lang="en-GB" sz="4500" dirty="0" smtClean="0"/>
              <a:t>Maximise the value of our [information] assets</a:t>
            </a:r>
          </a:p>
          <a:p>
            <a:pPr marL="0" indent="0">
              <a:buNone/>
            </a:pPr>
            <a:endParaRPr lang="en-GB" sz="2400" dirty="0" smtClean="0"/>
          </a:p>
          <a:p>
            <a:pPr marL="0" indent="0">
              <a:buNone/>
            </a:pPr>
            <a:r>
              <a:rPr lang="en-GB" sz="3800" dirty="0" smtClean="0"/>
              <a:t>Information and records are received and created by University staff members and representatives to facilitate and support business processes – they are inputs and outputs of the University’s activities. Ensuring that our information assets are managed correctly corresponds directly with the objectives of Strategy 2020, namely improving the efficiency of business processes. </a:t>
            </a:r>
          </a:p>
          <a:p>
            <a:pPr marL="0" indent="0">
              <a:buNone/>
            </a:pPr>
            <a:endParaRPr lang="en-GB" sz="2000" dirty="0" smtClean="0"/>
          </a:p>
          <a:p>
            <a:pPr marL="0" indent="0">
              <a:buNone/>
            </a:pPr>
            <a:r>
              <a:rPr lang="en-GB" sz="2200" dirty="0" smtClean="0"/>
              <a:t>For more information on how the Information Audit will contribute to Strategy 2020 please </a:t>
            </a:r>
            <a:r>
              <a:rPr lang="en-GB" sz="2200" dirty="0"/>
              <a:t>see: </a:t>
            </a:r>
            <a:r>
              <a:rPr lang="en-GB" sz="2200" dirty="0">
                <a:solidFill>
                  <a:srgbClr val="FF0000"/>
                </a:solidFill>
                <a:hlinkClick r:id="rId2"/>
              </a:rPr>
              <a:t>http://</a:t>
            </a:r>
            <a:r>
              <a:rPr lang="en-GB" sz="2200" dirty="0" smtClean="0">
                <a:solidFill>
                  <a:srgbClr val="FF0000"/>
                </a:solidFill>
                <a:hlinkClick r:id="rId2"/>
              </a:rPr>
              <a:t>staff.napier.ac.uk/services/secretary/governance/Pages/InfoAudit.aspx</a:t>
            </a:r>
            <a:r>
              <a:rPr lang="en-GB" sz="2200" dirty="0" smtClean="0">
                <a:solidFill>
                  <a:srgbClr val="FF0000"/>
                </a:solidFill>
              </a:rPr>
              <a:t> </a:t>
            </a:r>
            <a:endParaRPr lang="en-GB" dirty="0">
              <a:solidFill>
                <a:srgbClr val="FF0000"/>
              </a:solidFill>
            </a:endParaRPr>
          </a:p>
          <a:p>
            <a:pPr marL="0" indent="0">
              <a:buNone/>
            </a:pPr>
            <a:endParaRPr lang="en-GB" dirty="0"/>
          </a:p>
        </p:txBody>
      </p:sp>
      <p:sp>
        <p:nvSpPr>
          <p:cNvPr id="2" name="Title 1"/>
          <p:cNvSpPr>
            <a:spLocks noGrp="1"/>
          </p:cNvSpPr>
          <p:nvPr>
            <p:ph type="title"/>
          </p:nvPr>
        </p:nvSpPr>
        <p:spPr/>
        <p:txBody>
          <a:bodyPr/>
          <a:lstStyle/>
          <a:p>
            <a:r>
              <a:rPr lang="en-GB" dirty="0" smtClean="0"/>
              <a:t>Strategy 2020</a:t>
            </a:r>
            <a:endParaRPr lang="en-GB" dirty="0"/>
          </a:p>
        </p:txBody>
      </p:sp>
      <p:pic>
        <p:nvPicPr>
          <p:cNvPr id="4" name="Picture 3" descr="ENU_Logo_be0f34"/>
          <p:cNvPicPr/>
          <p:nvPr/>
        </p:nvPicPr>
        <p:blipFill>
          <a:blip r:embed="rId3"/>
          <a:srcRect/>
          <a:stretch>
            <a:fillRect/>
          </a:stretch>
        </p:blipFill>
        <p:spPr bwMode="auto">
          <a:xfrm>
            <a:off x="5817810" y="116632"/>
            <a:ext cx="3218686" cy="936104"/>
          </a:xfrm>
          <a:prstGeom prst="rect">
            <a:avLst/>
          </a:prstGeom>
          <a:noFill/>
          <a:ln w="9525">
            <a:noFill/>
            <a:miter lim="800000"/>
            <a:headEnd/>
            <a:tailEnd/>
          </a:ln>
        </p:spPr>
      </p:pic>
    </p:spTree>
    <p:extLst>
      <p:ext uri="{BB962C8B-B14F-4D97-AF65-F5344CB8AC3E}">
        <p14:creationId xmlns:p14="http://schemas.microsoft.com/office/powerpoint/2010/main" val="1926866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8725" y="1628800"/>
            <a:ext cx="6686550" cy="48669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274638"/>
            <a:ext cx="8229600" cy="1210146"/>
          </a:xfrm>
        </p:spPr>
        <p:txBody>
          <a:bodyPr>
            <a:normAutofit fontScale="90000"/>
          </a:bodyPr>
          <a:lstStyle/>
          <a:p>
            <a:r>
              <a:rPr lang="en-GB" dirty="0" smtClean="0"/>
              <a:t>   Business process : information</a:t>
            </a:r>
            <a:br>
              <a:rPr lang="en-GB" dirty="0" smtClean="0"/>
            </a:br>
            <a:r>
              <a:rPr lang="en-GB" dirty="0"/>
              <a:t>	</a:t>
            </a:r>
            <a:r>
              <a:rPr lang="en-GB" dirty="0" smtClean="0"/>
              <a:t>     	     relationship</a:t>
            </a:r>
            <a:br>
              <a:rPr lang="en-GB" dirty="0" smtClean="0"/>
            </a:br>
            <a:r>
              <a:rPr lang="en-GB" sz="2000" dirty="0" smtClean="0"/>
              <a:t>                (Generic HR recruitment process example)</a:t>
            </a:r>
            <a:endParaRPr lang="en-GB" dirty="0"/>
          </a:p>
        </p:txBody>
      </p:sp>
      <p:sp>
        <p:nvSpPr>
          <p:cNvPr id="4" name="Curved Right Arrow 3"/>
          <p:cNvSpPr/>
          <p:nvPr/>
        </p:nvSpPr>
        <p:spPr>
          <a:xfrm rot="10800000">
            <a:off x="7596336" y="2492896"/>
            <a:ext cx="1175657" cy="3639003"/>
          </a:xfrm>
          <a:prstGeom prst="curved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 name="Curved Right Arrow 4"/>
          <p:cNvSpPr/>
          <p:nvPr/>
        </p:nvSpPr>
        <p:spPr>
          <a:xfrm>
            <a:off x="3350907" y="2629407"/>
            <a:ext cx="1175657" cy="3639003"/>
          </a:xfrm>
          <a:prstGeom prst="curved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Tree>
    <p:extLst>
      <p:ext uri="{BB962C8B-B14F-4D97-AF65-F5344CB8AC3E}">
        <p14:creationId xmlns:p14="http://schemas.microsoft.com/office/powerpoint/2010/main" val="1639434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628800"/>
            <a:ext cx="8229600" cy="4608512"/>
          </a:xfrm>
        </p:spPr>
        <p:txBody>
          <a:bodyPr>
            <a:normAutofit fontScale="70000" lnSpcReduction="20000"/>
          </a:bodyPr>
          <a:lstStyle/>
          <a:p>
            <a:r>
              <a:rPr lang="en-GB" dirty="0" smtClean="0"/>
              <a:t>Ensure legislative compliance</a:t>
            </a:r>
          </a:p>
          <a:p>
            <a:pPr marL="109728" indent="0">
              <a:buNone/>
            </a:pPr>
            <a:endParaRPr lang="en-GB" sz="1300" dirty="0" smtClean="0"/>
          </a:p>
          <a:p>
            <a:r>
              <a:rPr lang="en-GB" dirty="0" smtClean="0"/>
              <a:t>Understand the current situation with regards to information processing/storage in order to:</a:t>
            </a:r>
          </a:p>
          <a:p>
            <a:pPr lvl="1"/>
            <a:r>
              <a:rPr lang="en-GB" dirty="0" smtClean="0"/>
              <a:t> Assess risk and mitigate where the likelihood of a breach of legislation/regulation is higher</a:t>
            </a:r>
          </a:p>
          <a:p>
            <a:pPr lvl="1"/>
            <a:r>
              <a:rPr lang="en-GB" dirty="0" smtClean="0"/>
              <a:t>Develop an Information </a:t>
            </a:r>
            <a:r>
              <a:rPr lang="en-GB" dirty="0"/>
              <a:t>A</a:t>
            </a:r>
            <a:r>
              <a:rPr lang="en-GB" dirty="0" smtClean="0"/>
              <a:t>sset Register (IAR) and develop/update Records Retention Schedules (RRS)- both of which are compliance assurance tools. **</a:t>
            </a:r>
            <a:r>
              <a:rPr lang="en-GB" dirty="0" smtClean="0">
                <a:solidFill>
                  <a:srgbClr val="0070C0"/>
                </a:solidFill>
              </a:rPr>
              <a:t>Records Retention Schedules are particularly important in that they set out the University’s </a:t>
            </a:r>
            <a:r>
              <a:rPr lang="en-GB" u="sng" dirty="0" smtClean="0">
                <a:solidFill>
                  <a:srgbClr val="0070C0"/>
                </a:solidFill>
              </a:rPr>
              <a:t>policy</a:t>
            </a:r>
            <a:r>
              <a:rPr lang="en-GB" dirty="0" smtClean="0">
                <a:solidFill>
                  <a:srgbClr val="0070C0"/>
                </a:solidFill>
              </a:rPr>
              <a:t> for retaining and destroying records, ensuring we are not subject to action for early destruction and undue retention. These give staff confidence that they are retaining information for the correct length of time**.</a:t>
            </a:r>
          </a:p>
          <a:p>
            <a:pPr lvl="1"/>
            <a:r>
              <a:rPr lang="en-GB" dirty="0" smtClean="0"/>
              <a:t>Inform the development of a new Records Management Strategy and Records Management Policy, and other policies and procedures to assist with the continual improvement of the management of University information and records.</a:t>
            </a:r>
          </a:p>
          <a:p>
            <a:pPr marL="393192" lvl="1" indent="0">
              <a:buNone/>
            </a:pPr>
            <a:endParaRPr lang="en-GB" sz="1300" dirty="0" smtClean="0"/>
          </a:p>
          <a:p>
            <a:r>
              <a:rPr lang="en-GB" dirty="0" smtClean="0"/>
              <a:t>Generally raise awareness of the importance of good information and records management practices, and the requirements and individuals’ responsibilities in this regard</a:t>
            </a:r>
            <a:endParaRPr lang="en-GB" dirty="0"/>
          </a:p>
        </p:txBody>
      </p:sp>
      <p:sp>
        <p:nvSpPr>
          <p:cNvPr id="2" name="Title 1"/>
          <p:cNvSpPr>
            <a:spLocks noGrp="1"/>
          </p:cNvSpPr>
          <p:nvPr>
            <p:ph type="title"/>
          </p:nvPr>
        </p:nvSpPr>
        <p:spPr/>
        <p:txBody>
          <a:bodyPr>
            <a:normAutofit fontScale="90000"/>
          </a:bodyPr>
          <a:lstStyle/>
          <a:p>
            <a:r>
              <a:rPr lang="en-GB" dirty="0" smtClean="0"/>
              <a:t>Information Audit</a:t>
            </a:r>
            <a:br>
              <a:rPr lang="en-GB" dirty="0" smtClean="0"/>
            </a:br>
            <a:r>
              <a:rPr lang="en-GB" dirty="0" smtClean="0"/>
              <a:t>Aims and Objectives</a:t>
            </a:r>
            <a:endParaRPr lang="en-GB" dirty="0"/>
          </a:p>
        </p:txBody>
      </p:sp>
      <p:pic>
        <p:nvPicPr>
          <p:cNvPr id="4" name="Picture 3" descr="ENU_Logo_be0f34"/>
          <p:cNvPicPr/>
          <p:nvPr/>
        </p:nvPicPr>
        <p:blipFill>
          <a:blip r:embed="rId2"/>
          <a:srcRect/>
          <a:stretch>
            <a:fillRect/>
          </a:stretch>
        </p:blipFill>
        <p:spPr bwMode="auto">
          <a:xfrm>
            <a:off x="5817810" y="116632"/>
            <a:ext cx="3218686" cy="936104"/>
          </a:xfrm>
          <a:prstGeom prst="rect">
            <a:avLst/>
          </a:prstGeom>
          <a:noFill/>
          <a:ln w="9525">
            <a:noFill/>
            <a:miter lim="800000"/>
            <a:headEnd/>
            <a:tailEnd/>
          </a:ln>
        </p:spPr>
      </p:pic>
    </p:spTree>
    <p:extLst>
      <p:ext uri="{BB962C8B-B14F-4D97-AF65-F5344CB8AC3E}">
        <p14:creationId xmlns:p14="http://schemas.microsoft.com/office/powerpoint/2010/main" val="1056287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1">
      <a:dk1>
        <a:sysClr val="windowText" lastClr="000000"/>
      </a:dk1>
      <a:lt1>
        <a:sysClr val="window" lastClr="FFFFFF"/>
      </a:lt1>
      <a:dk2>
        <a:srgbClr val="303030"/>
      </a:dk2>
      <a:lt2>
        <a:srgbClr val="C7C7CA"/>
      </a:lt2>
      <a:accent1>
        <a:srgbClr val="AD0101"/>
      </a:accent1>
      <a:accent2>
        <a:srgbClr val="726056"/>
      </a:accent2>
      <a:accent3>
        <a:srgbClr val="AC956E"/>
      </a:accent3>
      <a:accent4>
        <a:srgbClr val="808DA9"/>
      </a:accent4>
      <a:accent5>
        <a:srgbClr val="424E5B"/>
      </a:accent5>
      <a:accent6>
        <a:srgbClr val="730E00"/>
      </a:accent6>
      <a:hlink>
        <a:srgbClr val="AD0101"/>
      </a:hlink>
      <a:folHlink>
        <a:srgbClr val="D89243"/>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5B328D3B3EF304A8676A8D8F7DC2CCB" ma:contentTypeVersion="65" ma:contentTypeDescription="Create a new document." ma:contentTypeScope="" ma:versionID="15f46d3aa8240b704bce850f782601e0">
  <xsd:schema xmlns:xsd="http://www.w3.org/2001/XMLSchema" xmlns:xs="http://www.w3.org/2001/XMLSchema" xmlns:p="http://schemas.microsoft.com/office/2006/metadata/properties" xmlns:ns1="http://schemas.microsoft.com/sharepoint/v3" targetNamespace="http://schemas.microsoft.com/office/2006/metadata/properties" ma:root="true" ma:fieldsID="7826087d7815a9902541b039da76a01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xsd:simpleType>
        <xsd:restriction base="dms:Unknown"/>
      </xsd:simpleType>
    </xsd:element>
    <xsd:element name="PublishingExpirationDate" ma:index="9" nillable="true" ma:displayName="Scheduling End Date" ma:description=""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151194DB-69B9-4B60-8A6D-5E5ECA8F9572}"/>
</file>

<file path=customXml/itemProps2.xml><?xml version="1.0" encoding="utf-8"?>
<ds:datastoreItem xmlns:ds="http://schemas.openxmlformats.org/officeDocument/2006/customXml" ds:itemID="{5FDBEC18-0000-42CE-97DF-D88F62AADD81}"/>
</file>

<file path=customXml/itemProps3.xml><?xml version="1.0" encoding="utf-8"?>
<ds:datastoreItem xmlns:ds="http://schemas.openxmlformats.org/officeDocument/2006/customXml" ds:itemID="{744BF69F-F1BA-4445-886B-50B02E2EF299}"/>
</file>

<file path=docProps/app.xml><?xml version="1.0" encoding="utf-8"?>
<Properties xmlns="http://schemas.openxmlformats.org/officeDocument/2006/extended-properties" xmlns:vt="http://schemas.openxmlformats.org/officeDocument/2006/docPropsVTypes">
  <Template>Essential</Template>
  <TotalTime>4573</TotalTime>
  <Words>1242</Words>
  <Application>Microsoft Office PowerPoint</Application>
  <PresentationFormat>On-screen Show (4:3)</PresentationFormat>
  <Paragraphs>142</Paragraphs>
  <Slides>19</Slides>
  <Notes>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University Information Audit 2014</vt:lpstr>
      <vt:lpstr>PowerPoint Presentation</vt:lpstr>
      <vt:lpstr>Introduction</vt:lpstr>
      <vt:lpstr>Risks</vt:lpstr>
      <vt:lpstr>Why an Audit?</vt:lpstr>
      <vt:lpstr>Why now?</vt:lpstr>
      <vt:lpstr>Strategy 2020</vt:lpstr>
      <vt:lpstr>   Business process : information             relationship                 (Generic HR recruitment process example)</vt:lpstr>
      <vt:lpstr>Information Audit Aims and Objectives</vt:lpstr>
      <vt:lpstr>Documented   outcomes</vt:lpstr>
      <vt:lpstr>Opportunities</vt:lpstr>
      <vt:lpstr>Benefits</vt:lpstr>
      <vt:lpstr>How do you eat            an (information) elephant…?</vt:lpstr>
      <vt:lpstr>The Audit Process</vt:lpstr>
      <vt:lpstr>Approach</vt:lpstr>
      <vt:lpstr>What information is    high risk?</vt:lpstr>
      <vt:lpstr>Outcome examples</vt:lpstr>
      <vt:lpstr>Finally…</vt:lpstr>
      <vt:lpstr>Further Information</vt:lpstr>
    </vt:vector>
  </TitlesOfParts>
  <Company>Edinburgh Napier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Information Audit</dc:title>
  <dc:creator>Watt, Diana</dc:creator>
  <cp:lastModifiedBy>Watt, Diana</cp:lastModifiedBy>
  <cp:revision>131</cp:revision>
  <cp:lastPrinted>2014-10-20T13:04:12Z</cp:lastPrinted>
  <dcterms:created xsi:type="dcterms:W3CDTF">2014-05-07T14:04:58Z</dcterms:created>
  <dcterms:modified xsi:type="dcterms:W3CDTF">2014-11-21T12:37:15Z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0x01010085B328D3B3EF304A8676A8D8F7DC2CCB</vt:lpwstr>
  </property>
  <property fmtid="{D5CDD505-2E9C-101B-9397-08002B2CF9AE}" pid="3" name="Document Description">
    <vt:lpwstr/>
  </property>
  <property fmtid="{D5CDD505-2E9C-101B-9397-08002B2CF9AE}" pid="4" name="Document Keywords">
    <vt:lpwstr/>
  </property>
</Properties>
</file>