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diagrams/data1.xml" ContentType="application/vnd.openxmlformats-officedocument.drawingml.diagramData+xml"/>
  <Override PartName="/ppt/diagrams/data2.xml" ContentType="application/vnd.openxmlformats-officedocument.drawingml.diagramData+xml"/>
  <Override PartName="/ppt/presentation.xml" ContentType="application/vnd.openxmlformats-officedocument.presentationml.presentation.main+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0.xml" ContentType="application/vnd.openxmlformats-officedocument.presentationml.slide+xml"/>
  <Override PartName="/ppt/slides/slide18.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7.xml" ContentType="application/vnd.openxmlformats-officedocument.presentationml.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handoutMasters/handoutMaster1.xml" ContentType="application/vnd.openxmlformats-officedocument.presentationml.handoutMaster+xml"/>
  <Override PartName="/ppt/theme/theme2.xml" ContentType="application/vnd.openxmlformats-officedocument.theme+xml"/>
  <Override PartName="/ppt/theme/theme1.xml" ContentType="application/vnd.openxmlformats-officedocument.theme+xml"/>
  <Override PartName="/ppt/theme/theme3.xml" ContentType="application/vnd.openxmlformats-officedocument.theme+xml"/>
  <Override PartName="/ppt/diagrams/colors2.xml" ContentType="application/vnd.openxmlformats-officedocument.drawingml.diagramColors+xml"/>
  <Override PartName="/ppt/diagrams/drawing2.xml" ContentType="application/vnd.ms-office.drawingml.diagramDrawing+xml"/>
  <Override PartName="/ppt/notesMasters/notesMaster1.xml" ContentType="application/vnd.openxmlformats-officedocument.presentationml.notesMaster+xml"/>
  <Override PartName="/ppt/diagrams/quickStyle2.xml" ContentType="application/vnd.openxmlformats-officedocument.drawingml.diagramStyle+xml"/>
  <Override PartName="/ppt/diagrams/layout2.xml" ContentType="application/vnd.openxmlformats-officedocument.drawingml.diagramLayout+xml"/>
  <Override PartName="/ppt/diagrams/quickStyle1.xml" ContentType="application/vnd.openxmlformats-officedocument.drawingml.diagramStyle+xml"/>
  <Override PartName="/ppt/diagrams/layout1.xml" ContentType="application/vnd.openxmlformats-officedocument.drawingml.diagramLayout+xml"/>
  <Override PartName="/ppt/diagrams/drawing1.xml" ContentType="application/vnd.ms-office.drawingml.diagramDrawing+xml"/>
  <Override PartName="/ppt/diagrams/colors1.xml" ContentType="application/vnd.openxmlformats-officedocument.drawingml.diagramColors+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handoutMasterIdLst>
    <p:handoutMasterId r:id="rId24"/>
  </p:handoutMasterIdLst>
  <p:sldIdLst>
    <p:sldId id="256" r:id="rId2"/>
    <p:sldId id="280" r:id="rId3"/>
    <p:sldId id="267" r:id="rId4"/>
    <p:sldId id="271" r:id="rId5"/>
    <p:sldId id="272" r:id="rId6"/>
    <p:sldId id="273" r:id="rId7"/>
    <p:sldId id="259" r:id="rId8"/>
    <p:sldId id="269" r:id="rId9"/>
    <p:sldId id="277" r:id="rId10"/>
    <p:sldId id="257" r:id="rId11"/>
    <p:sldId id="281" r:id="rId12"/>
    <p:sldId id="275" r:id="rId13"/>
    <p:sldId id="276" r:id="rId14"/>
    <p:sldId id="265" r:id="rId15"/>
    <p:sldId id="283" r:id="rId16"/>
    <p:sldId id="262" r:id="rId17"/>
    <p:sldId id="263" r:id="rId18"/>
    <p:sldId id="258" r:id="rId19"/>
    <p:sldId id="264" r:id="rId20"/>
    <p:sldId id="282" r:id="rId21"/>
    <p:sldId id="266" r:id="rId2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3030"/>
    <a:srgbClr val="DD0101"/>
    <a:srgbClr val="F10101"/>
    <a:srgbClr val="FE40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openxmlformats.org/officeDocument/2006/relationships/customXml" Target="../customXml/item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8D34290-38F6-4188-BC09-252C978889DE}" type="doc">
      <dgm:prSet loTypeId="urn:microsoft.com/office/officeart/2005/8/layout/gear1" loCatId="cycle" qsTypeId="urn:microsoft.com/office/officeart/2005/8/quickstyle/simple1" qsCatId="simple" csTypeId="urn:microsoft.com/office/officeart/2005/8/colors/accent1_2" csCatId="accent1" phldr="1"/>
      <dgm:spPr/>
    </dgm:pt>
    <dgm:pt modelId="{1BADD32E-4D4B-4DFC-B0C2-D7D34E777D0D}">
      <dgm:prSet phldrT="[Text]"/>
      <dgm:spPr>
        <a:solidFill>
          <a:srgbClr val="FE3030"/>
        </a:solidFill>
      </dgm:spPr>
      <dgm:t>
        <a:bodyPr/>
        <a:lstStyle/>
        <a:p>
          <a:pPr algn="ctr"/>
          <a:r>
            <a:rPr lang="en-GB" dirty="0" smtClean="0"/>
            <a:t>Information Asset</a:t>
          </a:r>
          <a:endParaRPr lang="en-GB" dirty="0"/>
        </a:p>
      </dgm:t>
    </dgm:pt>
    <dgm:pt modelId="{65C9F310-7638-4436-9F77-27367CB665CC}" type="parTrans" cxnId="{1B8FD764-5117-4438-A0C8-84D26B2D018F}">
      <dgm:prSet/>
      <dgm:spPr/>
      <dgm:t>
        <a:bodyPr/>
        <a:lstStyle/>
        <a:p>
          <a:pPr algn="ctr"/>
          <a:endParaRPr lang="en-GB"/>
        </a:p>
      </dgm:t>
    </dgm:pt>
    <dgm:pt modelId="{9B10D40D-66F1-45A5-A57D-94A257AE6023}" type="sibTrans" cxnId="{1B8FD764-5117-4438-A0C8-84D26B2D018F}">
      <dgm:prSet/>
      <dgm:spPr/>
      <dgm:t>
        <a:bodyPr/>
        <a:lstStyle/>
        <a:p>
          <a:pPr algn="ctr"/>
          <a:endParaRPr lang="en-GB"/>
        </a:p>
      </dgm:t>
    </dgm:pt>
    <dgm:pt modelId="{0936C5D7-F619-4697-B899-11FD8D491961}">
      <dgm:prSet phldrT="[Text]"/>
      <dgm:spPr>
        <a:solidFill>
          <a:srgbClr val="DD0101"/>
        </a:solidFill>
      </dgm:spPr>
      <dgm:t>
        <a:bodyPr/>
        <a:lstStyle/>
        <a:p>
          <a:pPr algn="ctr"/>
          <a:r>
            <a:rPr lang="en-GB" dirty="0" smtClean="0"/>
            <a:t>Strategy 2020</a:t>
          </a:r>
          <a:endParaRPr lang="en-GB" dirty="0"/>
        </a:p>
      </dgm:t>
    </dgm:pt>
    <dgm:pt modelId="{F50005C8-2CAD-4163-A61E-EE1AAE2276CD}" type="parTrans" cxnId="{FC08262F-B920-4946-8FD7-86C85B898C9B}">
      <dgm:prSet/>
      <dgm:spPr/>
      <dgm:t>
        <a:bodyPr/>
        <a:lstStyle/>
        <a:p>
          <a:pPr algn="ctr"/>
          <a:endParaRPr lang="en-GB"/>
        </a:p>
      </dgm:t>
    </dgm:pt>
    <dgm:pt modelId="{42E2D0BD-26FB-426A-BBBD-1D39E3D1FC55}" type="sibTrans" cxnId="{FC08262F-B920-4946-8FD7-86C85B898C9B}">
      <dgm:prSet/>
      <dgm:spPr/>
      <dgm:t>
        <a:bodyPr/>
        <a:lstStyle/>
        <a:p>
          <a:pPr algn="ctr"/>
          <a:endParaRPr lang="en-GB"/>
        </a:p>
      </dgm:t>
    </dgm:pt>
    <dgm:pt modelId="{C6255510-BFAD-4948-9C26-A97AF45C2895}">
      <dgm:prSet phldrT="[Text]"/>
      <dgm:spPr/>
      <dgm:t>
        <a:bodyPr/>
        <a:lstStyle/>
        <a:p>
          <a:pPr algn="ctr"/>
          <a:r>
            <a:rPr lang="en-GB" dirty="0" smtClean="0"/>
            <a:t>Risk</a:t>
          </a:r>
          <a:endParaRPr lang="en-GB" dirty="0"/>
        </a:p>
      </dgm:t>
    </dgm:pt>
    <dgm:pt modelId="{D6BFFA35-C1A7-43FE-B23D-330FE3C8C62F}" type="parTrans" cxnId="{546E96D6-8694-45DE-A613-88B0F400CF34}">
      <dgm:prSet/>
      <dgm:spPr/>
      <dgm:t>
        <a:bodyPr/>
        <a:lstStyle/>
        <a:p>
          <a:pPr algn="ctr"/>
          <a:endParaRPr lang="en-GB"/>
        </a:p>
      </dgm:t>
    </dgm:pt>
    <dgm:pt modelId="{FB821356-F9C3-4B50-9242-3E6FF4FDE8FC}" type="sibTrans" cxnId="{546E96D6-8694-45DE-A613-88B0F400CF34}">
      <dgm:prSet/>
      <dgm:spPr/>
      <dgm:t>
        <a:bodyPr/>
        <a:lstStyle/>
        <a:p>
          <a:pPr algn="ctr"/>
          <a:endParaRPr lang="en-GB"/>
        </a:p>
      </dgm:t>
    </dgm:pt>
    <dgm:pt modelId="{C81AC394-4405-481C-8F51-2382A21E6254}" type="pres">
      <dgm:prSet presAssocID="{28D34290-38F6-4188-BC09-252C978889DE}" presName="composite" presStyleCnt="0">
        <dgm:presLayoutVars>
          <dgm:chMax val="3"/>
          <dgm:animLvl val="lvl"/>
          <dgm:resizeHandles val="exact"/>
        </dgm:presLayoutVars>
      </dgm:prSet>
      <dgm:spPr/>
    </dgm:pt>
    <dgm:pt modelId="{43E3C306-E3EA-4277-891F-C8F541210767}" type="pres">
      <dgm:prSet presAssocID="{1BADD32E-4D4B-4DFC-B0C2-D7D34E777D0D}" presName="gear1" presStyleLbl="node1" presStyleIdx="0" presStyleCnt="3">
        <dgm:presLayoutVars>
          <dgm:chMax val="1"/>
          <dgm:bulletEnabled val="1"/>
        </dgm:presLayoutVars>
      </dgm:prSet>
      <dgm:spPr/>
      <dgm:t>
        <a:bodyPr/>
        <a:lstStyle/>
        <a:p>
          <a:endParaRPr lang="en-GB"/>
        </a:p>
      </dgm:t>
    </dgm:pt>
    <dgm:pt modelId="{D0F515DC-03AA-471D-BBA3-F1D5BA7FFF24}" type="pres">
      <dgm:prSet presAssocID="{1BADD32E-4D4B-4DFC-B0C2-D7D34E777D0D}" presName="gear1srcNode" presStyleLbl="node1" presStyleIdx="0" presStyleCnt="3"/>
      <dgm:spPr/>
      <dgm:t>
        <a:bodyPr/>
        <a:lstStyle/>
        <a:p>
          <a:endParaRPr lang="en-GB"/>
        </a:p>
      </dgm:t>
    </dgm:pt>
    <dgm:pt modelId="{0FB16381-3214-4298-ABA6-E36477464D64}" type="pres">
      <dgm:prSet presAssocID="{1BADD32E-4D4B-4DFC-B0C2-D7D34E777D0D}" presName="gear1dstNode" presStyleLbl="node1" presStyleIdx="0" presStyleCnt="3"/>
      <dgm:spPr/>
      <dgm:t>
        <a:bodyPr/>
        <a:lstStyle/>
        <a:p>
          <a:endParaRPr lang="en-GB"/>
        </a:p>
      </dgm:t>
    </dgm:pt>
    <dgm:pt modelId="{42FB469C-4CB7-463A-B3EB-5D86D21B0DC3}" type="pres">
      <dgm:prSet presAssocID="{0936C5D7-F619-4697-B899-11FD8D491961}" presName="gear2" presStyleLbl="node1" presStyleIdx="1" presStyleCnt="3">
        <dgm:presLayoutVars>
          <dgm:chMax val="1"/>
          <dgm:bulletEnabled val="1"/>
        </dgm:presLayoutVars>
      </dgm:prSet>
      <dgm:spPr/>
      <dgm:t>
        <a:bodyPr/>
        <a:lstStyle/>
        <a:p>
          <a:endParaRPr lang="en-GB"/>
        </a:p>
      </dgm:t>
    </dgm:pt>
    <dgm:pt modelId="{856E51C0-A86F-49EA-AB1B-682AA129B3DD}" type="pres">
      <dgm:prSet presAssocID="{0936C5D7-F619-4697-B899-11FD8D491961}" presName="gear2srcNode" presStyleLbl="node1" presStyleIdx="1" presStyleCnt="3"/>
      <dgm:spPr/>
      <dgm:t>
        <a:bodyPr/>
        <a:lstStyle/>
        <a:p>
          <a:endParaRPr lang="en-GB"/>
        </a:p>
      </dgm:t>
    </dgm:pt>
    <dgm:pt modelId="{68D25A13-7589-482B-86EC-0FB6A613CC0D}" type="pres">
      <dgm:prSet presAssocID="{0936C5D7-F619-4697-B899-11FD8D491961}" presName="gear2dstNode" presStyleLbl="node1" presStyleIdx="1" presStyleCnt="3"/>
      <dgm:spPr/>
      <dgm:t>
        <a:bodyPr/>
        <a:lstStyle/>
        <a:p>
          <a:endParaRPr lang="en-GB"/>
        </a:p>
      </dgm:t>
    </dgm:pt>
    <dgm:pt modelId="{A2E31B8F-2427-494D-A61D-8716182C18B3}" type="pres">
      <dgm:prSet presAssocID="{C6255510-BFAD-4948-9C26-A97AF45C2895}" presName="gear3" presStyleLbl="node1" presStyleIdx="2" presStyleCnt="3"/>
      <dgm:spPr/>
      <dgm:t>
        <a:bodyPr/>
        <a:lstStyle/>
        <a:p>
          <a:endParaRPr lang="en-GB"/>
        </a:p>
      </dgm:t>
    </dgm:pt>
    <dgm:pt modelId="{C780024A-59D5-4A3C-8E41-1125A73376C7}" type="pres">
      <dgm:prSet presAssocID="{C6255510-BFAD-4948-9C26-A97AF45C2895}" presName="gear3tx" presStyleLbl="node1" presStyleIdx="2" presStyleCnt="3">
        <dgm:presLayoutVars>
          <dgm:chMax val="1"/>
          <dgm:bulletEnabled val="1"/>
        </dgm:presLayoutVars>
      </dgm:prSet>
      <dgm:spPr/>
      <dgm:t>
        <a:bodyPr/>
        <a:lstStyle/>
        <a:p>
          <a:endParaRPr lang="en-GB"/>
        </a:p>
      </dgm:t>
    </dgm:pt>
    <dgm:pt modelId="{8CC411B1-AFF3-49DC-B0B7-28F77B93D666}" type="pres">
      <dgm:prSet presAssocID="{C6255510-BFAD-4948-9C26-A97AF45C2895}" presName="gear3srcNode" presStyleLbl="node1" presStyleIdx="2" presStyleCnt="3"/>
      <dgm:spPr/>
      <dgm:t>
        <a:bodyPr/>
        <a:lstStyle/>
        <a:p>
          <a:endParaRPr lang="en-GB"/>
        </a:p>
      </dgm:t>
    </dgm:pt>
    <dgm:pt modelId="{F879BB9B-92F2-447E-9DC0-6D87F918DFAA}" type="pres">
      <dgm:prSet presAssocID="{C6255510-BFAD-4948-9C26-A97AF45C2895}" presName="gear3dstNode" presStyleLbl="node1" presStyleIdx="2" presStyleCnt="3"/>
      <dgm:spPr/>
      <dgm:t>
        <a:bodyPr/>
        <a:lstStyle/>
        <a:p>
          <a:endParaRPr lang="en-GB"/>
        </a:p>
      </dgm:t>
    </dgm:pt>
    <dgm:pt modelId="{7290E242-F7A0-4E88-8B42-7E40DA81BDE1}" type="pres">
      <dgm:prSet presAssocID="{9B10D40D-66F1-45A5-A57D-94A257AE6023}" presName="connector1" presStyleLbl="sibTrans2D1" presStyleIdx="0" presStyleCnt="3"/>
      <dgm:spPr/>
      <dgm:t>
        <a:bodyPr/>
        <a:lstStyle/>
        <a:p>
          <a:endParaRPr lang="en-GB"/>
        </a:p>
      </dgm:t>
    </dgm:pt>
    <dgm:pt modelId="{ABB08D2E-15E3-4C3B-8D7D-2AFA57D50964}" type="pres">
      <dgm:prSet presAssocID="{42E2D0BD-26FB-426A-BBBD-1D39E3D1FC55}" presName="connector2" presStyleLbl="sibTrans2D1" presStyleIdx="1" presStyleCnt="3"/>
      <dgm:spPr/>
      <dgm:t>
        <a:bodyPr/>
        <a:lstStyle/>
        <a:p>
          <a:endParaRPr lang="en-GB"/>
        </a:p>
      </dgm:t>
    </dgm:pt>
    <dgm:pt modelId="{A59547B3-26BD-45B2-97F4-8D552E21F06B}" type="pres">
      <dgm:prSet presAssocID="{FB821356-F9C3-4B50-9242-3E6FF4FDE8FC}" presName="connector3" presStyleLbl="sibTrans2D1" presStyleIdx="2" presStyleCnt="3"/>
      <dgm:spPr/>
      <dgm:t>
        <a:bodyPr/>
        <a:lstStyle/>
        <a:p>
          <a:endParaRPr lang="en-GB"/>
        </a:p>
      </dgm:t>
    </dgm:pt>
  </dgm:ptLst>
  <dgm:cxnLst>
    <dgm:cxn modelId="{9AAE9E55-31CF-410A-B986-D8533CEE3D04}" type="presOf" srcId="{C6255510-BFAD-4948-9C26-A97AF45C2895}" destId="{C780024A-59D5-4A3C-8E41-1125A73376C7}" srcOrd="1" destOrd="0" presId="urn:microsoft.com/office/officeart/2005/8/layout/gear1"/>
    <dgm:cxn modelId="{8ADCEA37-F255-43EA-924D-2E73C62AEAFD}" type="presOf" srcId="{28D34290-38F6-4188-BC09-252C978889DE}" destId="{C81AC394-4405-481C-8F51-2382A21E6254}" srcOrd="0" destOrd="0" presId="urn:microsoft.com/office/officeart/2005/8/layout/gear1"/>
    <dgm:cxn modelId="{FC08262F-B920-4946-8FD7-86C85B898C9B}" srcId="{28D34290-38F6-4188-BC09-252C978889DE}" destId="{0936C5D7-F619-4697-B899-11FD8D491961}" srcOrd="1" destOrd="0" parTransId="{F50005C8-2CAD-4163-A61E-EE1AAE2276CD}" sibTransId="{42E2D0BD-26FB-426A-BBBD-1D39E3D1FC55}"/>
    <dgm:cxn modelId="{AECA200C-2789-4AAC-9715-D28E5FED0930}" type="presOf" srcId="{1BADD32E-4D4B-4DFC-B0C2-D7D34E777D0D}" destId="{0FB16381-3214-4298-ABA6-E36477464D64}" srcOrd="2" destOrd="0" presId="urn:microsoft.com/office/officeart/2005/8/layout/gear1"/>
    <dgm:cxn modelId="{B67D1696-EC32-40BE-950B-8074674F84CC}" type="presOf" srcId="{9B10D40D-66F1-45A5-A57D-94A257AE6023}" destId="{7290E242-F7A0-4E88-8B42-7E40DA81BDE1}" srcOrd="0" destOrd="0" presId="urn:microsoft.com/office/officeart/2005/8/layout/gear1"/>
    <dgm:cxn modelId="{32830570-D69C-47AA-B72C-DBBC405E363B}" type="presOf" srcId="{C6255510-BFAD-4948-9C26-A97AF45C2895}" destId="{A2E31B8F-2427-494D-A61D-8716182C18B3}" srcOrd="0" destOrd="0" presId="urn:microsoft.com/office/officeart/2005/8/layout/gear1"/>
    <dgm:cxn modelId="{304A9D73-11EC-4578-BC1D-9A4073D7E256}" type="presOf" srcId="{42E2D0BD-26FB-426A-BBBD-1D39E3D1FC55}" destId="{ABB08D2E-15E3-4C3B-8D7D-2AFA57D50964}" srcOrd="0" destOrd="0" presId="urn:microsoft.com/office/officeart/2005/8/layout/gear1"/>
    <dgm:cxn modelId="{BE7A861C-7C5A-4C14-8D87-BD88D65A3D42}" type="presOf" srcId="{C6255510-BFAD-4948-9C26-A97AF45C2895}" destId="{F879BB9B-92F2-447E-9DC0-6D87F918DFAA}" srcOrd="3" destOrd="0" presId="urn:microsoft.com/office/officeart/2005/8/layout/gear1"/>
    <dgm:cxn modelId="{2831F57A-E6C7-4C40-BA31-78AC540996B4}" type="presOf" srcId="{1BADD32E-4D4B-4DFC-B0C2-D7D34E777D0D}" destId="{D0F515DC-03AA-471D-BBA3-F1D5BA7FFF24}" srcOrd="1" destOrd="0" presId="urn:microsoft.com/office/officeart/2005/8/layout/gear1"/>
    <dgm:cxn modelId="{817F4AE0-1798-476E-A5B5-1B20E3C77BC3}" type="presOf" srcId="{0936C5D7-F619-4697-B899-11FD8D491961}" destId="{68D25A13-7589-482B-86EC-0FB6A613CC0D}" srcOrd="2" destOrd="0" presId="urn:microsoft.com/office/officeart/2005/8/layout/gear1"/>
    <dgm:cxn modelId="{546E96D6-8694-45DE-A613-88B0F400CF34}" srcId="{28D34290-38F6-4188-BC09-252C978889DE}" destId="{C6255510-BFAD-4948-9C26-A97AF45C2895}" srcOrd="2" destOrd="0" parTransId="{D6BFFA35-C1A7-43FE-B23D-330FE3C8C62F}" sibTransId="{FB821356-F9C3-4B50-9242-3E6FF4FDE8FC}"/>
    <dgm:cxn modelId="{D536DFF0-4C26-44C9-A3DF-6C6EA8BBD133}" type="presOf" srcId="{FB821356-F9C3-4B50-9242-3E6FF4FDE8FC}" destId="{A59547B3-26BD-45B2-97F4-8D552E21F06B}" srcOrd="0" destOrd="0" presId="urn:microsoft.com/office/officeart/2005/8/layout/gear1"/>
    <dgm:cxn modelId="{1B8FD764-5117-4438-A0C8-84D26B2D018F}" srcId="{28D34290-38F6-4188-BC09-252C978889DE}" destId="{1BADD32E-4D4B-4DFC-B0C2-D7D34E777D0D}" srcOrd="0" destOrd="0" parTransId="{65C9F310-7638-4436-9F77-27367CB665CC}" sibTransId="{9B10D40D-66F1-45A5-A57D-94A257AE6023}"/>
    <dgm:cxn modelId="{FA93CCAC-D107-4FD9-9F42-56F9F7173CAA}" type="presOf" srcId="{1BADD32E-4D4B-4DFC-B0C2-D7D34E777D0D}" destId="{43E3C306-E3EA-4277-891F-C8F541210767}" srcOrd="0" destOrd="0" presId="urn:microsoft.com/office/officeart/2005/8/layout/gear1"/>
    <dgm:cxn modelId="{D5E822E6-9209-4B72-A2CB-1B879C456B60}" type="presOf" srcId="{0936C5D7-F619-4697-B899-11FD8D491961}" destId="{42FB469C-4CB7-463A-B3EB-5D86D21B0DC3}" srcOrd="0" destOrd="0" presId="urn:microsoft.com/office/officeart/2005/8/layout/gear1"/>
    <dgm:cxn modelId="{50057BFC-4D20-4BE7-B5E4-F516521B6720}" type="presOf" srcId="{C6255510-BFAD-4948-9C26-A97AF45C2895}" destId="{8CC411B1-AFF3-49DC-B0B7-28F77B93D666}" srcOrd="2" destOrd="0" presId="urn:microsoft.com/office/officeart/2005/8/layout/gear1"/>
    <dgm:cxn modelId="{C36E88E3-2AC1-4CD1-9F80-222DD32BB753}" type="presOf" srcId="{0936C5D7-F619-4697-B899-11FD8D491961}" destId="{856E51C0-A86F-49EA-AB1B-682AA129B3DD}" srcOrd="1" destOrd="0" presId="urn:microsoft.com/office/officeart/2005/8/layout/gear1"/>
    <dgm:cxn modelId="{2102B01C-BBB9-4C04-9A54-F22D3A27C190}" type="presParOf" srcId="{C81AC394-4405-481C-8F51-2382A21E6254}" destId="{43E3C306-E3EA-4277-891F-C8F541210767}" srcOrd="0" destOrd="0" presId="urn:microsoft.com/office/officeart/2005/8/layout/gear1"/>
    <dgm:cxn modelId="{99A2A649-2EF5-4BB6-A2E4-198593DAFEB7}" type="presParOf" srcId="{C81AC394-4405-481C-8F51-2382A21E6254}" destId="{D0F515DC-03AA-471D-BBA3-F1D5BA7FFF24}" srcOrd="1" destOrd="0" presId="urn:microsoft.com/office/officeart/2005/8/layout/gear1"/>
    <dgm:cxn modelId="{3C40FF97-267D-460F-ABEA-DC8C7F9E9FD9}" type="presParOf" srcId="{C81AC394-4405-481C-8F51-2382A21E6254}" destId="{0FB16381-3214-4298-ABA6-E36477464D64}" srcOrd="2" destOrd="0" presId="urn:microsoft.com/office/officeart/2005/8/layout/gear1"/>
    <dgm:cxn modelId="{DBCB1971-5B01-4685-85CA-591948A404A4}" type="presParOf" srcId="{C81AC394-4405-481C-8F51-2382A21E6254}" destId="{42FB469C-4CB7-463A-B3EB-5D86D21B0DC3}" srcOrd="3" destOrd="0" presId="urn:microsoft.com/office/officeart/2005/8/layout/gear1"/>
    <dgm:cxn modelId="{DC782BA4-1813-43A3-ADF1-9E5A48AB048D}" type="presParOf" srcId="{C81AC394-4405-481C-8F51-2382A21E6254}" destId="{856E51C0-A86F-49EA-AB1B-682AA129B3DD}" srcOrd="4" destOrd="0" presId="urn:microsoft.com/office/officeart/2005/8/layout/gear1"/>
    <dgm:cxn modelId="{746015AB-4BEF-4BDB-AC1F-21A58B41E91D}" type="presParOf" srcId="{C81AC394-4405-481C-8F51-2382A21E6254}" destId="{68D25A13-7589-482B-86EC-0FB6A613CC0D}" srcOrd="5" destOrd="0" presId="urn:microsoft.com/office/officeart/2005/8/layout/gear1"/>
    <dgm:cxn modelId="{E3405A2B-3619-4D7E-8BAB-5A17BB937295}" type="presParOf" srcId="{C81AC394-4405-481C-8F51-2382A21E6254}" destId="{A2E31B8F-2427-494D-A61D-8716182C18B3}" srcOrd="6" destOrd="0" presId="urn:microsoft.com/office/officeart/2005/8/layout/gear1"/>
    <dgm:cxn modelId="{D24C7AE0-3955-48A7-9475-DDB96D0FDEFD}" type="presParOf" srcId="{C81AC394-4405-481C-8F51-2382A21E6254}" destId="{C780024A-59D5-4A3C-8E41-1125A73376C7}" srcOrd="7" destOrd="0" presId="urn:microsoft.com/office/officeart/2005/8/layout/gear1"/>
    <dgm:cxn modelId="{35535FB9-EF71-424C-AEDE-0C25468DBCDC}" type="presParOf" srcId="{C81AC394-4405-481C-8F51-2382A21E6254}" destId="{8CC411B1-AFF3-49DC-B0B7-28F77B93D666}" srcOrd="8" destOrd="0" presId="urn:microsoft.com/office/officeart/2005/8/layout/gear1"/>
    <dgm:cxn modelId="{BB7CF127-1F87-4D46-9F94-30900448E41A}" type="presParOf" srcId="{C81AC394-4405-481C-8F51-2382A21E6254}" destId="{F879BB9B-92F2-447E-9DC0-6D87F918DFAA}" srcOrd="9" destOrd="0" presId="urn:microsoft.com/office/officeart/2005/8/layout/gear1"/>
    <dgm:cxn modelId="{CB71D3F6-E4A9-4F3F-9341-5250BF4DD4B1}" type="presParOf" srcId="{C81AC394-4405-481C-8F51-2382A21E6254}" destId="{7290E242-F7A0-4E88-8B42-7E40DA81BDE1}" srcOrd="10" destOrd="0" presId="urn:microsoft.com/office/officeart/2005/8/layout/gear1"/>
    <dgm:cxn modelId="{C702DF5B-5BD4-4EB0-A10C-4C2B82B13BB6}" type="presParOf" srcId="{C81AC394-4405-481C-8F51-2382A21E6254}" destId="{ABB08D2E-15E3-4C3B-8D7D-2AFA57D50964}" srcOrd="11" destOrd="0" presId="urn:microsoft.com/office/officeart/2005/8/layout/gear1"/>
    <dgm:cxn modelId="{03B7B6C5-EFEB-46F4-A63E-069B1F5CF094}" type="presParOf" srcId="{C81AC394-4405-481C-8F51-2382A21E6254}" destId="{A59547B3-26BD-45B2-97F4-8D552E21F06B}"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BAC9A78-4871-41F9-947F-A6FE215F4779}" type="doc">
      <dgm:prSet loTypeId="urn:microsoft.com/office/officeart/2005/8/layout/cycle4" loCatId="matrix" qsTypeId="urn:microsoft.com/office/officeart/2005/8/quickstyle/simple1" qsCatId="simple" csTypeId="urn:microsoft.com/office/officeart/2005/8/colors/accent1_2" csCatId="accent1" phldr="1"/>
      <dgm:spPr/>
      <dgm:t>
        <a:bodyPr/>
        <a:lstStyle/>
        <a:p>
          <a:endParaRPr lang="en-GB"/>
        </a:p>
      </dgm:t>
    </dgm:pt>
    <dgm:pt modelId="{D75810A5-0F51-472B-B193-D817C15F9E66}">
      <dgm:prSet phldrT="[Text]"/>
      <dgm:spPr>
        <a:solidFill>
          <a:srgbClr val="C00000"/>
        </a:solidFill>
      </dgm:spPr>
      <dgm:t>
        <a:bodyPr/>
        <a:lstStyle/>
        <a:p>
          <a:r>
            <a:rPr lang="en-GB"/>
            <a:t>Appraise</a:t>
          </a:r>
        </a:p>
      </dgm:t>
    </dgm:pt>
    <dgm:pt modelId="{7363AF3C-98BF-4BDC-A040-CE4BC42DA57C}" type="parTrans" cxnId="{3D1513B6-4F57-4AE9-B4B5-6B7377127B12}">
      <dgm:prSet/>
      <dgm:spPr/>
      <dgm:t>
        <a:bodyPr/>
        <a:lstStyle/>
        <a:p>
          <a:endParaRPr lang="en-GB"/>
        </a:p>
      </dgm:t>
    </dgm:pt>
    <dgm:pt modelId="{5CE58E09-4B72-43D6-AE36-68B5AB54A756}" type="sibTrans" cxnId="{3D1513B6-4F57-4AE9-B4B5-6B7377127B12}">
      <dgm:prSet/>
      <dgm:spPr/>
      <dgm:t>
        <a:bodyPr/>
        <a:lstStyle/>
        <a:p>
          <a:endParaRPr lang="en-GB"/>
        </a:p>
      </dgm:t>
    </dgm:pt>
    <dgm:pt modelId="{60D55C0B-AE1C-4980-9077-295770B8E659}">
      <dgm:prSet phldrT="[Text]" custT="1"/>
      <dgm:spPr>
        <a:solidFill>
          <a:srgbClr val="FFFF00"/>
        </a:solidFill>
        <a:ln>
          <a:solidFill>
            <a:srgbClr val="FF0000"/>
          </a:solidFill>
        </a:ln>
      </dgm:spPr>
      <dgm:t>
        <a:bodyPr/>
        <a:lstStyle/>
        <a:p>
          <a:r>
            <a:rPr lang="en-GB" sz="1200" dirty="0">
              <a:latin typeface="Arial" panose="020B0604020202020204" pitchFamily="34" charset="0"/>
              <a:cs typeface="Arial" panose="020B0604020202020204" pitchFamily="34" charset="0"/>
            </a:rPr>
            <a:t>Information Audit gathers information</a:t>
          </a:r>
        </a:p>
      </dgm:t>
    </dgm:pt>
    <dgm:pt modelId="{45B1939E-33DC-49BB-8EEE-22A387498F79}" type="parTrans" cxnId="{251F6E98-06F9-4985-A8FF-722CE88AFEEF}">
      <dgm:prSet/>
      <dgm:spPr/>
      <dgm:t>
        <a:bodyPr/>
        <a:lstStyle/>
        <a:p>
          <a:endParaRPr lang="en-GB"/>
        </a:p>
      </dgm:t>
    </dgm:pt>
    <dgm:pt modelId="{981C3D9A-11D2-4F80-8582-9417ACA20242}" type="sibTrans" cxnId="{251F6E98-06F9-4985-A8FF-722CE88AFEEF}">
      <dgm:prSet/>
      <dgm:spPr/>
      <dgm:t>
        <a:bodyPr/>
        <a:lstStyle/>
        <a:p>
          <a:endParaRPr lang="en-GB"/>
        </a:p>
      </dgm:t>
    </dgm:pt>
    <dgm:pt modelId="{EB80E686-69F2-41B8-AF1C-3DA04689277A}">
      <dgm:prSet phldrT="[Text]"/>
      <dgm:spPr>
        <a:solidFill>
          <a:srgbClr val="C00000"/>
        </a:solidFill>
      </dgm:spPr>
      <dgm:t>
        <a:bodyPr/>
        <a:lstStyle/>
        <a:p>
          <a:r>
            <a:rPr lang="en-GB"/>
            <a:t>Evaluate</a:t>
          </a:r>
        </a:p>
      </dgm:t>
    </dgm:pt>
    <dgm:pt modelId="{1F977BB0-B88F-4B20-A827-3E4FC22D86A9}" type="parTrans" cxnId="{B4AF7F2A-4E87-4863-9DA6-B097353C5CF2}">
      <dgm:prSet/>
      <dgm:spPr/>
      <dgm:t>
        <a:bodyPr/>
        <a:lstStyle/>
        <a:p>
          <a:endParaRPr lang="en-GB"/>
        </a:p>
      </dgm:t>
    </dgm:pt>
    <dgm:pt modelId="{F7510EEB-52C7-4D3C-821A-66C23B2E517F}" type="sibTrans" cxnId="{B4AF7F2A-4E87-4863-9DA6-B097353C5CF2}">
      <dgm:prSet/>
      <dgm:spPr/>
      <dgm:t>
        <a:bodyPr/>
        <a:lstStyle/>
        <a:p>
          <a:endParaRPr lang="en-GB"/>
        </a:p>
      </dgm:t>
    </dgm:pt>
    <dgm:pt modelId="{0DCA329E-4920-46FC-901A-B59918A42DFD}">
      <dgm:prSet phldrT="[Text]" custT="1"/>
      <dgm:spPr>
        <a:ln>
          <a:solidFill>
            <a:srgbClr val="FF0000"/>
          </a:solidFill>
        </a:ln>
      </dgm:spPr>
      <dgm:t>
        <a:bodyPr lIns="46800" rIns="46800"/>
        <a:lstStyle/>
        <a:p>
          <a:r>
            <a:rPr lang="en-GB" sz="1200" b="0" dirty="0">
              <a:latin typeface="Arial" panose="020B0604020202020204" pitchFamily="34" charset="0"/>
              <a:cs typeface="Arial" panose="020B0604020202020204" pitchFamily="34" charset="0"/>
            </a:rPr>
            <a:t>Governance Services collate and assess information </a:t>
          </a:r>
        </a:p>
      </dgm:t>
    </dgm:pt>
    <dgm:pt modelId="{61727406-CD7B-4C07-B030-05CD3F230F22}" type="parTrans" cxnId="{A41DEA07-6D3B-4243-B84F-17F64AF7B1D1}">
      <dgm:prSet/>
      <dgm:spPr/>
      <dgm:t>
        <a:bodyPr/>
        <a:lstStyle/>
        <a:p>
          <a:endParaRPr lang="en-GB"/>
        </a:p>
      </dgm:t>
    </dgm:pt>
    <dgm:pt modelId="{F1625C8A-7BAC-4502-8E5A-4BA601FE6EAA}" type="sibTrans" cxnId="{A41DEA07-6D3B-4243-B84F-17F64AF7B1D1}">
      <dgm:prSet/>
      <dgm:spPr/>
      <dgm:t>
        <a:bodyPr/>
        <a:lstStyle/>
        <a:p>
          <a:endParaRPr lang="en-GB"/>
        </a:p>
      </dgm:t>
    </dgm:pt>
    <dgm:pt modelId="{22927778-4257-49EA-A915-0F0234E505C0}">
      <dgm:prSet phldrT="[Text]"/>
      <dgm:spPr>
        <a:solidFill>
          <a:srgbClr val="C00000"/>
        </a:solidFill>
      </dgm:spPr>
      <dgm:t>
        <a:bodyPr/>
        <a:lstStyle/>
        <a:p>
          <a:r>
            <a:rPr lang="en-GB" dirty="0"/>
            <a:t>Gap Analysis</a:t>
          </a:r>
        </a:p>
      </dgm:t>
    </dgm:pt>
    <dgm:pt modelId="{92901FAD-ADC7-4F58-8F53-98F343096799}" type="parTrans" cxnId="{D25B84BF-D8C0-42DA-92E2-7D941302BEF7}">
      <dgm:prSet/>
      <dgm:spPr/>
      <dgm:t>
        <a:bodyPr/>
        <a:lstStyle/>
        <a:p>
          <a:endParaRPr lang="en-GB"/>
        </a:p>
      </dgm:t>
    </dgm:pt>
    <dgm:pt modelId="{FDCBD295-5320-4EDF-9939-EC238A63978A}" type="sibTrans" cxnId="{D25B84BF-D8C0-42DA-92E2-7D941302BEF7}">
      <dgm:prSet/>
      <dgm:spPr/>
      <dgm:t>
        <a:bodyPr/>
        <a:lstStyle/>
        <a:p>
          <a:endParaRPr lang="en-GB"/>
        </a:p>
      </dgm:t>
    </dgm:pt>
    <dgm:pt modelId="{A45C343C-C97A-45F1-B5F9-F5365F8B2C1A}">
      <dgm:prSet phldrT="[Text]" custT="1"/>
      <dgm:spPr>
        <a:ln>
          <a:solidFill>
            <a:srgbClr val="FF0000"/>
          </a:solidFill>
        </a:ln>
      </dgm:spPr>
      <dgm:t>
        <a:bodyPr/>
        <a:lstStyle/>
        <a:p>
          <a:r>
            <a:rPr lang="en-GB" sz="1200" dirty="0">
              <a:latin typeface="Arial" panose="020B0604020202020204" pitchFamily="34" charset="0"/>
              <a:cs typeface="Arial" panose="020B0604020202020204" pitchFamily="34" charset="0"/>
            </a:rPr>
            <a:t>Governance Services work with </a:t>
          </a:r>
          <a:r>
            <a:rPr lang="en-GB" sz="1200" dirty="0" smtClean="0">
              <a:latin typeface="Arial" panose="020B0604020202020204" pitchFamily="34" charset="0"/>
              <a:cs typeface="Arial" panose="020B0604020202020204" pitchFamily="34" charset="0"/>
            </a:rPr>
            <a:t>depts. </a:t>
          </a:r>
          <a:r>
            <a:rPr lang="en-GB" sz="1200" dirty="0">
              <a:latin typeface="Arial" panose="020B0604020202020204" pitchFamily="34" charset="0"/>
              <a:cs typeface="Arial" panose="020B0604020202020204" pitchFamily="34" charset="0"/>
            </a:rPr>
            <a:t>to </a:t>
          </a:r>
          <a:r>
            <a:rPr lang="en-GB" sz="1200" dirty="0" smtClean="0">
              <a:latin typeface="Arial" panose="020B0604020202020204" pitchFamily="34" charset="0"/>
              <a:cs typeface="Arial" panose="020B0604020202020204" pitchFamily="34" charset="0"/>
            </a:rPr>
            <a:t>identify areas of risk/ for improvement</a:t>
          </a:r>
          <a:endParaRPr lang="en-GB" sz="1200" dirty="0">
            <a:latin typeface="Arial" panose="020B0604020202020204" pitchFamily="34" charset="0"/>
            <a:cs typeface="Arial" panose="020B0604020202020204" pitchFamily="34" charset="0"/>
          </a:endParaRPr>
        </a:p>
      </dgm:t>
    </dgm:pt>
    <dgm:pt modelId="{0230F96C-B9C7-4920-A7FB-43DD2D952F41}" type="parTrans" cxnId="{E14FAD1E-884C-4118-B3AB-3709760548AB}">
      <dgm:prSet/>
      <dgm:spPr/>
      <dgm:t>
        <a:bodyPr/>
        <a:lstStyle/>
        <a:p>
          <a:endParaRPr lang="en-GB"/>
        </a:p>
      </dgm:t>
    </dgm:pt>
    <dgm:pt modelId="{DD07B795-11D7-4F1D-8B4B-87755A3B6616}" type="sibTrans" cxnId="{E14FAD1E-884C-4118-B3AB-3709760548AB}">
      <dgm:prSet/>
      <dgm:spPr/>
      <dgm:t>
        <a:bodyPr/>
        <a:lstStyle/>
        <a:p>
          <a:endParaRPr lang="en-GB"/>
        </a:p>
      </dgm:t>
    </dgm:pt>
    <dgm:pt modelId="{87DDB398-BE80-4D7C-BA11-DFABD8F141C0}">
      <dgm:prSet phldrT="[Text]"/>
      <dgm:spPr>
        <a:solidFill>
          <a:srgbClr val="C00000"/>
        </a:solidFill>
      </dgm:spPr>
      <dgm:t>
        <a:bodyPr/>
        <a:lstStyle/>
        <a:p>
          <a:r>
            <a:rPr lang="en-GB"/>
            <a:t>Improve</a:t>
          </a:r>
        </a:p>
      </dgm:t>
    </dgm:pt>
    <dgm:pt modelId="{A6FDFA74-40E0-4068-BDDA-91559892D207}" type="parTrans" cxnId="{912380BB-D97E-4F1E-A687-8E88B1C73BF3}">
      <dgm:prSet/>
      <dgm:spPr/>
      <dgm:t>
        <a:bodyPr/>
        <a:lstStyle/>
        <a:p>
          <a:endParaRPr lang="en-GB"/>
        </a:p>
      </dgm:t>
    </dgm:pt>
    <dgm:pt modelId="{7BC9EFFB-357D-49D8-B9B5-6874148AE9B9}" type="sibTrans" cxnId="{912380BB-D97E-4F1E-A687-8E88B1C73BF3}">
      <dgm:prSet/>
      <dgm:spPr/>
      <dgm:t>
        <a:bodyPr/>
        <a:lstStyle/>
        <a:p>
          <a:endParaRPr lang="en-GB"/>
        </a:p>
      </dgm:t>
    </dgm:pt>
    <dgm:pt modelId="{0FC96E81-AF8B-4BA7-A1B0-0E94B8B92850}">
      <dgm:prSet phldrT="[Text]" custT="1"/>
      <dgm:spPr>
        <a:ln>
          <a:solidFill>
            <a:srgbClr val="FF0000"/>
          </a:solidFill>
        </a:ln>
      </dgm:spPr>
      <dgm:t>
        <a:bodyPr lIns="28800" tIns="28800" rIns="28800" bIns="28800"/>
        <a:lstStyle/>
        <a:p>
          <a:r>
            <a:rPr lang="en-GB" sz="1200" dirty="0" smtClean="0">
              <a:latin typeface="Arial" panose="020B0604020202020204" pitchFamily="34" charset="0"/>
              <a:cs typeface="Arial" panose="020B0604020202020204" pitchFamily="34" charset="0"/>
            </a:rPr>
            <a:t>Collaborate to improve information </a:t>
          </a:r>
          <a:r>
            <a:rPr lang="en-GB" sz="1200" dirty="0">
              <a:latin typeface="Arial" panose="020B0604020202020204" pitchFamily="34" charset="0"/>
              <a:cs typeface="Arial" panose="020B0604020202020204" pitchFamily="34" charset="0"/>
            </a:rPr>
            <a:t>&amp; records management </a:t>
          </a:r>
          <a:r>
            <a:rPr lang="en-GB" sz="1200" dirty="0" smtClean="0">
              <a:latin typeface="Arial" panose="020B0604020202020204" pitchFamily="34" charset="0"/>
              <a:cs typeface="Arial" panose="020B0604020202020204" pitchFamily="34" charset="0"/>
            </a:rPr>
            <a:t>procedures.</a:t>
          </a:r>
          <a:endParaRPr lang="en-GB" sz="1200" dirty="0">
            <a:latin typeface="Arial" panose="020B0604020202020204" pitchFamily="34" charset="0"/>
            <a:cs typeface="Arial" panose="020B0604020202020204" pitchFamily="34" charset="0"/>
          </a:endParaRPr>
        </a:p>
      </dgm:t>
    </dgm:pt>
    <dgm:pt modelId="{785C819E-4542-4035-9A63-E90D28AEA9E8}" type="parTrans" cxnId="{AD84B9A4-FB66-46E6-8161-B925C2A0ADC1}">
      <dgm:prSet/>
      <dgm:spPr/>
      <dgm:t>
        <a:bodyPr/>
        <a:lstStyle/>
        <a:p>
          <a:endParaRPr lang="en-GB"/>
        </a:p>
      </dgm:t>
    </dgm:pt>
    <dgm:pt modelId="{144ED69E-9DB3-4DF1-A375-34BD1637BFC9}" type="sibTrans" cxnId="{AD84B9A4-FB66-46E6-8161-B925C2A0ADC1}">
      <dgm:prSet/>
      <dgm:spPr/>
      <dgm:t>
        <a:bodyPr/>
        <a:lstStyle/>
        <a:p>
          <a:endParaRPr lang="en-GB"/>
        </a:p>
      </dgm:t>
    </dgm:pt>
    <dgm:pt modelId="{CCA42AB7-05B4-49D1-A95F-B839219C24B6}">
      <dgm:prSet phldrT="[Text]" custT="1"/>
      <dgm:spPr>
        <a:solidFill>
          <a:srgbClr val="FFFF00"/>
        </a:solidFill>
        <a:ln>
          <a:solidFill>
            <a:srgbClr val="FF0000"/>
          </a:solidFill>
        </a:ln>
      </dgm:spPr>
      <dgm:t>
        <a:bodyPr/>
        <a:lstStyle/>
        <a:p>
          <a:r>
            <a:rPr lang="en-GB" sz="1200" dirty="0" smtClean="0">
              <a:latin typeface="Arial" panose="020B0604020202020204" pitchFamily="34" charset="0"/>
              <a:cs typeface="Arial" panose="020B0604020202020204" pitchFamily="34" charset="0"/>
            </a:rPr>
            <a:t>Initial processes for Audit identified</a:t>
          </a:r>
          <a:endParaRPr lang="en-GB" sz="1200" dirty="0">
            <a:latin typeface="Arial" panose="020B0604020202020204" pitchFamily="34" charset="0"/>
            <a:cs typeface="Arial" panose="020B0604020202020204" pitchFamily="34" charset="0"/>
          </a:endParaRPr>
        </a:p>
      </dgm:t>
    </dgm:pt>
    <dgm:pt modelId="{D29E92A4-A0B0-40B9-A9C2-FD262418235B}" type="parTrans" cxnId="{A78E5E3C-1FE1-400B-9D58-C94CA1664DCA}">
      <dgm:prSet/>
      <dgm:spPr/>
    </dgm:pt>
    <dgm:pt modelId="{EEA54C6D-87A7-459E-B993-56495D2D8347}" type="sibTrans" cxnId="{A78E5E3C-1FE1-400B-9D58-C94CA1664DCA}">
      <dgm:prSet/>
      <dgm:spPr/>
    </dgm:pt>
    <dgm:pt modelId="{3D92B4B4-BC6E-4385-B611-C47BA9A76C2C}" type="pres">
      <dgm:prSet presAssocID="{0BAC9A78-4871-41F9-947F-A6FE215F4779}" presName="cycleMatrixDiagram" presStyleCnt="0">
        <dgm:presLayoutVars>
          <dgm:chMax val="1"/>
          <dgm:dir/>
          <dgm:animLvl val="lvl"/>
          <dgm:resizeHandles val="exact"/>
        </dgm:presLayoutVars>
      </dgm:prSet>
      <dgm:spPr/>
      <dgm:t>
        <a:bodyPr/>
        <a:lstStyle/>
        <a:p>
          <a:endParaRPr lang="en-GB"/>
        </a:p>
      </dgm:t>
    </dgm:pt>
    <dgm:pt modelId="{854599FD-D09A-4C38-9850-5F234D5C398F}" type="pres">
      <dgm:prSet presAssocID="{0BAC9A78-4871-41F9-947F-A6FE215F4779}" presName="children" presStyleCnt="0"/>
      <dgm:spPr/>
    </dgm:pt>
    <dgm:pt modelId="{8CB12AEB-E564-4B8C-8E76-7CC4C48F0AEE}" type="pres">
      <dgm:prSet presAssocID="{0BAC9A78-4871-41F9-947F-A6FE215F4779}" presName="child1group" presStyleCnt="0"/>
      <dgm:spPr/>
    </dgm:pt>
    <dgm:pt modelId="{5DF55B4A-12CC-4FAB-99FD-DCDAFFEEA919}" type="pres">
      <dgm:prSet presAssocID="{0BAC9A78-4871-41F9-947F-A6FE215F4779}" presName="child1" presStyleLbl="bgAcc1" presStyleIdx="0" presStyleCnt="4" custScaleY="101032"/>
      <dgm:spPr/>
      <dgm:t>
        <a:bodyPr/>
        <a:lstStyle/>
        <a:p>
          <a:endParaRPr lang="en-GB"/>
        </a:p>
      </dgm:t>
    </dgm:pt>
    <dgm:pt modelId="{3FB37A79-D8FB-4867-868B-38D6062DB77E}" type="pres">
      <dgm:prSet presAssocID="{0BAC9A78-4871-41F9-947F-A6FE215F4779}" presName="child1Text" presStyleLbl="bgAcc1" presStyleIdx="0" presStyleCnt="4">
        <dgm:presLayoutVars>
          <dgm:bulletEnabled val="1"/>
        </dgm:presLayoutVars>
      </dgm:prSet>
      <dgm:spPr/>
      <dgm:t>
        <a:bodyPr/>
        <a:lstStyle/>
        <a:p>
          <a:endParaRPr lang="en-GB"/>
        </a:p>
      </dgm:t>
    </dgm:pt>
    <dgm:pt modelId="{D479CC58-34B1-44C0-9F34-A14FABEDDC37}" type="pres">
      <dgm:prSet presAssocID="{0BAC9A78-4871-41F9-947F-A6FE215F4779}" presName="child2group" presStyleCnt="0"/>
      <dgm:spPr/>
    </dgm:pt>
    <dgm:pt modelId="{4A2B9852-4C9B-48EF-9FCA-6D320000B278}" type="pres">
      <dgm:prSet presAssocID="{0BAC9A78-4871-41F9-947F-A6FE215F4779}" presName="child2" presStyleLbl="bgAcc1" presStyleIdx="1" presStyleCnt="4" custScaleY="100019"/>
      <dgm:spPr/>
      <dgm:t>
        <a:bodyPr/>
        <a:lstStyle/>
        <a:p>
          <a:endParaRPr lang="en-GB"/>
        </a:p>
      </dgm:t>
    </dgm:pt>
    <dgm:pt modelId="{E9789619-D9F7-4B4F-B8A2-19FAEEAFE2C1}" type="pres">
      <dgm:prSet presAssocID="{0BAC9A78-4871-41F9-947F-A6FE215F4779}" presName="child2Text" presStyleLbl="bgAcc1" presStyleIdx="1" presStyleCnt="4">
        <dgm:presLayoutVars>
          <dgm:bulletEnabled val="1"/>
        </dgm:presLayoutVars>
      </dgm:prSet>
      <dgm:spPr/>
      <dgm:t>
        <a:bodyPr/>
        <a:lstStyle/>
        <a:p>
          <a:endParaRPr lang="en-GB"/>
        </a:p>
      </dgm:t>
    </dgm:pt>
    <dgm:pt modelId="{01C3427A-DA63-421B-BA04-21A65ACC42BB}" type="pres">
      <dgm:prSet presAssocID="{0BAC9A78-4871-41F9-947F-A6FE215F4779}" presName="child3group" presStyleCnt="0"/>
      <dgm:spPr/>
    </dgm:pt>
    <dgm:pt modelId="{64CE5C35-8943-49CD-953A-2BCEC69DD8A1}" type="pres">
      <dgm:prSet presAssocID="{0BAC9A78-4871-41F9-947F-A6FE215F4779}" presName="child3" presStyleLbl="bgAcc1" presStyleIdx="2" presStyleCnt="4" custScaleY="95689"/>
      <dgm:spPr/>
      <dgm:t>
        <a:bodyPr/>
        <a:lstStyle/>
        <a:p>
          <a:endParaRPr lang="en-GB"/>
        </a:p>
      </dgm:t>
    </dgm:pt>
    <dgm:pt modelId="{2BC143D9-99C6-450A-9435-78933E89749B}" type="pres">
      <dgm:prSet presAssocID="{0BAC9A78-4871-41F9-947F-A6FE215F4779}" presName="child3Text" presStyleLbl="bgAcc1" presStyleIdx="2" presStyleCnt="4">
        <dgm:presLayoutVars>
          <dgm:bulletEnabled val="1"/>
        </dgm:presLayoutVars>
      </dgm:prSet>
      <dgm:spPr/>
      <dgm:t>
        <a:bodyPr/>
        <a:lstStyle/>
        <a:p>
          <a:endParaRPr lang="en-GB"/>
        </a:p>
      </dgm:t>
    </dgm:pt>
    <dgm:pt modelId="{910C4E90-C434-491D-8AEC-CBFBD237F4E8}" type="pres">
      <dgm:prSet presAssocID="{0BAC9A78-4871-41F9-947F-A6FE215F4779}" presName="child4group" presStyleCnt="0"/>
      <dgm:spPr/>
    </dgm:pt>
    <dgm:pt modelId="{496E2334-E910-444D-9A09-C8AC71736976}" type="pres">
      <dgm:prSet presAssocID="{0BAC9A78-4871-41F9-947F-A6FE215F4779}" presName="child4" presStyleLbl="bgAcc1" presStyleIdx="3" presStyleCnt="4" custScaleY="96890"/>
      <dgm:spPr/>
      <dgm:t>
        <a:bodyPr/>
        <a:lstStyle/>
        <a:p>
          <a:endParaRPr lang="en-GB"/>
        </a:p>
      </dgm:t>
    </dgm:pt>
    <dgm:pt modelId="{FEEFB209-4E8B-4BDA-8BE9-FBDEBDD4C166}" type="pres">
      <dgm:prSet presAssocID="{0BAC9A78-4871-41F9-947F-A6FE215F4779}" presName="child4Text" presStyleLbl="bgAcc1" presStyleIdx="3" presStyleCnt="4">
        <dgm:presLayoutVars>
          <dgm:bulletEnabled val="1"/>
        </dgm:presLayoutVars>
      </dgm:prSet>
      <dgm:spPr/>
      <dgm:t>
        <a:bodyPr/>
        <a:lstStyle/>
        <a:p>
          <a:endParaRPr lang="en-GB"/>
        </a:p>
      </dgm:t>
    </dgm:pt>
    <dgm:pt modelId="{242B4D5E-998B-4690-8D1F-1935764548AB}" type="pres">
      <dgm:prSet presAssocID="{0BAC9A78-4871-41F9-947F-A6FE215F4779}" presName="childPlaceholder" presStyleCnt="0"/>
      <dgm:spPr/>
    </dgm:pt>
    <dgm:pt modelId="{38999D4E-6489-4F05-BF1A-93C3C533F62F}" type="pres">
      <dgm:prSet presAssocID="{0BAC9A78-4871-41F9-947F-A6FE215F4779}" presName="circle" presStyleCnt="0"/>
      <dgm:spPr/>
    </dgm:pt>
    <dgm:pt modelId="{CEF5CEC0-7C4F-450A-BABA-6EF24F1C337A}" type="pres">
      <dgm:prSet presAssocID="{0BAC9A78-4871-41F9-947F-A6FE215F4779}" presName="quadrant1" presStyleLbl="node1" presStyleIdx="0" presStyleCnt="4">
        <dgm:presLayoutVars>
          <dgm:chMax val="1"/>
          <dgm:bulletEnabled val="1"/>
        </dgm:presLayoutVars>
      </dgm:prSet>
      <dgm:spPr/>
      <dgm:t>
        <a:bodyPr/>
        <a:lstStyle/>
        <a:p>
          <a:endParaRPr lang="en-GB"/>
        </a:p>
      </dgm:t>
    </dgm:pt>
    <dgm:pt modelId="{37CE7FA3-226E-4BBC-B4B9-B317E8E37D09}" type="pres">
      <dgm:prSet presAssocID="{0BAC9A78-4871-41F9-947F-A6FE215F4779}" presName="quadrant2" presStyleLbl="node1" presStyleIdx="1" presStyleCnt="4">
        <dgm:presLayoutVars>
          <dgm:chMax val="1"/>
          <dgm:bulletEnabled val="1"/>
        </dgm:presLayoutVars>
      </dgm:prSet>
      <dgm:spPr/>
      <dgm:t>
        <a:bodyPr/>
        <a:lstStyle/>
        <a:p>
          <a:endParaRPr lang="en-GB"/>
        </a:p>
      </dgm:t>
    </dgm:pt>
    <dgm:pt modelId="{1D996A60-FCF3-4043-A055-5416C1DCD812}" type="pres">
      <dgm:prSet presAssocID="{0BAC9A78-4871-41F9-947F-A6FE215F4779}" presName="quadrant3" presStyleLbl="node1" presStyleIdx="2" presStyleCnt="4">
        <dgm:presLayoutVars>
          <dgm:chMax val="1"/>
          <dgm:bulletEnabled val="1"/>
        </dgm:presLayoutVars>
      </dgm:prSet>
      <dgm:spPr/>
      <dgm:t>
        <a:bodyPr/>
        <a:lstStyle/>
        <a:p>
          <a:endParaRPr lang="en-GB"/>
        </a:p>
      </dgm:t>
    </dgm:pt>
    <dgm:pt modelId="{01070836-76A1-4DBD-8118-EAEC05B6C0A9}" type="pres">
      <dgm:prSet presAssocID="{0BAC9A78-4871-41F9-947F-A6FE215F4779}" presName="quadrant4" presStyleLbl="node1" presStyleIdx="3" presStyleCnt="4">
        <dgm:presLayoutVars>
          <dgm:chMax val="1"/>
          <dgm:bulletEnabled val="1"/>
        </dgm:presLayoutVars>
      </dgm:prSet>
      <dgm:spPr/>
      <dgm:t>
        <a:bodyPr/>
        <a:lstStyle/>
        <a:p>
          <a:endParaRPr lang="en-GB"/>
        </a:p>
      </dgm:t>
    </dgm:pt>
    <dgm:pt modelId="{BD5DCA4E-575B-42EB-94C6-0AB395E0C929}" type="pres">
      <dgm:prSet presAssocID="{0BAC9A78-4871-41F9-947F-A6FE215F4779}" presName="quadrantPlaceholder" presStyleCnt="0"/>
      <dgm:spPr/>
    </dgm:pt>
    <dgm:pt modelId="{08DB8D58-E3C8-41BC-9DD4-87BD1A8A76A6}" type="pres">
      <dgm:prSet presAssocID="{0BAC9A78-4871-41F9-947F-A6FE215F4779}" presName="center1" presStyleLbl="fgShp" presStyleIdx="0" presStyleCnt="2"/>
      <dgm:spPr/>
    </dgm:pt>
    <dgm:pt modelId="{D2D2B0BA-D7ED-4689-8B36-059227A3FA8E}" type="pres">
      <dgm:prSet presAssocID="{0BAC9A78-4871-41F9-947F-A6FE215F4779}" presName="center2" presStyleLbl="fgShp" presStyleIdx="1" presStyleCnt="2"/>
      <dgm:spPr/>
    </dgm:pt>
  </dgm:ptLst>
  <dgm:cxnLst>
    <dgm:cxn modelId="{A41DEA07-6D3B-4243-B84F-17F64AF7B1D1}" srcId="{EB80E686-69F2-41B8-AF1C-3DA04689277A}" destId="{0DCA329E-4920-46FC-901A-B59918A42DFD}" srcOrd="0" destOrd="0" parTransId="{61727406-CD7B-4C07-B030-05CD3F230F22}" sibTransId="{F1625C8A-7BAC-4502-8E5A-4BA601FE6EAA}"/>
    <dgm:cxn modelId="{D25B84BF-D8C0-42DA-92E2-7D941302BEF7}" srcId="{0BAC9A78-4871-41F9-947F-A6FE215F4779}" destId="{22927778-4257-49EA-A915-0F0234E505C0}" srcOrd="2" destOrd="0" parTransId="{92901FAD-ADC7-4F58-8F53-98F343096799}" sibTransId="{FDCBD295-5320-4EDF-9939-EC238A63978A}"/>
    <dgm:cxn modelId="{64FF80DA-C0A2-45D6-87B3-6B2FCE9B9A01}" type="presOf" srcId="{0BAC9A78-4871-41F9-947F-A6FE215F4779}" destId="{3D92B4B4-BC6E-4385-B611-C47BA9A76C2C}" srcOrd="0" destOrd="0" presId="urn:microsoft.com/office/officeart/2005/8/layout/cycle4"/>
    <dgm:cxn modelId="{940A8173-9017-43CE-BC7E-86C66416A586}" type="presOf" srcId="{EB80E686-69F2-41B8-AF1C-3DA04689277A}" destId="{37CE7FA3-226E-4BBC-B4B9-B317E8E37D09}" srcOrd="0" destOrd="0" presId="urn:microsoft.com/office/officeart/2005/8/layout/cycle4"/>
    <dgm:cxn modelId="{912380BB-D97E-4F1E-A687-8E88B1C73BF3}" srcId="{0BAC9A78-4871-41F9-947F-A6FE215F4779}" destId="{87DDB398-BE80-4D7C-BA11-DFABD8F141C0}" srcOrd="3" destOrd="0" parTransId="{A6FDFA74-40E0-4068-BDDA-91559892D207}" sibTransId="{7BC9EFFB-357D-49D8-B9B5-6874148AE9B9}"/>
    <dgm:cxn modelId="{2E0C92B9-0366-4100-8C36-2377FA8E09C6}" type="presOf" srcId="{CCA42AB7-05B4-49D1-A95F-B839219C24B6}" destId="{5DF55B4A-12CC-4FAB-99FD-DCDAFFEEA919}" srcOrd="0" destOrd="0" presId="urn:microsoft.com/office/officeart/2005/8/layout/cycle4"/>
    <dgm:cxn modelId="{0CA438AF-99F9-45B8-9894-6141EDC4BBB3}" type="presOf" srcId="{0FC96E81-AF8B-4BA7-A1B0-0E94B8B92850}" destId="{FEEFB209-4E8B-4BDA-8BE9-FBDEBDD4C166}" srcOrd="1" destOrd="0" presId="urn:microsoft.com/office/officeart/2005/8/layout/cycle4"/>
    <dgm:cxn modelId="{601B9327-A829-4839-A57F-6A0EC5AD9292}" type="presOf" srcId="{87DDB398-BE80-4D7C-BA11-DFABD8F141C0}" destId="{01070836-76A1-4DBD-8118-EAEC05B6C0A9}" srcOrd="0" destOrd="0" presId="urn:microsoft.com/office/officeart/2005/8/layout/cycle4"/>
    <dgm:cxn modelId="{A78E5E3C-1FE1-400B-9D58-C94CA1664DCA}" srcId="{D75810A5-0F51-472B-B193-D817C15F9E66}" destId="{CCA42AB7-05B4-49D1-A95F-B839219C24B6}" srcOrd="0" destOrd="0" parTransId="{D29E92A4-A0B0-40B9-A9C2-FD262418235B}" sibTransId="{EEA54C6D-87A7-459E-B993-56495D2D8347}"/>
    <dgm:cxn modelId="{AD84B9A4-FB66-46E6-8161-B925C2A0ADC1}" srcId="{87DDB398-BE80-4D7C-BA11-DFABD8F141C0}" destId="{0FC96E81-AF8B-4BA7-A1B0-0E94B8B92850}" srcOrd="0" destOrd="0" parTransId="{785C819E-4542-4035-9A63-E90D28AEA9E8}" sibTransId="{144ED69E-9DB3-4DF1-A375-34BD1637BFC9}"/>
    <dgm:cxn modelId="{DF12284F-E03B-499E-B7E9-0CC53ADFD3C8}" type="presOf" srcId="{D75810A5-0F51-472B-B193-D817C15F9E66}" destId="{CEF5CEC0-7C4F-450A-BABA-6EF24F1C337A}" srcOrd="0" destOrd="0" presId="urn:microsoft.com/office/officeart/2005/8/layout/cycle4"/>
    <dgm:cxn modelId="{251F6E98-06F9-4985-A8FF-722CE88AFEEF}" srcId="{D75810A5-0F51-472B-B193-D817C15F9E66}" destId="{60D55C0B-AE1C-4980-9077-295770B8E659}" srcOrd="1" destOrd="0" parTransId="{45B1939E-33DC-49BB-8EEE-22A387498F79}" sibTransId="{981C3D9A-11D2-4F80-8582-9417ACA20242}"/>
    <dgm:cxn modelId="{E14FAD1E-884C-4118-B3AB-3709760548AB}" srcId="{22927778-4257-49EA-A915-0F0234E505C0}" destId="{A45C343C-C97A-45F1-B5F9-F5365F8B2C1A}" srcOrd="0" destOrd="0" parTransId="{0230F96C-B9C7-4920-A7FB-43DD2D952F41}" sibTransId="{DD07B795-11D7-4F1D-8B4B-87755A3B6616}"/>
    <dgm:cxn modelId="{71841888-816B-4694-8636-0BC53E5C277C}" type="presOf" srcId="{60D55C0B-AE1C-4980-9077-295770B8E659}" destId="{5DF55B4A-12CC-4FAB-99FD-DCDAFFEEA919}" srcOrd="0" destOrd="1" presId="urn:microsoft.com/office/officeart/2005/8/layout/cycle4"/>
    <dgm:cxn modelId="{633E0114-C997-4449-BC84-BB28AC4AC40D}" type="presOf" srcId="{22927778-4257-49EA-A915-0F0234E505C0}" destId="{1D996A60-FCF3-4043-A055-5416C1DCD812}" srcOrd="0" destOrd="0" presId="urn:microsoft.com/office/officeart/2005/8/layout/cycle4"/>
    <dgm:cxn modelId="{0D7397B1-9AAB-45C4-B89A-38AA1D88BC39}" type="presOf" srcId="{A45C343C-C97A-45F1-B5F9-F5365F8B2C1A}" destId="{2BC143D9-99C6-450A-9435-78933E89749B}" srcOrd="1" destOrd="0" presId="urn:microsoft.com/office/officeart/2005/8/layout/cycle4"/>
    <dgm:cxn modelId="{3B163203-0826-48A3-9119-08E3AF631A15}" type="presOf" srcId="{0DCA329E-4920-46FC-901A-B59918A42DFD}" destId="{4A2B9852-4C9B-48EF-9FCA-6D320000B278}" srcOrd="0" destOrd="0" presId="urn:microsoft.com/office/officeart/2005/8/layout/cycle4"/>
    <dgm:cxn modelId="{8DBC5CC3-8639-4746-B50A-F1FD6616E2D9}" type="presOf" srcId="{A45C343C-C97A-45F1-B5F9-F5365F8B2C1A}" destId="{64CE5C35-8943-49CD-953A-2BCEC69DD8A1}" srcOrd="0" destOrd="0" presId="urn:microsoft.com/office/officeart/2005/8/layout/cycle4"/>
    <dgm:cxn modelId="{7DD9D1C9-7278-4348-AF4D-EE2B6122018C}" type="presOf" srcId="{0DCA329E-4920-46FC-901A-B59918A42DFD}" destId="{E9789619-D9F7-4B4F-B8A2-19FAEEAFE2C1}" srcOrd="1" destOrd="0" presId="urn:microsoft.com/office/officeart/2005/8/layout/cycle4"/>
    <dgm:cxn modelId="{3D1513B6-4F57-4AE9-B4B5-6B7377127B12}" srcId="{0BAC9A78-4871-41F9-947F-A6FE215F4779}" destId="{D75810A5-0F51-472B-B193-D817C15F9E66}" srcOrd="0" destOrd="0" parTransId="{7363AF3C-98BF-4BDC-A040-CE4BC42DA57C}" sibTransId="{5CE58E09-4B72-43D6-AE36-68B5AB54A756}"/>
    <dgm:cxn modelId="{0BD04634-5282-4C67-9444-4011E4F3040E}" type="presOf" srcId="{CCA42AB7-05B4-49D1-A95F-B839219C24B6}" destId="{3FB37A79-D8FB-4867-868B-38D6062DB77E}" srcOrd="1" destOrd="0" presId="urn:microsoft.com/office/officeart/2005/8/layout/cycle4"/>
    <dgm:cxn modelId="{3FF88021-F634-4615-AED0-28614D02BA88}" type="presOf" srcId="{0FC96E81-AF8B-4BA7-A1B0-0E94B8B92850}" destId="{496E2334-E910-444D-9A09-C8AC71736976}" srcOrd="0" destOrd="0" presId="urn:microsoft.com/office/officeart/2005/8/layout/cycle4"/>
    <dgm:cxn modelId="{B4AF7F2A-4E87-4863-9DA6-B097353C5CF2}" srcId="{0BAC9A78-4871-41F9-947F-A6FE215F4779}" destId="{EB80E686-69F2-41B8-AF1C-3DA04689277A}" srcOrd="1" destOrd="0" parTransId="{1F977BB0-B88F-4B20-A827-3E4FC22D86A9}" sibTransId="{F7510EEB-52C7-4D3C-821A-66C23B2E517F}"/>
    <dgm:cxn modelId="{5C036FF5-1DC8-42FB-AB22-7B015C02875B}" type="presOf" srcId="{60D55C0B-AE1C-4980-9077-295770B8E659}" destId="{3FB37A79-D8FB-4867-868B-38D6062DB77E}" srcOrd="1" destOrd="1" presId="urn:microsoft.com/office/officeart/2005/8/layout/cycle4"/>
    <dgm:cxn modelId="{D0953263-EF7D-45D4-83C6-B3139BBEBFD2}" type="presParOf" srcId="{3D92B4B4-BC6E-4385-B611-C47BA9A76C2C}" destId="{854599FD-D09A-4C38-9850-5F234D5C398F}" srcOrd="0" destOrd="0" presId="urn:microsoft.com/office/officeart/2005/8/layout/cycle4"/>
    <dgm:cxn modelId="{D0F18757-4B52-417A-A616-64E44F5F8F2D}" type="presParOf" srcId="{854599FD-D09A-4C38-9850-5F234D5C398F}" destId="{8CB12AEB-E564-4B8C-8E76-7CC4C48F0AEE}" srcOrd="0" destOrd="0" presId="urn:microsoft.com/office/officeart/2005/8/layout/cycle4"/>
    <dgm:cxn modelId="{CE6F2615-F777-46E4-A14C-3B24186C7B3C}" type="presParOf" srcId="{8CB12AEB-E564-4B8C-8E76-7CC4C48F0AEE}" destId="{5DF55B4A-12CC-4FAB-99FD-DCDAFFEEA919}" srcOrd="0" destOrd="0" presId="urn:microsoft.com/office/officeart/2005/8/layout/cycle4"/>
    <dgm:cxn modelId="{702FC97B-AF52-4578-A775-F63EA733E2EC}" type="presParOf" srcId="{8CB12AEB-E564-4B8C-8E76-7CC4C48F0AEE}" destId="{3FB37A79-D8FB-4867-868B-38D6062DB77E}" srcOrd="1" destOrd="0" presId="urn:microsoft.com/office/officeart/2005/8/layout/cycle4"/>
    <dgm:cxn modelId="{BBD96FAF-4008-484E-A7AB-F5ED0F499C0E}" type="presParOf" srcId="{854599FD-D09A-4C38-9850-5F234D5C398F}" destId="{D479CC58-34B1-44C0-9F34-A14FABEDDC37}" srcOrd="1" destOrd="0" presId="urn:microsoft.com/office/officeart/2005/8/layout/cycle4"/>
    <dgm:cxn modelId="{5AC1981C-8B42-4665-8DAC-A6266BD485BA}" type="presParOf" srcId="{D479CC58-34B1-44C0-9F34-A14FABEDDC37}" destId="{4A2B9852-4C9B-48EF-9FCA-6D320000B278}" srcOrd="0" destOrd="0" presId="urn:microsoft.com/office/officeart/2005/8/layout/cycle4"/>
    <dgm:cxn modelId="{69AD5507-DE88-4470-AE89-6F6AAFB9FB3F}" type="presParOf" srcId="{D479CC58-34B1-44C0-9F34-A14FABEDDC37}" destId="{E9789619-D9F7-4B4F-B8A2-19FAEEAFE2C1}" srcOrd="1" destOrd="0" presId="urn:microsoft.com/office/officeart/2005/8/layout/cycle4"/>
    <dgm:cxn modelId="{C67A2A94-5797-403A-8C33-FEB0593235A5}" type="presParOf" srcId="{854599FD-D09A-4C38-9850-5F234D5C398F}" destId="{01C3427A-DA63-421B-BA04-21A65ACC42BB}" srcOrd="2" destOrd="0" presId="urn:microsoft.com/office/officeart/2005/8/layout/cycle4"/>
    <dgm:cxn modelId="{F2BF2F92-799C-49F6-870B-D4169946A792}" type="presParOf" srcId="{01C3427A-DA63-421B-BA04-21A65ACC42BB}" destId="{64CE5C35-8943-49CD-953A-2BCEC69DD8A1}" srcOrd="0" destOrd="0" presId="urn:microsoft.com/office/officeart/2005/8/layout/cycle4"/>
    <dgm:cxn modelId="{84D68930-1C76-4F1E-9C0F-FF08D1933687}" type="presParOf" srcId="{01C3427A-DA63-421B-BA04-21A65ACC42BB}" destId="{2BC143D9-99C6-450A-9435-78933E89749B}" srcOrd="1" destOrd="0" presId="urn:microsoft.com/office/officeart/2005/8/layout/cycle4"/>
    <dgm:cxn modelId="{3B18BBCC-D99A-41A2-9860-AC963636E205}" type="presParOf" srcId="{854599FD-D09A-4C38-9850-5F234D5C398F}" destId="{910C4E90-C434-491D-8AEC-CBFBD237F4E8}" srcOrd="3" destOrd="0" presId="urn:microsoft.com/office/officeart/2005/8/layout/cycle4"/>
    <dgm:cxn modelId="{7B5645B6-7DD2-420F-9AE6-772D1D320BD8}" type="presParOf" srcId="{910C4E90-C434-491D-8AEC-CBFBD237F4E8}" destId="{496E2334-E910-444D-9A09-C8AC71736976}" srcOrd="0" destOrd="0" presId="urn:microsoft.com/office/officeart/2005/8/layout/cycle4"/>
    <dgm:cxn modelId="{4143F964-45B5-44CB-B45D-ED0E7C99C470}" type="presParOf" srcId="{910C4E90-C434-491D-8AEC-CBFBD237F4E8}" destId="{FEEFB209-4E8B-4BDA-8BE9-FBDEBDD4C166}" srcOrd="1" destOrd="0" presId="urn:microsoft.com/office/officeart/2005/8/layout/cycle4"/>
    <dgm:cxn modelId="{4AE252AF-21E6-4545-92B0-25C51B2BC630}" type="presParOf" srcId="{854599FD-D09A-4C38-9850-5F234D5C398F}" destId="{242B4D5E-998B-4690-8D1F-1935764548AB}" srcOrd="4" destOrd="0" presId="urn:microsoft.com/office/officeart/2005/8/layout/cycle4"/>
    <dgm:cxn modelId="{9B728475-48E8-4838-BD02-21B84A81C088}" type="presParOf" srcId="{3D92B4B4-BC6E-4385-B611-C47BA9A76C2C}" destId="{38999D4E-6489-4F05-BF1A-93C3C533F62F}" srcOrd="1" destOrd="0" presId="urn:microsoft.com/office/officeart/2005/8/layout/cycle4"/>
    <dgm:cxn modelId="{70318394-39D9-4EC3-BB64-B6F401FF9B45}" type="presParOf" srcId="{38999D4E-6489-4F05-BF1A-93C3C533F62F}" destId="{CEF5CEC0-7C4F-450A-BABA-6EF24F1C337A}" srcOrd="0" destOrd="0" presId="urn:microsoft.com/office/officeart/2005/8/layout/cycle4"/>
    <dgm:cxn modelId="{89F8B359-5891-41E4-9EC2-052CFBC14998}" type="presParOf" srcId="{38999D4E-6489-4F05-BF1A-93C3C533F62F}" destId="{37CE7FA3-226E-4BBC-B4B9-B317E8E37D09}" srcOrd="1" destOrd="0" presId="urn:microsoft.com/office/officeart/2005/8/layout/cycle4"/>
    <dgm:cxn modelId="{51B7AB69-2FB5-41FF-85BC-A28BA24080A8}" type="presParOf" srcId="{38999D4E-6489-4F05-BF1A-93C3C533F62F}" destId="{1D996A60-FCF3-4043-A055-5416C1DCD812}" srcOrd="2" destOrd="0" presId="urn:microsoft.com/office/officeart/2005/8/layout/cycle4"/>
    <dgm:cxn modelId="{0B5FE159-5431-41FB-B7D0-52516E2E43AA}" type="presParOf" srcId="{38999D4E-6489-4F05-BF1A-93C3C533F62F}" destId="{01070836-76A1-4DBD-8118-EAEC05B6C0A9}" srcOrd="3" destOrd="0" presId="urn:microsoft.com/office/officeart/2005/8/layout/cycle4"/>
    <dgm:cxn modelId="{3AAE66BC-CFEA-4D0A-B470-D78A8DE2BD16}" type="presParOf" srcId="{38999D4E-6489-4F05-BF1A-93C3C533F62F}" destId="{BD5DCA4E-575B-42EB-94C6-0AB395E0C929}" srcOrd="4" destOrd="0" presId="urn:microsoft.com/office/officeart/2005/8/layout/cycle4"/>
    <dgm:cxn modelId="{618C166D-5BBF-4666-B3A0-3095A5AF1C04}" type="presParOf" srcId="{3D92B4B4-BC6E-4385-B611-C47BA9A76C2C}" destId="{08DB8D58-E3C8-41BC-9DD4-87BD1A8A76A6}" srcOrd="2" destOrd="0" presId="urn:microsoft.com/office/officeart/2005/8/layout/cycle4"/>
    <dgm:cxn modelId="{A40DF8B5-BB0E-4448-9FF8-CE48E93E3E0E}" type="presParOf" srcId="{3D92B4B4-BC6E-4385-B611-C47BA9A76C2C}" destId="{D2D2B0BA-D7ED-4689-8B36-059227A3FA8E}" srcOrd="3" destOrd="0" presId="urn:microsoft.com/office/officeart/2005/8/layout/cycle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E3C306-E3EA-4277-891F-C8F541210767}">
      <dsp:nvSpPr>
        <dsp:cNvPr id="0" name=""/>
        <dsp:cNvSpPr/>
      </dsp:nvSpPr>
      <dsp:spPr>
        <a:xfrm>
          <a:off x="3111454" y="2456288"/>
          <a:ext cx="3002131" cy="3002131"/>
        </a:xfrm>
        <a:prstGeom prst="gear9">
          <a:avLst/>
        </a:prstGeom>
        <a:solidFill>
          <a:srgbClr val="FE3030"/>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GB" sz="2000" kern="1200" dirty="0" smtClean="0"/>
            <a:t>Information Asset</a:t>
          </a:r>
          <a:endParaRPr lang="en-GB" sz="2000" kern="1200" dirty="0"/>
        </a:p>
      </dsp:txBody>
      <dsp:txXfrm>
        <a:off x="3715016" y="3159523"/>
        <a:ext cx="1795007" cy="1543157"/>
      </dsp:txXfrm>
    </dsp:sp>
    <dsp:sp modelId="{42FB469C-4CB7-463A-B3EB-5D86D21B0DC3}">
      <dsp:nvSpPr>
        <dsp:cNvPr id="0" name=""/>
        <dsp:cNvSpPr/>
      </dsp:nvSpPr>
      <dsp:spPr>
        <a:xfrm>
          <a:off x="1364760" y="1746694"/>
          <a:ext cx="2183368" cy="2183368"/>
        </a:xfrm>
        <a:prstGeom prst="gear6">
          <a:avLst/>
        </a:prstGeom>
        <a:solidFill>
          <a:srgbClr val="DD0101"/>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GB" sz="2000" kern="1200" dirty="0" smtClean="0"/>
            <a:t>Strategy 2020</a:t>
          </a:r>
          <a:endParaRPr lang="en-GB" sz="2000" kern="1200" dirty="0"/>
        </a:p>
      </dsp:txBody>
      <dsp:txXfrm>
        <a:off x="1914429" y="2299686"/>
        <a:ext cx="1084030" cy="1077384"/>
      </dsp:txXfrm>
    </dsp:sp>
    <dsp:sp modelId="{A2E31B8F-2427-494D-A61D-8716182C18B3}">
      <dsp:nvSpPr>
        <dsp:cNvPr id="0" name=""/>
        <dsp:cNvSpPr/>
      </dsp:nvSpPr>
      <dsp:spPr>
        <a:xfrm rot="20700000">
          <a:off x="2587669" y="240393"/>
          <a:ext cx="2139255" cy="2139255"/>
        </a:xfrm>
        <a:prstGeom prst="gear6">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GB" sz="2000" kern="1200" dirty="0" smtClean="0"/>
            <a:t>Risk</a:t>
          </a:r>
          <a:endParaRPr lang="en-GB" sz="2000" kern="1200" dirty="0"/>
        </a:p>
      </dsp:txBody>
      <dsp:txXfrm rot="-20700000">
        <a:off x="3056870" y="709594"/>
        <a:ext cx="1200852" cy="1200852"/>
      </dsp:txXfrm>
    </dsp:sp>
    <dsp:sp modelId="{7290E242-F7A0-4E88-8B42-7E40DA81BDE1}">
      <dsp:nvSpPr>
        <dsp:cNvPr id="0" name=""/>
        <dsp:cNvSpPr/>
      </dsp:nvSpPr>
      <dsp:spPr>
        <a:xfrm>
          <a:off x="2894735" y="1995194"/>
          <a:ext cx="3842727" cy="3842727"/>
        </a:xfrm>
        <a:prstGeom prst="circularArrow">
          <a:avLst>
            <a:gd name="adj1" fmla="val 4687"/>
            <a:gd name="adj2" fmla="val 299029"/>
            <a:gd name="adj3" fmla="val 2539888"/>
            <a:gd name="adj4" fmla="val 15811089"/>
            <a:gd name="adj5" fmla="val 546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BB08D2E-15E3-4C3B-8D7D-2AFA57D50964}">
      <dsp:nvSpPr>
        <dsp:cNvPr id="0" name=""/>
        <dsp:cNvSpPr/>
      </dsp:nvSpPr>
      <dsp:spPr>
        <a:xfrm>
          <a:off x="978090" y="1258172"/>
          <a:ext cx="2791981" cy="2791981"/>
        </a:xfrm>
        <a:prstGeom prst="leftCircularArrow">
          <a:avLst>
            <a:gd name="adj1" fmla="val 6452"/>
            <a:gd name="adj2" fmla="val 429999"/>
            <a:gd name="adj3" fmla="val 10489124"/>
            <a:gd name="adj4" fmla="val 14837806"/>
            <a:gd name="adj5" fmla="val 752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59547B3-26BD-45B2-97F4-8D552E21F06B}">
      <dsp:nvSpPr>
        <dsp:cNvPr id="0" name=""/>
        <dsp:cNvSpPr/>
      </dsp:nvSpPr>
      <dsp:spPr>
        <a:xfrm>
          <a:off x="2092837" y="-233609"/>
          <a:ext cx="3010318" cy="3010318"/>
        </a:xfrm>
        <a:prstGeom prst="circularArrow">
          <a:avLst>
            <a:gd name="adj1" fmla="val 5984"/>
            <a:gd name="adj2" fmla="val 394124"/>
            <a:gd name="adj3" fmla="val 13313824"/>
            <a:gd name="adj4" fmla="val 10508221"/>
            <a:gd name="adj5" fmla="val 698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CE5C35-8943-49CD-953A-2BCEC69DD8A1}">
      <dsp:nvSpPr>
        <dsp:cNvPr id="0" name=""/>
        <dsp:cNvSpPr/>
      </dsp:nvSpPr>
      <dsp:spPr>
        <a:xfrm>
          <a:off x="4820267" y="3111908"/>
          <a:ext cx="2233980" cy="1384728"/>
        </a:xfrm>
        <a:prstGeom prst="roundRect">
          <a:avLst>
            <a:gd name="adj" fmla="val 10000"/>
          </a:avLst>
        </a:prstGeom>
        <a:solidFill>
          <a:schemeClr val="lt1">
            <a:alpha val="90000"/>
            <a:hueOff val="0"/>
            <a:satOff val="0"/>
            <a:lumOff val="0"/>
            <a:alphaOff val="0"/>
          </a:schemeClr>
        </a:solidFill>
        <a:ln w="55000" cap="flat" cmpd="thickThin" algn="ctr">
          <a:solidFill>
            <a:srgbClr val="FF0000"/>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t" anchorCtr="0">
          <a:noAutofit/>
        </a:bodyPr>
        <a:lstStyle/>
        <a:p>
          <a:pPr marL="114300" lvl="1" indent="-114300" algn="l" defTabSz="533400">
            <a:lnSpc>
              <a:spcPct val="90000"/>
            </a:lnSpc>
            <a:spcBef>
              <a:spcPct val="0"/>
            </a:spcBef>
            <a:spcAft>
              <a:spcPct val="15000"/>
            </a:spcAft>
            <a:buChar char="••"/>
          </a:pPr>
          <a:r>
            <a:rPr lang="en-GB" sz="1200" kern="1200" dirty="0">
              <a:latin typeface="Arial" panose="020B0604020202020204" pitchFamily="34" charset="0"/>
              <a:cs typeface="Arial" panose="020B0604020202020204" pitchFamily="34" charset="0"/>
            </a:rPr>
            <a:t>Governance Services work with </a:t>
          </a:r>
          <a:r>
            <a:rPr lang="en-GB" sz="1200" kern="1200" dirty="0" smtClean="0">
              <a:latin typeface="Arial" panose="020B0604020202020204" pitchFamily="34" charset="0"/>
              <a:cs typeface="Arial" panose="020B0604020202020204" pitchFamily="34" charset="0"/>
            </a:rPr>
            <a:t>depts. </a:t>
          </a:r>
          <a:r>
            <a:rPr lang="en-GB" sz="1200" kern="1200" dirty="0">
              <a:latin typeface="Arial" panose="020B0604020202020204" pitchFamily="34" charset="0"/>
              <a:cs typeface="Arial" panose="020B0604020202020204" pitchFamily="34" charset="0"/>
            </a:rPr>
            <a:t>to </a:t>
          </a:r>
          <a:r>
            <a:rPr lang="en-GB" sz="1200" kern="1200" dirty="0" smtClean="0">
              <a:latin typeface="Arial" panose="020B0604020202020204" pitchFamily="34" charset="0"/>
              <a:cs typeface="Arial" panose="020B0604020202020204" pitchFamily="34" charset="0"/>
            </a:rPr>
            <a:t>identify areas of risk/ for improvement</a:t>
          </a:r>
          <a:endParaRPr lang="en-GB" sz="1200" kern="1200" dirty="0">
            <a:latin typeface="Arial" panose="020B0604020202020204" pitchFamily="34" charset="0"/>
            <a:cs typeface="Arial" panose="020B0604020202020204" pitchFamily="34" charset="0"/>
          </a:endParaRPr>
        </a:p>
      </dsp:txBody>
      <dsp:txXfrm>
        <a:off x="5520879" y="3488508"/>
        <a:ext cx="1502950" cy="977710"/>
      </dsp:txXfrm>
    </dsp:sp>
    <dsp:sp modelId="{496E2334-E910-444D-9A09-C8AC71736976}">
      <dsp:nvSpPr>
        <dsp:cNvPr id="0" name=""/>
        <dsp:cNvSpPr/>
      </dsp:nvSpPr>
      <dsp:spPr>
        <a:xfrm>
          <a:off x="1175351" y="3103218"/>
          <a:ext cx="2233980" cy="1402107"/>
        </a:xfrm>
        <a:prstGeom prst="roundRect">
          <a:avLst>
            <a:gd name="adj" fmla="val 10000"/>
          </a:avLst>
        </a:prstGeom>
        <a:solidFill>
          <a:schemeClr val="lt1">
            <a:alpha val="90000"/>
            <a:hueOff val="0"/>
            <a:satOff val="0"/>
            <a:lumOff val="0"/>
            <a:alphaOff val="0"/>
          </a:schemeClr>
        </a:solidFill>
        <a:ln w="55000" cap="flat" cmpd="thickThin" algn="ctr">
          <a:solidFill>
            <a:srgbClr val="FF0000"/>
          </a:solidFill>
          <a:prstDash val="solid"/>
        </a:ln>
        <a:effectLst/>
      </dsp:spPr>
      <dsp:style>
        <a:lnRef idx="2">
          <a:scrgbClr r="0" g="0" b="0"/>
        </a:lnRef>
        <a:fillRef idx="1">
          <a:scrgbClr r="0" g="0" b="0"/>
        </a:fillRef>
        <a:effectRef idx="0">
          <a:scrgbClr r="0" g="0" b="0"/>
        </a:effectRef>
        <a:fontRef idx="minor"/>
      </dsp:style>
      <dsp:txBody>
        <a:bodyPr spcFirstLastPara="0" vert="horz" wrap="square" lIns="28800" tIns="28800" rIns="28800" bIns="28800" numCol="1" spcCol="1270" anchor="t" anchorCtr="0">
          <a:noAutofit/>
        </a:bodyPr>
        <a:lstStyle/>
        <a:p>
          <a:pPr marL="114300" lvl="1" indent="-114300" algn="l" defTabSz="533400">
            <a:lnSpc>
              <a:spcPct val="90000"/>
            </a:lnSpc>
            <a:spcBef>
              <a:spcPct val="0"/>
            </a:spcBef>
            <a:spcAft>
              <a:spcPct val="15000"/>
            </a:spcAft>
            <a:buChar char="••"/>
          </a:pPr>
          <a:r>
            <a:rPr lang="en-GB" sz="1200" kern="1200" dirty="0" smtClean="0">
              <a:latin typeface="Arial" panose="020B0604020202020204" pitchFamily="34" charset="0"/>
              <a:cs typeface="Arial" panose="020B0604020202020204" pitchFamily="34" charset="0"/>
            </a:rPr>
            <a:t>Collaborate to improve information </a:t>
          </a:r>
          <a:r>
            <a:rPr lang="en-GB" sz="1200" kern="1200" dirty="0">
              <a:latin typeface="Arial" panose="020B0604020202020204" pitchFamily="34" charset="0"/>
              <a:cs typeface="Arial" panose="020B0604020202020204" pitchFamily="34" charset="0"/>
            </a:rPr>
            <a:t>&amp; records management </a:t>
          </a:r>
          <a:r>
            <a:rPr lang="en-GB" sz="1200" kern="1200" dirty="0" smtClean="0">
              <a:latin typeface="Arial" panose="020B0604020202020204" pitchFamily="34" charset="0"/>
              <a:cs typeface="Arial" panose="020B0604020202020204" pitchFamily="34" charset="0"/>
            </a:rPr>
            <a:t>procedures.</a:t>
          </a:r>
          <a:endParaRPr lang="en-GB" sz="1200" kern="1200" dirty="0">
            <a:latin typeface="Arial" panose="020B0604020202020204" pitchFamily="34" charset="0"/>
            <a:cs typeface="Arial" panose="020B0604020202020204" pitchFamily="34" charset="0"/>
          </a:endParaRPr>
        </a:p>
      </dsp:txBody>
      <dsp:txXfrm>
        <a:off x="1206151" y="3484545"/>
        <a:ext cx="1502186" cy="989980"/>
      </dsp:txXfrm>
    </dsp:sp>
    <dsp:sp modelId="{4A2B9852-4C9B-48EF-9FCA-6D320000B278}">
      <dsp:nvSpPr>
        <dsp:cNvPr id="0" name=""/>
        <dsp:cNvSpPr/>
      </dsp:nvSpPr>
      <dsp:spPr>
        <a:xfrm>
          <a:off x="4820267" y="5462"/>
          <a:ext cx="2233980" cy="1447388"/>
        </a:xfrm>
        <a:prstGeom prst="roundRect">
          <a:avLst>
            <a:gd name="adj" fmla="val 10000"/>
          </a:avLst>
        </a:prstGeom>
        <a:solidFill>
          <a:schemeClr val="lt1">
            <a:alpha val="90000"/>
            <a:hueOff val="0"/>
            <a:satOff val="0"/>
            <a:lumOff val="0"/>
            <a:alphaOff val="0"/>
          </a:schemeClr>
        </a:solidFill>
        <a:ln w="55000" cap="flat" cmpd="thickThin" algn="ctr">
          <a:solidFill>
            <a:srgbClr val="FF0000"/>
          </a:solidFill>
          <a:prstDash val="solid"/>
        </a:ln>
        <a:effectLst/>
      </dsp:spPr>
      <dsp:style>
        <a:lnRef idx="2">
          <a:scrgbClr r="0" g="0" b="0"/>
        </a:lnRef>
        <a:fillRef idx="1">
          <a:scrgbClr r="0" g="0" b="0"/>
        </a:fillRef>
        <a:effectRef idx="0">
          <a:scrgbClr r="0" g="0" b="0"/>
        </a:effectRef>
        <a:fontRef idx="minor"/>
      </dsp:style>
      <dsp:txBody>
        <a:bodyPr spcFirstLastPara="0" vert="horz" wrap="square" lIns="46800" tIns="45720" rIns="46800" bIns="45720" numCol="1" spcCol="1270" anchor="t" anchorCtr="0">
          <a:noAutofit/>
        </a:bodyPr>
        <a:lstStyle/>
        <a:p>
          <a:pPr marL="114300" lvl="1" indent="-114300" algn="l" defTabSz="533400">
            <a:lnSpc>
              <a:spcPct val="90000"/>
            </a:lnSpc>
            <a:spcBef>
              <a:spcPct val="0"/>
            </a:spcBef>
            <a:spcAft>
              <a:spcPct val="15000"/>
            </a:spcAft>
            <a:buChar char="••"/>
          </a:pPr>
          <a:r>
            <a:rPr lang="en-GB" sz="1200" b="0" kern="1200" dirty="0">
              <a:latin typeface="Arial" panose="020B0604020202020204" pitchFamily="34" charset="0"/>
              <a:cs typeface="Arial" panose="020B0604020202020204" pitchFamily="34" charset="0"/>
            </a:rPr>
            <a:t>Governance Services collate and assess information </a:t>
          </a:r>
        </a:p>
      </dsp:txBody>
      <dsp:txXfrm>
        <a:off x="5522255" y="37256"/>
        <a:ext cx="1500198" cy="1021953"/>
      </dsp:txXfrm>
    </dsp:sp>
    <dsp:sp modelId="{5DF55B4A-12CC-4FAB-99FD-DCDAFFEEA919}">
      <dsp:nvSpPr>
        <dsp:cNvPr id="0" name=""/>
        <dsp:cNvSpPr/>
      </dsp:nvSpPr>
      <dsp:spPr>
        <a:xfrm>
          <a:off x="1175351" y="-1866"/>
          <a:ext cx="2233980" cy="1462047"/>
        </a:xfrm>
        <a:prstGeom prst="roundRect">
          <a:avLst>
            <a:gd name="adj" fmla="val 10000"/>
          </a:avLst>
        </a:prstGeom>
        <a:solidFill>
          <a:srgbClr val="FFFF00"/>
        </a:solidFill>
        <a:ln w="55000" cap="flat" cmpd="thickThin" algn="ctr">
          <a:solidFill>
            <a:srgbClr val="FF0000"/>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t" anchorCtr="0">
          <a:noAutofit/>
        </a:bodyPr>
        <a:lstStyle/>
        <a:p>
          <a:pPr marL="114300" lvl="1" indent="-114300" algn="l" defTabSz="533400">
            <a:lnSpc>
              <a:spcPct val="90000"/>
            </a:lnSpc>
            <a:spcBef>
              <a:spcPct val="0"/>
            </a:spcBef>
            <a:spcAft>
              <a:spcPct val="15000"/>
            </a:spcAft>
            <a:buChar char="••"/>
          </a:pPr>
          <a:r>
            <a:rPr lang="en-GB" sz="1200" kern="1200" dirty="0" smtClean="0">
              <a:latin typeface="Arial" panose="020B0604020202020204" pitchFamily="34" charset="0"/>
              <a:cs typeface="Arial" panose="020B0604020202020204" pitchFamily="34" charset="0"/>
            </a:rPr>
            <a:t>Initial processes for Audit identified</a:t>
          </a:r>
          <a:endParaRPr lang="en-GB" sz="1200" kern="1200" dirty="0">
            <a:latin typeface="Arial" panose="020B0604020202020204" pitchFamily="34" charset="0"/>
            <a:cs typeface="Arial" panose="020B0604020202020204" pitchFamily="34" charset="0"/>
          </a:endParaRPr>
        </a:p>
        <a:p>
          <a:pPr marL="114300" lvl="1" indent="-114300" algn="l" defTabSz="533400">
            <a:lnSpc>
              <a:spcPct val="90000"/>
            </a:lnSpc>
            <a:spcBef>
              <a:spcPct val="0"/>
            </a:spcBef>
            <a:spcAft>
              <a:spcPct val="15000"/>
            </a:spcAft>
            <a:buChar char="••"/>
          </a:pPr>
          <a:r>
            <a:rPr lang="en-GB" sz="1200" kern="1200" dirty="0">
              <a:latin typeface="Arial" panose="020B0604020202020204" pitchFamily="34" charset="0"/>
              <a:cs typeface="Arial" panose="020B0604020202020204" pitchFamily="34" charset="0"/>
            </a:rPr>
            <a:t>Information Audit gathers information</a:t>
          </a:r>
        </a:p>
      </dsp:txBody>
      <dsp:txXfrm>
        <a:off x="1207467" y="30250"/>
        <a:ext cx="1499554" cy="1032303"/>
      </dsp:txXfrm>
    </dsp:sp>
    <dsp:sp modelId="{CEF5CEC0-7C4F-450A-BABA-6EF24F1C337A}">
      <dsp:nvSpPr>
        <dsp:cNvPr id="0" name=""/>
        <dsp:cNvSpPr/>
      </dsp:nvSpPr>
      <dsp:spPr>
        <a:xfrm>
          <a:off x="2111452" y="259633"/>
          <a:ext cx="1958124" cy="1958124"/>
        </a:xfrm>
        <a:prstGeom prst="pieWedge">
          <a:avLst/>
        </a:prstGeom>
        <a:solidFill>
          <a:srgbClr val="C00000"/>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GB" sz="2000" kern="1200"/>
            <a:t>Appraise</a:t>
          </a:r>
        </a:p>
      </dsp:txBody>
      <dsp:txXfrm>
        <a:off x="2684973" y="833154"/>
        <a:ext cx="1384603" cy="1384603"/>
      </dsp:txXfrm>
    </dsp:sp>
    <dsp:sp modelId="{37CE7FA3-226E-4BBC-B4B9-B317E8E37D09}">
      <dsp:nvSpPr>
        <dsp:cNvPr id="0" name=""/>
        <dsp:cNvSpPr/>
      </dsp:nvSpPr>
      <dsp:spPr>
        <a:xfrm rot="5400000">
          <a:off x="4160022" y="259633"/>
          <a:ext cx="1958124" cy="1958124"/>
        </a:xfrm>
        <a:prstGeom prst="pieWedge">
          <a:avLst/>
        </a:prstGeom>
        <a:solidFill>
          <a:srgbClr val="C00000"/>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GB" sz="2000" kern="1200"/>
            <a:t>Evaluate</a:t>
          </a:r>
        </a:p>
      </dsp:txBody>
      <dsp:txXfrm rot="-5400000">
        <a:off x="4160022" y="833154"/>
        <a:ext cx="1384603" cy="1384603"/>
      </dsp:txXfrm>
    </dsp:sp>
    <dsp:sp modelId="{1D996A60-FCF3-4043-A055-5416C1DCD812}">
      <dsp:nvSpPr>
        <dsp:cNvPr id="0" name=""/>
        <dsp:cNvSpPr/>
      </dsp:nvSpPr>
      <dsp:spPr>
        <a:xfrm rot="10800000">
          <a:off x="4160022" y="2308203"/>
          <a:ext cx="1958124" cy="1958124"/>
        </a:xfrm>
        <a:prstGeom prst="pieWedge">
          <a:avLst/>
        </a:prstGeom>
        <a:solidFill>
          <a:srgbClr val="C00000"/>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GB" sz="2000" kern="1200" dirty="0"/>
            <a:t>Gap Analysis</a:t>
          </a:r>
        </a:p>
      </dsp:txBody>
      <dsp:txXfrm rot="10800000">
        <a:off x="4160022" y="2308203"/>
        <a:ext cx="1384603" cy="1384603"/>
      </dsp:txXfrm>
    </dsp:sp>
    <dsp:sp modelId="{01070836-76A1-4DBD-8118-EAEC05B6C0A9}">
      <dsp:nvSpPr>
        <dsp:cNvPr id="0" name=""/>
        <dsp:cNvSpPr/>
      </dsp:nvSpPr>
      <dsp:spPr>
        <a:xfrm rot="16200000">
          <a:off x="2111452" y="2308203"/>
          <a:ext cx="1958124" cy="1958124"/>
        </a:xfrm>
        <a:prstGeom prst="pieWedge">
          <a:avLst/>
        </a:prstGeom>
        <a:solidFill>
          <a:srgbClr val="C00000"/>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GB" sz="2000" kern="1200"/>
            <a:t>Improve</a:t>
          </a:r>
        </a:p>
      </dsp:txBody>
      <dsp:txXfrm rot="5400000">
        <a:off x="2684973" y="2308203"/>
        <a:ext cx="1384603" cy="1384603"/>
      </dsp:txXfrm>
    </dsp:sp>
    <dsp:sp modelId="{08DB8D58-E3C8-41BC-9DD4-87BD1A8A76A6}">
      <dsp:nvSpPr>
        <dsp:cNvPr id="0" name=""/>
        <dsp:cNvSpPr/>
      </dsp:nvSpPr>
      <dsp:spPr>
        <a:xfrm>
          <a:off x="3776763" y="1855980"/>
          <a:ext cx="676073" cy="587889"/>
        </a:xfrm>
        <a:prstGeom prst="circularArrow">
          <a:avLst/>
        </a:prstGeom>
        <a:solidFill>
          <a:schemeClr val="accent1">
            <a:tint val="60000"/>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2D2B0BA-D7ED-4689-8B36-059227A3FA8E}">
      <dsp:nvSpPr>
        <dsp:cNvPr id="0" name=""/>
        <dsp:cNvSpPr/>
      </dsp:nvSpPr>
      <dsp:spPr>
        <a:xfrm rot="10800000">
          <a:off x="3776763" y="2082091"/>
          <a:ext cx="676073" cy="587889"/>
        </a:xfrm>
        <a:prstGeom prst="circularArrow">
          <a:avLst/>
        </a:prstGeom>
        <a:solidFill>
          <a:schemeClr val="accent1">
            <a:tint val="60000"/>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52B8194B-D8E7-4CB0-A651-1BC199A41519}" type="datetimeFigureOut">
              <a:rPr lang="en-GB" smtClean="0"/>
              <a:t>21/08/2014</a:t>
            </a:fld>
            <a:endParaRPr lang="en-GB"/>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517449CB-59EF-409A-B165-4255A409EC3A}" type="slidenum">
              <a:rPr lang="en-GB" smtClean="0"/>
              <a:t>‹#›</a:t>
            </a:fld>
            <a:endParaRPr lang="en-GB"/>
          </a:p>
        </p:txBody>
      </p:sp>
    </p:spTree>
    <p:extLst>
      <p:ext uri="{BB962C8B-B14F-4D97-AF65-F5344CB8AC3E}">
        <p14:creationId xmlns:p14="http://schemas.microsoft.com/office/powerpoint/2010/main" val="25539830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71247504-4164-4666-B8D5-619A6AF187E5}" type="datetimeFigureOut">
              <a:rPr lang="en-GB" smtClean="0"/>
              <a:t>21/08/2014</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BF5357F7-38CC-41D8-931C-44C487175BA6}" type="slidenum">
              <a:rPr lang="en-GB" smtClean="0"/>
              <a:t>‹#›</a:t>
            </a:fld>
            <a:endParaRPr lang="en-GB"/>
          </a:p>
        </p:txBody>
      </p:sp>
    </p:spTree>
    <p:extLst>
      <p:ext uri="{BB962C8B-B14F-4D97-AF65-F5344CB8AC3E}">
        <p14:creationId xmlns:p14="http://schemas.microsoft.com/office/powerpoint/2010/main" val="28745426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‘Process’ includes actions such as: receiving, creating, storing or retaining, using, re-using, updating, consulting, imparting, sharing and disposing of information.</a:t>
            </a:r>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Data and information includes customer interactions, personal data, internal and external correspondence (emails, web enquiries, letters, social media, etc.), electronic files and system information, paper and hard copy documents and records, our ‘product’ (teaching/learning materials, feedback), confidential and other corporate data. </a:t>
            </a:r>
          </a:p>
          <a:p>
            <a:endParaRPr lang="en-GB" dirty="0"/>
          </a:p>
        </p:txBody>
      </p:sp>
      <p:sp>
        <p:nvSpPr>
          <p:cNvPr id="4" name="Slide Number Placeholder 3"/>
          <p:cNvSpPr>
            <a:spLocks noGrp="1"/>
          </p:cNvSpPr>
          <p:nvPr>
            <p:ph type="sldNum" sz="quarter" idx="10"/>
          </p:nvPr>
        </p:nvSpPr>
        <p:spPr/>
        <p:txBody>
          <a:bodyPr/>
          <a:lstStyle/>
          <a:p>
            <a:fld id="{BF5357F7-38CC-41D8-931C-44C487175BA6}" type="slidenum">
              <a:rPr lang="en-GB" smtClean="0"/>
              <a:t>3</a:t>
            </a:fld>
            <a:endParaRPr lang="en-GB"/>
          </a:p>
        </p:txBody>
      </p:sp>
    </p:spTree>
    <p:extLst>
      <p:ext uri="{BB962C8B-B14F-4D97-AF65-F5344CB8AC3E}">
        <p14:creationId xmlns:p14="http://schemas.microsoft.com/office/powerpoint/2010/main" val="153867234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30587B1C-9D13-4BF8-948E-E6088B1A1A99}" type="datetimeFigureOut">
              <a:rPr lang="en-GB" smtClean="0"/>
              <a:t>21/08/2014</a:t>
            </a:fld>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C0A487FD-23A4-4817-8D34-D3FF4D2AFE1E}"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0587B1C-9D13-4BF8-948E-E6088B1A1A99}" type="datetimeFigureOut">
              <a:rPr lang="en-GB" smtClean="0"/>
              <a:t>21/08/2014</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C0A487FD-23A4-4817-8D34-D3FF4D2AFE1E}"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0587B1C-9D13-4BF8-948E-E6088B1A1A99}" type="datetimeFigureOut">
              <a:rPr lang="en-GB" smtClean="0"/>
              <a:t>21/08/2014</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C0A487FD-23A4-4817-8D34-D3FF4D2AFE1E}"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0587B1C-9D13-4BF8-948E-E6088B1A1A99}" type="datetimeFigureOut">
              <a:rPr lang="en-GB" smtClean="0"/>
              <a:t>21/08/2014</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C0A487FD-23A4-4817-8D34-D3FF4D2AFE1E}" type="slidenum">
              <a:rPr lang="en-GB" smtClean="0"/>
              <a:t>‹#›</a:t>
            </a:fld>
            <a:endParaRPr lang="en-GB"/>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0587B1C-9D13-4BF8-948E-E6088B1A1A99}" type="datetimeFigureOut">
              <a:rPr lang="en-GB" smtClean="0"/>
              <a:t>21/08/2014</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C0A487FD-23A4-4817-8D34-D3FF4D2AFE1E}" type="slidenum">
              <a:rPr lang="en-GB" smtClean="0"/>
              <a:t>‹#›</a:t>
            </a:fld>
            <a:endParaRPr lang="en-GB"/>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0587B1C-9D13-4BF8-948E-E6088B1A1A99}" type="datetimeFigureOut">
              <a:rPr lang="en-GB" smtClean="0"/>
              <a:t>21/08/2014</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C0A487FD-23A4-4817-8D34-D3FF4D2AFE1E}" type="slidenum">
              <a:rPr lang="en-GB" smtClean="0"/>
              <a:t>‹#›</a:t>
            </a:fld>
            <a:endParaRPr lang="en-GB"/>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0587B1C-9D13-4BF8-948E-E6088B1A1A99}" type="datetimeFigureOut">
              <a:rPr lang="en-GB" smtClean="0"/>
              <a:t>21/08/2014</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C0A487FD-23A4-4817-8D34-D3FF4D2AFE1E}"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30587B1C-9D13-4BF8-948E-E6088B1A1A99}" type="datetimeFigureOut">
              <a:rPr lang="en-GB" smtClean="0"/>
              <a:t>21/08/2014</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C0A487FD-23A4-4817-8D34-D3FF4D2AFE1E}" type="slidenum">
              <a:rPr lang="en-GB" smtClean="0"/>
              <a:t>‹#›</a:t>
            </a:fld>
            <a:endParaRPr lang="en-GB"/>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30587B1C-9D13-4BF8-948E-E6088B1A1A99}" type="datetimeFigureOut">
              <a:rPr lang="en-GB" smtClean="0"/>
              <a:t>21/08/2014</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C0A487FD-23A4-4817-8D34-D3FF4D2AFE1E}"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30587B1C-9D13-4BF8-948E-E6088B1A1A99}" type="datetimeFigureOut">
              <a:rPr lang="en-GB" smtClean="0"/>
              <a:t>21/08/2014</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C0A487FD-23A4-4817-8D34-D3FF4D2AFE1E}"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30587B1C-9D13-4BF8-948E-E6088B1A1A99}" type="datetimeFigureOut">
              <a:rPr lang="en-GB" smtClean="0"/>
              <a:t>21/08/2014</a:t>
            </a:fld>
            <a:endParaRPr lang="en-GB"/>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C0A487FD-23A4-4817-8D34-D3FF4D2AFE1E}" type="slidenum">
              <a:rPr lang="en-GB" smtClean="0"/>
              <a:t>‹#›</a:t>
            </a:fld>
            <a:endParaRPr lang="en-GB"/>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0587B1C-9D13-4BF8-948E-E6088B1A1A99}" type="datetimeFigureOut">
              <a:rPr lang="en-GB" smtClean="0"/>
              <a:t>21/08/2014</a:t>
            </a:fld>
            <a:endParaRPr lang="en-GB"/>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GB"/>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0A487FD-23A4-4817-8D34-D3FF4D2AFE1E}"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hyperlink" Target="http://staff.napier.ac.uk/services/principal/strategy/Pages/Operational-Processes-and-Procedures-Project.asp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ailto:H.Mizen@napier.ac.uk" TargetMode="External"/><Relationship Id="rId2" Type="http://schemas.openxmlformats.org/officeDocument/2006/relationships/hyperlink" Target="mailto:D.Watt@napier.ac.uk" TargetMode="Externa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hyperlink" Target="http://staff.napier.ac.uk/services/secretary/governance/Pages/InfoAudit.aspx"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2.jpe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taff.napier.ac.uk/services/secretary/governance/Pages/InfoAudit.asp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GB" dirty="0" smtClean="0"/>
              <a:t>University Information Audit 2014</a:t>
            </a:r>
            <a:endParaRPr lang="en-GB" dirty="0"/>
          </a:p>
        </p:txBody>
      </p:sp>
      <p:sp>
        <p:nvSpPr>
          <p:cNvPr id="3" name="Subtitle 2"/>
          <p:cNvSpPr>
            <a:spLocks noGrp="1"/>
          </p:cNvSpPr>
          <p:nvPr>
            <p:ph type="subTitle" idx="1"/>
          </p:nvPr>
        </p:nvSpPr>
        <p:spPr/>
        <p:txBody>
          <a:bodyPr>
            <a:normAutofit fontScale="92500" lnSpcReduction="10000"/>
          </a:bodyPr>
          <a:lstStyle/>
          <a:p>
            <a:pPr algn="ctr"/>
            <a:r>
              <a:rPr lang="en-GB" dirty="0" smtClean="0"/>
              <a:t>Improving information and records management as part of the University’s continuous improvement approach </a:t>
            </a:r>
            <a:r>
              <a:rPr lang="en-GB" smtClean="0"/>
              <a:t>(Strategy 2020).</a:t>
            </a:r>
            <a:endParaRPr lang="en-GB" dirty="0"/>
          </a:p>
        </p:txBody>
      </p:sp>
      <p:pic>
        <p:nvPicPr>
          <p:cNvPr id="4" name="Picture 3" descr="ENU_Logo_be0f34"/>
          <p:cNvPicPr/>
          <p:nvPr/>
        </p:nvPicPr>
        <p:blipFill>
          <a:blip r:embed="rId2"/>
          <a:srcRect/>
          <a:stretch>
            <a:fillRect/>
          </a:stretch>
        </p:blipFill>
        <p:spPr bwMode="auto">
          <a:xfrm>
            <a:off x="5004048" y="620688"/>
            <a:ext cx="3218686" cy="936104"/>
          </a:xfrm>
          <a:prstGeom prst="rect">
            <a:avLst/>
          </a:prstGeom>
          <a:noFill/>
          <a:ln w="9525">
            <a:noFill/>
            <a:miter lim="800000"/>
            <a:headEnd/>
            <a:tailEnd/>
          </a:ln>
        </p:spPr>
      </p:pic>
    </p:spTree>
    <p:extLst>
      <p:ext uri="{BB962C8B-B14F-4D97-AF65-F5344CB8AC3E}">
        <p14:creationId xmlns:p14="http://schemas.microsoft.com/office/powerpoint/2010/main" val="33541027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628800"/>
            <a:ext cx="8229600" cy="4608512"/>
          </a:xfrm>
        </p:spPr>
        <p:txBody>
          <a:bodyPr>
            <a:normAutofit fontScale="70000" lnSpcReduction="20000"/>
          </a:bodyPr>
          <a:lstStyle/>
          <a:p>
            <a:r>
              <a:rPr lang="en-GB" dirty="0" smtClean="0"/>
              <a:t>Ensure legislative compliance</a:t>
            </a:r>
          </a:p>
          <a:p>
            <a:pPr marL="109728" indent="0">
              <a:buNone/>
            </a:pPr>
            <a:endParaRPr lang="en-GB" sz="1300" dirty="0" smtClean="0"/>
          </a:p>
          <a:p>
            <a:r>
              <a:rPr lang="en-GB" dirty="0" smtClean="0"/>
              <a:t>Understand the current situation with regards to information processing/storage in order to:</a:t>
            </a:r>
          </a:p>
          <a:p>
            <a:pPr lvl="1"/>
            <a:r>
              <a:rPr lang="en-GB" dirty="0" smtClean="0"/>
              <a:t> Assess risk and mitigate where the likelihood of a breach of legislation/regulation is higher</a:t>
            </a:r>
          </a:p>
          <a:p>
            <a:pPr lvl="1"/>
            <a:r>
              <a:rPr lang="en-GB" dirty="0" smtClean="0"/>
              <a:t>Develop an Information </a:t>
            </a:r>
            <a:r>
              <a:rPr lang="en-GB" dirty="0"/>
              <a:t>A</a:t>
            </a:r>
            <a:r>
              <a:rPr lang="en-GB" dirty="0" smtClean="0"/>
              <a:t>sset Register (IAR) and develop/update Records Retention Schedules (RRS)- both of which are compliance assurance tools. </a:t>
            </a:r>
            <a:r>
              <a:rPr lang="en-GB" dirty="0" smtClean="0">
                <a:solidFill>
                  <a:srgbClr val="0070C0"/>
                </a:solidFill>
              </a:rPr>
              <a:t>Records Retention Schedules are particularly important in that they set out the University’s </a:t>
            </a:r>
            <a:r>
              <a:rPr lang="en-GB" u="sng" dirty="0" smtClean="0">
                <a:solidFill>
                  <a:srgbClr val="0070C0"/>
                </a:solidFill>
              </a:rPr>
              <a:t>policy</a:t>
            </a:r>
            <a:r>
              <a:rPr lang="en-GB" dirty="0" smtClean="0">
                <a:solidFill>
                  <a:srgbClr val="0070C0"/>
                </a:solidFill>
              </a:rPr>
              <a:t> for retaining and destroying records, ensuring we are not subject to action for early destruction and undue retention</a:t>
            </a:r>
            <a:r>
              <a:rPr lang="en-GB" dirty="0" smtClean="0">
                <a:solidFill>
                  <a:srgbClr val="0070C0"/>
                </a:solidFill>
              </a:rPr>
              <a:t>. These give staff confidence that they are retaining information for the correct length of time.</a:t>
            </a:r>
            <a:endParaRPr lang="en-GB" dirty="0" smtClean="0">
              <a:solidFill>
                <a:srgbClr val="0070C0"/>
              </a:solidFill>
            </a:endParaRPr>
          </a:p>
          <a:p>
            <a:pPr lvl="1"/>
            <a:r>
              <a:rPr lang="en-GB" dirty="0" smtClean="0"/>
              <a:t>Inform the development of a new Records Management Strategy and Records Management Policy, and other policies and procedures to assist with the continual improvement of the management of University information and records.</a:t>
            </a:r>
          </a:p>
          <a:p>
            <a:pPr marL="393192" lvl="1" indent="0">
              <a:buNone/>
            </a:pPr>
            <a:endParaRPr lang="en-GB" sz="1300" dirty="0" smtClean="0"/>
          </a:p>
          <a:p>
            <a:r>
              <a:rPr lang="en-GB" dirty="0" smtClean="0"/>
              <a:t>Generally raise awareness of the importance of good information and records management practices, and the requirements and individuals’ responsibilities in this regard</a:t>
            </a:r>
            <a:endParaRPr lang="en-GB" dirty="0"/>
          </a:p>
        </p:txBody>
      </p:sp>
      <p:sp>
        <p:nvSpPr>
          <p:cNvPr id="2" name="Title 1"/>
          <p:cNvSpPr>
            <a:spLocks noGrp="1"/>
          </p:cNvSpPr>
          <p:nvPr>
            <p:ph type="title"/>
          </p:nvPr>
        </p:nvSpPr>
        <p:spPr/>
        <p:txBody>
          <a:bodyPr>
            <a:normAutofit fontScale="90000"/>
          </a:bodyPr>
          <a:lstStyle/>
          <a:p>
            <a:r>
              <a:rPr lang="en-GB" dirty="0" smtClean="0"/>
              <a:t>Information Audit</a:t>
            </a:r>
            <a:br>
              <a:rPr lang="en-GB" dirty="0" smtClean="0"/>
            </a:br>
            <a:r>
              <a:rPr lang="en-GB" dirty="0" smtClean="0"/>
              <a:t>Aims and Objectives</a:t>
            </a:r>
            <a:endParaRPr lang="en-GB" dirty="0"/>
          </a:p>
        </p:txBody>
      </p:sp>
      <p:pic>
        <p:nvPicPr>
          <p:cNvPr id="4" name="Picture 3" descr="ENU_Logo_be0f34"/>
          <p:cNvPicPr/>
          <p:nvPr/>
        </p:nvPicPr>
        <p:blipFill>
          <a:blip r:embed="rId2"/>
          <a:srcRect/>
          <a:stretch>
            <a:fillRect/>
          </a:stretch>
        </p:blipFill>
        <p:spPr bwMode="auto">
          <a:xfrm>
            <a:off x="5817810" y="116632"/>
            <a:ext cx="3218686" cy="936104"/>
          </a:xfrm>
          <a:prstGeom prst="rect">
            <a:avLst/>
          </a:prstGeom>
          <a:noFill/>
          <a:ln w="9525">
            <a:noFill/>
            <a:miter lim="800000"/>
            <a:headEnd/>
            <a:tailEnd/>
          </a:ln>
        </p:spPr>
      </p:pic>
    </p:spTree>
    <p:extLst>
      <p:ext uri="{BB962C8B-B14F-4D97-AF65-F5344CB8AC3E}">
        <p14:creationId xmlns:p14="http://schemas.microsoft.com/office/powerpoint/2010/main" val="1056287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dirty="0" smtClean="0"/>
              <a:t>Opportunities and </a:t>
            </a:r>
            <a:br>
              <a:rPr lang="en-GB" dirty="0" smtClean="0"/>
            </a:br>
            <a:r>
              <a:rPr lang="en-GB" dirty="0"/>
              <a:t> </a:t>
            </a:r>
            <a:r>
              <a:rPr lang="en-GB" dirty="0" smtClean="0"/>
              <a:t>                  Benefits</a:t>
            </a:r>
            <a:endParaRPr lang="en-GB" dirty="0"/>
          </a:p>
        </p:txBody>
      </p:sp>
      <p:pic>
        <p:nvPicPr>
          <p:cNvPr id="4" name="Picture 3" descr="ENU_Logo_be0f34"/>
          <p:cNvPicPr/>
          <p:nvPr/>
        </p:nvPicPr>
        <p:blipFill>
          <a:blip r:embed="rId2"/>
          <a:srcRect/>
          <a:stretch>
            <a:fillRect/>
          </a:stretch>
        </p:blipFill>
        <p:spPr bwMode="auto">
          <a:xfrm>
            <a:off x="5724128" y="332656"/>
            <a:ext cx="3218686" cy="936104"/>
          </a:xfrm>
          <a:prstGeom prst="rect">
            <a:avLst/>
          </a:prstGeom>
          <a:noFill/>
          <a:ln w="9525">
            <a:noFill/>
            <a:miter lim="800000"/>
            <a:headEnd/>
            <a:tailEnd/>
          </a:ln>
        </p:spPr>
      </p:pic>
      <p:sp>
        <p:nvSpPr>
          <p:cNvPr id="5" name="Content Placeholder 4"/>
          <p:cNvSpPr>
            <a:spLocks noGrp="1"/>
          </p:cNvSpPr>
          <p:nvPr>
            <p:ph idx="1"/>
          </p:nvPr>
        </p:nvSpPr>
        <p:spPr>
          <a:xfrm>
            <a:off x="457200" y="1844824"/>
            <a:ext cx="8229600" cy="4162467"/>
          </a:xfrm>
        </p:spPr>
        <p:txBody>
          <a:bodyPr/>
          <a:lstStyle/>
          <a:p>
            <a:pPr marL="109728" indent="0" algn="ctr">
              <a:buNone/>
            </a:pPr>
            <a:r>
              <a:rPr lang="en-GB" dirty="0" smtClean="0"/>
              <a:t>BUSINESS FUNCTIONS</a:t>
            </a:r>
          </a:p>
          <a:p>
            <a:pPr marL="109728" indent="0" algn="ctr">
              <a:buNone/>
            </a:pPr>
            <a:endParaRPr lang="en-GB" dirty="0" smtClean="0"/>
          </a:p>
          <a:p>
            <a:pPr marL="109728" indent="0" algn="ctr">
              <a:buNone/>
            </a:pPr>
            <a:r>
              <a:rPr lang="en-GB" dirty="0" smtClean="0"/>
              <a:t>Supported by processes</a:t>
            </a:r>
          </a:p>
          <a:p>
            <a:pPr marL="109728" indent="0" algn="ctr">
              <a:buNone/>
            </a:pPr>
            <a:endParaRPr lang="en-GB" dirty="0" smtClean="0"/>
          </a:p>
          <a:p>
            <a:pPr marL="109728" indent="0" algn="ctr">
              <a:buNone/>
            </a:pPr>
            <a:r>
              <a:rPr lang="en-GB" dirty="0" smtClean="0"/>
              <a:t>Supported by information and records</a:t>
            </a:r>
          </a:p>
          <a:p>
            <a:pPr marL="109728" indent="0" algn="ctr">
              <a:buNone/>
            </a:pPr>
            <a:r>
              <a:rPr lang="en-GB" dirty="0" smtClean="0"/>
              <a:t>- </a:t>
            </a:r>
            <a:r>
              <a:rPr lang="en-GB" dirty="0" smtClean="0"/>
              <a:t>which </a:t>
            </a:r>
            <a:r>
              <a:rPr lang="en-GB" dirty="0" smtClean="0"/>
              <a:t>have set procedures including </a:t>
            </a:r>
            <a:r>
              <a:rPr lang="en-GB" dirty="0" smtClean="0"/>
              <a:t>an information </a:t>
            </a:r>
            <a:r>
              <a:rPr lang="en-GB" dirty="0" smtClean="0"/>
              <a:t>asset register, records retention schedule, filing guide (business classification scheme) and naming conventions</a:t>
            </a:r>
          </a:p>
        </p:txBody>
      </p:sp>
      <p:sp>
        <p:nvSpPr>
          <p:cNvPr id="2" name="Down Arrow 1"/>
          <p:cNvSpPr/>
          <p:nvPr/>
        </p:nvSpPr>
        <p:spPr>
          <a:xfrm>
            <a:off x="4355976" y="2276872"/>
            <a:ext cx="432048"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Down Arrow 5"/>
          <p:cNvSpPr/>
          <p:nvPr/>
        </p:nvSpPr>
        <p:spPr>
          <a:xfrm>
            <a:off x="4355976" y="3212976"/>
            <a:ext cx="432048"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7458457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GB" dirty="0" smtClean="0"/>
              <a:t>To improve the processes used to manage corporate information across the University in line with Strategy 2020, resulting in efficient business processes supported by efficiently managed information and records</a:t>
            </a:r>
          </a:p>
          <a:p>
            <a:r>
              <a:rPr lang="en-GB" dirty="0" smtClean="0"/>
              <a:t>To ensure your departmental business procedure documents are up to date (if they aren’t already)</a:t>
            </a:r>
          </a:p>
          <a:p>
            <a:r>
              <a:rPr lang="en-GB" dirty="0" smtClean="0"/>
              <a:t>Provide staff members with the </a:t>
            </a:r>
            <a:r>
              <a:rPr lang="en-GB" dirty="0" smtClean="0"/>
              <a:t>tools, </a:t>
            </a:r>
            <a:r>
              <a:rPr lang="en-GB" dirty="0" smtClean="0"/>
              <a:t>knowledge </a:t>
            </a:r>
            <a:r>
              <a:rPr lang="en-GB" dirty="0" smtClean="0"/>
              <a:t>and </a:t>
            </a:r>
            <a:r>
              <a:rPr lang="en-GB" u="sng" dirty="0" smtClean="0"/>
              <a:t>confidence</a:t>
            </a:r>
            <a:r>
              <a:rPr lang="en-GB" dirty="0" smtClean="0"/>
              <a:t> </a:t>
            </a:r>
            <a:r>
              <a:rPr lang="en-GB" dirty="0" smtClean="0"/>
              <a:t>to </a:t>
            </a:r>
            <a:r>
              <a:rPr lang="en-GB" dirty="0" smtClean="0"/>
              <a:t>manage all the information that they process, including unstructured data (shared drives, SharePoint, email), and transitory records or supporting information which may not necessarily be dealt with in a Records Retention </a:t>
            </a:r>
            <a:r>
              <a:rPr lang="en-GB" dirty="0" smtClean="0"/>
              <a:t>Schedule.</a:t>
            </a:r>
            <a:endParaRPr lang="en-GB" dirty="0"/>
          </a:p>
        </p:txBody>
      </p:sp>
      <p:sp>
        <p:nvSpPr>
          <p:cNvPr id="2" name="Title 1"/>
          <p:cNvSpPr>
            <a:spLocks noGrp="1"/>
          </p:cNvSpPr>
          <p:nvPr>
            <p:ph type="title"/>
          </p:nvPr>
        </p:nvSpPr>
        <p:spPr/>
        <p:txBody>
          <a:bodyPr/>
          <a:lstStyle/>
          <a:p>
            <a:r>
              <a:rPr lang="en-GB" dirty="0" smtClean="0"/>
              <a:t>Opportunities</a:t>
            </a:r>
            <a:endParaRPr lang="en-GB" dirty="0"/>
          </a:p>
        </p:txBody>
      </p:sp>
      <p:pic>
        <p:nvPicPr>
          <p:cNvPr id="4" name="Picture 3" descr="ENU_Logo_be0f34"/>
          <p:cNvPicPr/>
          <p:nvPr/>
        </p:nvPicPr>
        <p:blipFill>
          <a:blip r:embed="rId2"/>
          <a:srcRect/>
          <a:stretch>
            <a:fillRect/>
          </a:stretch>
        </p:blipFill>
        <p:spPr bwMode="auto">
          <a:xfrm>
            <a:off x="5724128" y="332656"/>
            <a:ext cx="3218686" cy="936104"/>
          </a:xfrm>
          <a:prstGeom prst="rect">
            <a:avLst/>
          </a:prstGeom>
          <a:noFill/>
          <a:ln w="9525">
            <a:noFill/>
            <a:miter lim="800000"/>
            <a:headEnd/>
            <a:tailEnd/>
          </a:ln>
        </p:spPr>
      </p:pic>
    </p:spTree>
    <p:extLst>
      <p:ext uri="{BB962C8B-B14F-4D97-AF65-F5344CB8AC3E}">
        <p14:creationId xmlns:p14="http://schemas.microsoft.com/office/powerpoint/2010/main" val="34873417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67544" y="1484784"/>
            <a:ext cx="8229600" cy="4709120"/>
          </a:xfrm>
        </p:spPr>
        <p:txBody>
          <a:bodyPr>
            <a:normAutofit fontScale="55000" lnSpcReduction="20000"/>
          </a:bodyPr>
          <a:lstStyle/>
          <a:p>
            <a:r>
              <a:rPr lang="en-GB" sz="5100" dirty="0" smtClean="0"/>
              <a:t>University:</a:t>
            </a:r>
          </a:p>
          <a:p>
            <a:pPr lvl="1">
              <a:buFont typeface="Arial" panose="020B0604020202020204" pitchFamily="34" charset="0"/>
              <a:buChar char="•"/>
            </a:pPr>
            <a:r>
              <a:rPr lang="en-GB" sz="4400" dirty="0"/>
              <a:t>Business efficiencies</a:t>
            </a:r>
          </a:p>
          <a:p>
            <a:pPr lvl="1">
              <a:buFont typeface="Arial" panose="020B0604020202020204" pitchFamily="34" charset="0"/>
              <a:buChar char="•"/>
            </a:pPr>
            <a:r>
              <a:rPr lang="en-GB" sz="4400" dirty="0"/>
              <a:t>Risk </a:t>
            </a:r>
            <a:r>
              <a:rPr lang="en-GB" sz="4400" dirty="0" smtClean="0"/>
              <a:t>mitigation</a:t>
            </a:r>
          </a:p>
          <a:p>
            <a:r>
              <a:rPr lang="en-GB" sz="5100" dirty="0" smtClean="0"/>
              <a:t>Staff members:</a:t>
            </a:r>
          </a:p>
          <a:p>
            <a:pPr marL="742950" lvl="2" indent="-342900"/>
            <a:r>
              <a:rPr lang="en-GB" sz="4400" dirty="0"/>
              <a:t>The right information available to the right people at the right </a:t>
            </a:r>
            <a:r>
              <a:rPr lang="en-GB" sz="4400" dirty="0" smtClean="0"/>
              <a:t>time</a:t>
            </a:r>
          </a:p>
          <a:p>
            <a:pPr marL="742950" lvl="2" indent="-342900"/>
            <a:r>
              <a:rPr lang="en-GB" sz="4400" dirty="0" smtClean="0"/>
              <a:t>Assurance that information is reliable, secure, authentic, and can be easily found and retrieved for use and re-use.</a:t>
            </a:r>
          </a:p>
          <a:p>
            <a:r>
              <a:rPr lang="en-GB" sz="5100" dirty="0" smtClean="0"/>
              <a:t>Customers:</a:t>
            </a:r>
          </a:p>
          <a:p>
            <a:pPr lvl="1">
              <a:buFont typeface="Arial" panose="020B0604020202020204" pitchFamily="34" charset="0"/>
              <a:buChar char="•"/>
            </a:pPr>
            <a:r>
              <a:rPr lang="en-GB" sz="4400" dirty="0" smtClean="0"/>
              <a:t>Confidence that the University takes its responsibilities towards Information Governance and Records Management very seriously and that their data is safe and secure with us</a:t>
            </a:r>
          </a:p>
          <a:p>
            <a:pPr lvl="1"/>
            <a:endParaRPr lang="en-GB" dirty="0" smtClean="0"/>
          </a:p>
        </p:txBody>
      </p:sp>
      <p:sp>
        <p:nvSpPr>
          <p:cNvPr id="2" name="Title 1"/>
          <p:cNvSpPr>
            <a:spLocks noGrp="1"/>
          </p:cNvSpPr>
          <p:nvPr>
            <p:ph type="title"/>
          </p:nvPr>
        </p:nvSpPr>
        <p:spPr/>
        <p:txBody>
          <a:bodyPr/>
          <a:lstStyle/>
          <a:p>
            <a:r>
              <a:rPr lang="en-GB" dirty="0" smtClean="0"/>
              <a:t>Benefits</a:t>
            </a:r>
            <a:endParaRPr lang="en-GB" dirty="0"/>
          </a:p>
        </p:txBody>
      </p:sp>
      <p:pic>
        <p:nvPicPr>
          <p:cNvPr id="5" name="Picture 4" descr="ENU_Logo_be0f34"/>
          <p:cNvPicPr/>
          <p:nvPr/>
        </p:nvPicPr>
        <p:blipFill>
          <a:blip r:embed="rId2"/>
          <a:srcRect/>
          <a:stretch>
            <a:fillRect/>
          </a:stretch>
        </p:blipFill>
        <p:spPr bwMode="auto">
          <a:xfrm>
            <a:off x="5724128" y="332656"/>
            <a:ext cx="3218686" cy="936104"/>
          </a:xfrm>
          <a:prstGeom prst="rect">
            <a:avLst/>
          </a:prstGeom>
          <a:noFill/>
          <a:ln w="9525">
            <a:noFill/>
            <a:miter lim="800000"/>
            <a:headEnd/>
            <a:tailEnd/>
          </a:ln>
        </p:spPr>
      </p:pic>
    </p:spTree>
    <p:extLst>
      <p:ext uri="{BB962C8B-B14F-4D97-AF65-F5344CB8AC3E}">
        <p14:creationId xmlns:p14="http://schemas.microsoft.com/office/powerpoint/2010/main" val="30883207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buNone/>
            </a:pPr>
            <a:r>
              <a:rPr lang="en-GB" dirty="0" smtClean="0"/>
              <a:t>There are 3 stages to the Audit</a:t>
            </a:r>
          </a:p>
          <a:p>
            <a:pPr marL="0" indent="0">
              <a:buNone/>
            </a:pPr>
            <a:r>
              <a:rPr lang="en-GB" dirty="0" smtClean="0"/>
              <a:t> </a:t>
            </a:r>
          </a:p>
          <a:p>
            <a:pPr marL="0" indent="0">
              <a:buNone/>
            </a:pPr>
            <a:r>
              <a:rPr lang="en-GB" dirty="0" smtClean="0"/>
              <a:t>1)  </a:t>
            </a:r>
            <a:r>
              <a:rPr lang="en-GB" b="1" dirty="0" smtClean="0"/>
              <a:t>Managers Questionnaire</a:t>
            </a:r>
          </a:p>
          <a:p>
            <a:pPr marL="0" indent="0">
              <a:buNone/>
            </a:pPr>
            <a:endParaRPr lang="en-GB" sz="800" b="1" dirty="0" smtClean="0"/>
          </a:p>
          <a:p>
            <a:pPr marL="0" indent="0">
              <a:buNone/>
            </a:pPr>
            <a:r>
              <a:rPr lang="en-GB" dirty="0" smtClean="0"/>
              <a:t>2)  </a:t>
            </a:r>
            <a:r>
              <a:rPr lang="en-GB" b="1" dirty="0" smtClean="0"/>
              <a:t>Audit Spreadsheet</a:t>
            </a:r>
            <a:r>
              <a:rPr lang="en-GB" dirty="0" smtClean="0"/>
              <a:t> for completion by Records Management Co-ordinators in co-operation with appropriate members of staff</a:t>
            </a:r>
          </a:p>
          <a:p>
            <a:pPr marL="0" indent="0">
              <a:buNone/>
            </a:pPr>
            <a:endParaRPr lang="en-GB" sz="800" dirty="0" smtClean="0"/>
          </a:p>
          <a:p>
            <a:pPr marL="0" indent="0">
              <a:buNone/>
            </a:pPr>
            <a:r>
              <a:rPr lang="en-GB" dirty="0" smtClean="0"/>
              <a:t>3)  </a:t>
            </a:r>
            <a:r>
              <a:rPr lang="en-GB" b="1" dirty="0" smtClean="0"/>
              <a:t>All </a:t>
            </a:r>
            <a:r>
              <a:rPr lang="en-GB" b="1" dirty="0" smtClean="0"/>
              <a:t>Staff </a:t>
            </a:r>
            <a:r>
              <a:rPr lang="en-GB" b="1" dirty="0" smtClean="0"/>
              <a:t>Questionnaire</a:t>
            </a:r>
          </a:p>
          <a:p>
            <a:pPr marL="0" indent="0">
              <a:buNone/>
            </a:pPr>
            <a:endParaRPr lang="en-GB" b="1" dirty="0" smtClean="0"/>
          </a:p>
          <a:p>
            <a:pPr marL="0" indent="0">
              <a:buNone/>
            </a:pPr>
            <a:r>
              <a:rPr lang="en-GB" b="1" dirty="0"/>
              <a:t>	</a:t>
            </a:r>
            <a:r>
              <a:rPr lang="en-GB" b="1" dirty="0" smtClean="0"/>
              <a:t>…the plan is to make the audit a 						</a:t>
            </a:r>
            <a:r>
              <a:rPr lang="en-GB" b="1" dirty="0" smtClean="0">
                <a:solidFill>
                  <a:srgbClr val="C00000"/>
                </a:solidFill>
              </a:rPr>
              <a:t>manageable</a:t>
            </a:r>
            <a:r>
              <a:rPr lang="en-GB" b="1" dirty="0" smtClean="0"/>
              <a:t> task…</a:t>
            </a:r>
            <a:endParaRPr lang="en-GB" b="1" dirty="0"/>
          </a:p>
        </p:txBody>
      </p:sp>
      <p:sp>
        <p:nvSpPr>
          <p:cNvPr id="2" name="Title 1"/>
          <p:cNvSpPr>
            <a:spLocks noGrp="1"/>
          </p:cNvSpPr>
          <p:nvPr>
            <p:ph type="title"/>
          </p:nvPr>
        </p:nvSpPr>
        <p:spPr/>
        <p:txBody>
          <a:bodyPr/>
          <a:lstStyle/>
          <a:p>
            <a:r>
              <a:rPr lang="en-GB" dirty="0" smtClean="0"/>
              <a:t>Approach</a:t>
            </a:r>
            <a:endParaRPr lang="en-GB" dirty="0"/>
          </a:p>
        </p:txBody>
      </p:sp>
      <p:pic>
        <p:nvPicPr>
          <p:cNvPr id="4" name="Picture 3" descr="ENU_Logo_be0f34"/>
          <p:cNvPicPr/>
          <p:nvPr/>
        </p:nvPicPr>
        <p:blipFill>
          <a:blip r:embed="rId2"/>
          <a:srcRect/>
          <a:stretch>
            <a:fillRect/>
          </a:stretch>
        </p:blipFill>
        <p:spPr bwMode="auto">
          <a:xfrm>
            <a:off x="5724128" y="332656"/>
            <a:ext cx="3218686" cy="936104"/>
          </a:xfrm>
          <a:prstGeom prst="rect">
            <a:avLst/>
          </a:prstGeom>
          <a:noFill/>
          <a:ln w="9525">
            <a:noFill/>
            <a:miter lim="800000"/>
            <a:headEnd/>
            <a:tailEnd/>
          </a:ln>
        </p:spPr>
      </p:pic>
    </p:spTree>
    <p:extLst>
      <p:ext uri="{BB962C8B-B14F-4D97-AF65-F5344CB8AC3E}">
        <p14:creationId xmlns:p14="http://schemas.microsoft.com/office/powerpoint/2010/main" val="31561606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2637" y="1412776"/>
            <a:ext cx="5038725" cy="4476750"/>
          </a:xfrm>
          <a:prstGeom prst="rect">
            <a:avLst/>
          </a:prstGeom>
        </p:spPr>
      </p:pic>
      <p:sp>
        <p:nvSpPr>
          <p:cNvPr id="4" name="Content Placeholder 1"/>
          <p:cNvSpPr>
            <a:spLocks noGrp="1"/>
          </p:cNvSpPr>
          <p:nvPr>
            <p:ph idx="1"/>
          </p:nvPr>
        </p:nvSpPr>
        <p:spPr>
          <a:xfrm>
            <a:off x="457200" y="1481328"/>
            <a:ext cx="8229600" cy="5116024"/>
          </a:xfrm>
        </p:spPr>
        <p:txBody>
          <a:bodyPr>
            <a:normAutofit fontScale="92500" lnSpcReduction="10000"/>
          </a:bodyPr>
          <a:lstStyle/>
          <a:p>
            <a:pPr marL="109728" indent="0">
              <a:buNone/>
            </a:pPr>
            <a:endParaRPr lang="en-GB" dirty="0"/>
          </a:p>
          <a:p>
            <a:pPr marL="109728" indent="0">
              <a:buNone/>
            </a:pPr>
            <a:endParaRPr lang="en-GB" dirty="0" smtClean="0"/>
          </a:p>
          <a:p>
            <a:pPr marL="109728" indent="0">
              <a:buNone/>
            </a:pPr>
            <a:endParaRPr lang="en-GB" dirty="0"/>
          </a:p>
          <a:p>
            <a:pPr marL="109728" indent="0">
              <a:buNone/>
            </a:pPr>
            <a:endParaRPr lang="en-GB" dirty="0" smtClean="0"/>
          </a:p>
          <a:p>
            <a:pPr marL="109728" indent="0">
              <a:buNone/>
            </a:pPr>
            <a:endParaRPr lang="en-GB" dirty="0" smtClean="0"/>
          </a:p>
          <a:p>
            <a:pPr marL="109728" indent="0">
              <a:buNone/>
            </a:pPr>
            <a:endParaRPr lang="en-GB" dirty="0" smtClean="0"/>
          </a:p>
          <a:p>
            <a:pPr marL="109728" indent="0">
              <a:buNone/>
            </a:pPr>
            <a:endParaRPr lang="en-GB" dirty="0"/>
          </a:p>
          <a:p>
            <a:pPr marL="109728" indent="0">
              <a:buNone/>
            </a:pPr>
            <a:endParaRPr lang="en-GB" dirty="0" smtClean="0"/>
          </a:p>
          <a:p>
            <a:pPr marL="109728" indent="0">
              <a:buNone/>
            </a:pPr>
            <a:endParaRPr lang="en-GB" dirty="0"/>
          </a:p>
          <a:p>
            <a:pPr marL="109728" indent="0">
              <a:buNone/>
            </a:pPr>
            <a:r>
              <a:rPr lang="en-GB" dirty="0" smtClean="0"/>
              <a:t>       </a:t>
            </a:r>
          </a:p>
          <a:p>
            <a:pPr marL="109728" indent="0">
              <a:buNone/>
            </a:pPr>
            <a:endParaRPr lang="en-GB" dirty="0">
              <a:solidFill>
                <a:srgbClr val="C00000"/>
              </a:solidFill>
            </a:endParaRPr>
          </a:p>
          <a:p>
            <a:pPr marL="109728" indent="0">
              <a:buNone/>
            </a:pPr>
            <a:r>
              <a:rPr lang="en-GB" dirty="0" smtClean="0">
                <a:solidFill>
                  <a:srgbClr val="C00000"/>
                </a:solidFill>
              </a:rPr>
              <a:t>		…</a:t>
            </a:r>
            <a:r>
              <a:rPr lang="en-GB" sz="3200" b="1" dirty="0" smtClean="0">
                <a:solidFill>
                  <a:srgbClr val="C00000"/>
                </a:solidFill>
              </a:rPr>
              <a:t>one business process at a time</a:t>
            </a:r>
            <a:endParaRPr lang="en-GB" sz="3200" b="1" dirty="0">
              <a:solidFill>
                <a:srgbClr val="C00000"/>
              </a:solidFill>
            </a:endParaRPr>
          </a:p>
        </p:txBody>
      </p:sp>
      <p:sp>
        <p:nvSpPr>
          <p:cNvPr id="5" name="Title 2"/>
          <p:cNvSpPr>
            <a:spLocks noGrp="1"/>
          </p:cNvSpPr>
          <p:nvPr>
            <p:ph type="title"/>
          </p:nvPr>
        </p:nvSpPr>
        <p:spPr>
          <a:xfrm>
            <a:off x="457200" y="274638"/>
            <a:ext cx="8229600" cy="1858218"/>
          </a:xfrm>
        </p:spPr>
        <p:txBody>
          <a:bodyPr>
            <a:normAutofit fontScale="90000"/>
          </a:bodyPr>
          <a:lstStyle/>
          <a:p>
            <a:r>
              <a:rPr lang="en-GB" dirty="0" smtClean="0"/>
              <a:t>How do you eat </a:t>
            </a:r>
            <a:br>
              <a:rPr lang="en-GB" dirty="0" smtClean="0"/>
            </a:br>
            <a:r>
              <a:rPr lang="en-GB" dirty="0"/>
              <a:t> </a:t>
            </a:r>
            <a:r>
              <a:rPr lang="en-GB" dirty="0" smtClean="0"/>
              <a:t>         an (information) elephant…?</a:t>
            </a:r>
            <a:endParaRPr lang="en-GB" dirty="0"/>
          </a:p>
        </p:txBody>
      </p:sp>
      <p:pic>
        <p:nvPicPr>
          <p:cNvPr id="10" name="Picture 9" descr="ENU_Logo_be0f34"/>
          <p:cNvPicPr/>
          <p:nvPr/>
        </p:nvPicPr>
        <p:blipFill>
          <a:blip r:embed="rId3"/>
          <a:srcRect/>
          <a:stretch>
            <a:fillRect/>
          </a:stretch>
        </p:blipFill>
        <p:spPr bwMode="auto">
          <a:xfrm>
            <a:off x="5724128" y="188640"/>
            <a:ext cx="3218686" cy="936104"/>
          </a:xfrm>
          <a:prstGeom prst="rect">
            <a:avLst/>
          </a:prstGeom>
          <a:noFill/>
          <a:ln w="9525">
            <a:noFill/>
            <a:miter lim="800000"/>
            <a:headEnd/>
            <a:tailEnd/>
          </a:ln>
        </p:spPr>
      </p:pic>
    </p:spTree>
    <p:extLst>
      <p:ext uri="{BB962C8B-B14F-4D97-AF65-F5344CB8AC3E}">
        <p14:creationId xmlns:p14="http://schemas.microsoft.com/office/powerpoint/2010/main" val="22502295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1700808"/>
            <a:ext cx="8229600" cy="4781128"/>
          </a:xfrm>
        </p:spPr>
        <p:txBody>
          <a:bodyPr>
            <a:normAutofit fontScale="25000" lnSpcReduction="20000"/>
          </a:bodyPr>
          <a:lstStyle/>
          <a:p>
            <a:r>
              <a:rPr lang="en-GB" sz="9600" dirty="0" smtClean="0">
                <a:solidFill>
                  <a:srgbClr val="C00000"/>
                </a:solidFill>
              </a:rPr>
              <a:t>Managers to identify </a:t>
            </a:r>
            <a:r>
              <a:rPr lang="en-GB" sz="9600" dirty="0" smtClean="0">
                <a:solidFill>
                  <a:srgbClr val="C00000"/>
                </a:solidFill>
              </a:rPr>
              <a:t>a Records </a:t>
            </a:r>
            <a:r>
              <a:rPr lang="en-GB" sz="9600" dirty="0" smtClean="0">
                <a:solidFill>
                  <a:srgbClr val="C00000"/>
                </a:solidFill>
              </a:rPr>
              <a:t>Management Co-ordinator for team/department.</a:t>
            </a:r>
          </a:p>
          <a:p>
            <a:r>
              <a:rPr lang="en-GB" sz="9600" dirty="0" smtClean="0"/>
              <a:t>Managers to identify the three (3) work processes/activities in their area with the highest level of risk (e.g. collects personal data, generates commercially sensitive information) for the audit to be carried out </a:t>
            </a:r>
            <a:r>
              <a:rPr lang="en-GB" sz="9600" dirty="0" smtClean="0"/>
              <a:t>on. </a:t>
            </a:r>
            <a:r>
              <a:rPr lang="en-GB" sz="9600" dirty="0" smtClean="0">
                <a:solidFill>
                  <a:srgbClr val="C00000"/>
                </a:solidFill>
              </a:rPr>
              <a:t>The audit will focus on the information and records for one process at a time.</a:t>
            </a:r>
            <a:endParaRPr lang="en-GB" sz="9600" dirty="0" smtClean="0">
              <a:solidFill>
                <a:srgbClr val="C00000"/>
              </a:solidFill>
            </a:endParaRPr>
          </a:p>
          <a:p>
            <a:r>
              <a:rPr lang="en-GB" sz="7200" dirty="0" smtClean="0"/>
              <a:t>This questionnaire is designed to get an overall feel for the approach to information and records management in the team/department.</a:t>
            </a:r>
          </a:p>
          <a:p>
            <a:r>
              <a:rPr lang="en-GB" sz="7200" dirty="0" smtClean="0"/>
              <a:t>As information/records should be filed/arranged according to the business activity and retention period the questions lead with this and move onto security, accessibility, procedures, policies (Records Retention Schedules), training, awareness and responsibilities.</a:t>
            </a:r>
          </a:p>
          <a:p>
            <a:r>
              <a:rPr lang="en-GB" sz="3800" dirty="0" smtClean="0"/>
              <a:t>It isn’t possible to interview each manager individually to complete the questionnaire, but group meetings can easily be arranged. Diana Watt and Helen Mizen are happy to answer any questions</a:t>
            </a:r>
            <a:r>
              <a:rPr lang="en-GB" dirty="0" smtClean="0"/>
              <a:t>.</a:t>
            </a:r>
          </a:p>
          <a:p>
            <a:endParaRPr lang="en-GB" sz="1300" dirty="0" smtClean="0"/>
          </a:p>
          <a:p>
            <a:pPr marL="0" indent="0" algn="ctr">
              <a:buNone/>
            </a:pPr>
            <a:r>
              <a:rPr lang="en-GB" sz="4000" b="1" dirty="0" smtClean="0"/>
              <a:t>(Feedback: “working through the questionnaire was </a:t>
            </a:r>
            <a:r>
              <a:rPr lang="en-GB" sz="4000" b="1" dirty="0"/>
              <a:t>a useful learning </a:t>
            </a:r>
            <a:r>
              <a:rPr lang="en-GB" sz="4000" b="1" dirty="0" smtClean="0"/>
              <a:t>opportunity”)</a:t>
            </a:r>
            <a:endParaRPr lang="en-GB" sz="4000" b="1" dirty="0"/>
          </a:p>
          <a:p>
            <a:pPr marL="0" indent="0">
              <a:buNone/>
            </a:pPr>
            <a:endParaRPr lang="en-GB" dirty="0"/>
          </a:p>
        </p:txBody>
      </p:sp>
      <p:sp>
        <p:nvSpPr>
          <p:cNvPr id="2" name="Title 1"/>
          <p:cNvSpPr>
            <a:spLocks noGrp="1"/>
          </p:cNvSpPr>
          <p:nvPr>
            <p:ph type="title"/>
          </p:nvPr>
        </p:nvSpPr>
        <p:spPr>
          <a:xfrm>
            <a:off x="457200" y="274638"/>
            <a:ext cx="8229600" cy="2002234"/>
          </a:xfrm>
        </p:spPr>
        <p:txBody>
          <a:bodyPr/>
          <a:lstStyle/>
          <a:p>
            <a:r>
              <a:rPr lang="en-GB" b="0" dirty="0" smtClean="0"/>
              <a:t>Managers Q</a:t>
            </a:r>
            <a:r>
              <a:rPr lang="en-GB" dirty="0" smtClean="0"/>
              <a:t>uestionnaire</a:t>
            </a:r>
            <a:endParaRPr lang="en-GB" dirty="0"/>
          </a:p>
        </p:txBody>
      </p:sp>
      <p:pic>
        <p:nvPicPr>
          <p:cNvPr id="4" name="Picture 3" descr="ENU_Logo_be0f34"/>
          <p:cNvPicPr/>
          <p:nvPr/>
        </p:nvPicPr>
        <p:blipFill>
          <a:blip r:embed="rId2"/>
          <a:srcRect/>
          <a:stretch>
            <a:fillRect/>
          </a:stretch>
        </p:blipFill>
        <p:spPr bwMode="auto">
          <a:xfrm>
            <a:off x="5817810" y="116632"/>
            <a:ext cx="3218686" cy="936104"/>
          </a:xfrm>
          <a:prstGeom prst="rect">
            <a:avLst/>
          </a:prstGeom>
          <a:noFill/>
          <a:ln w="9525">
            <a:noFill/>
            <a:miter lim="800000"/>
            <a:headEnd/>
            <a:tailEnd/>
          </a:ln>
        </p:spPr>
      </p:pic>
    </p:spTree>
    <p:extLst>
      <p:ext uri="{BB962C8B-B14F-4D97-AF65-F5344CB8AC3E}">
        <p14:creationId xmlns:p14="http://schemas.microsoft.com/office/powerpoint/2010/main" val="39045339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412776"/>
            <a:ext cx="8229600" cy="4925144"/>
          </a:xfrm>
        </p:spPr>
        <p:txBody>
          <a:bodyPr>
            <a:normAutofit fontScale="85000" lnSpcReduction="20000"/>
          </a:bodyPr>
          <a:lstStyle/>
          <a:p>
            <a:r>
              <a:rPr lang="en-GB" dirty="0" smtClean="0"/>
              <a:t>One spreadsheet to be completed per business process/activity. Starting with the business process which is supported by information which is considered high risk or business critical e.g. personal data, confidential or commercially sensitive data (please see Information Security Classification Scheme for guidance)</a:t>
            </a:r>
          </a:p>
          <a:p>
            <a:r>
              <a:rPr lang="en-GB" dirty="0" smtClean="0"/>
              <a:t>Ideally this should be completed by Records Management Co-ordinators (or member of staff nominated by the manager) in conjunction with the members of staff dealing with information/involved in working on that specific business process. </a:t>
            </a:r>
          </a:p>
          <a:p>
            <a:r>
              <a:rPr lang="en-GB" dirty="0" smtClean="0"/>
              <a:t>Following the business process through from beginning to end and documenting the information/records received or created in the course of the process, then completing the rest of the form.</a:t>
            </a:r>
            <a:endParaRPr lang="en-GB" dirty="0"/>
          </a:p>
        </p:txBody>
      </p:sp>
      <p:sp>
        <p:nvSpPr>
          <p:cNvPr id="2" name="Title 1"/>
          <p:cNvSpPr>
            <a:spLocks noGrp="1"/>
          </p:cNvSpPr>
          <p:nvPr>
            <p:ph type="title"/>
          </p:nvPr>
        </p:nvSpPr>
        <p:spPr/>
        <p:txBody>
          <a:bodyPr/>
          <a:lstStyle/>
          <a:p>
            <a:r>
              <a:rPr lang="en-GB" dirty="0" smtClean="0"/>
              <a:t>Audit Spreadsheet</a:t>
            </a:r>
            <a:endParaRPr lang="en-GB" dirty="0"/>
          </a:p>
        </p:txBody>
      </p:sp>
      <p:pic>
        <p:nvPicPr>
          <p:cNvPr id="4" name="Picture 3" descr="ENU_Logo_be0f34"/>
          <p:cNvPicPr/>
          <p:nvPr/>
        </p:nvPicPr>
        <p:blipFill>
          <a:blip r:embed="rId2"/>
          <a:srcRect/>
          <a:stretch>
            <a:fillRect/>
          </a:stretch>
        </p:blipFill>
        <p:spPr bwMode="auto">
          <a:xfrm>
            <a:off x="5817810" y="116632"/>
            <a:ext cx="3218686" cy="936104"/>
          </a:xfrm>
          <a:prstGeom prst="rect">
            <a:avLst/>
          </a:prstGeom>
          <a:noFill/>
          <a:ln w="9525">
            <a:noFill/>
            <a:miter lim="800000"/>
            <a:headEnd/>
            <a:tailEnd/>
          </a:ln>
        </p:spPr>
      </p:pic>
    </p:spTree>
    <p:extLst>
      <p:ext uri="{BB962C8B-B14F-4D97-AF65-F5344CB8AC3E}">
        <p14:creationId xmlns:p14="http://schemas.microsoft.com/office/powerpoint/2010/main" val="5450706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484784"/>
            <a:ext cx="8229600" cy="4853136"/>
          </a:xfrm>
        </p:spPr>
        <p:txBody>
          <a:bodyPr>
            <a:normAutofit fontScale="85000" lnSpcReduction="20000"/>
          </a:bodyPr>
          <a:lstStyle/>
          <a:p>
            <a:r>
              <a:rPr lang="en-GB" dirty="0" smtClean="0"/>
              <a:t>In order to make the task more manageable, identify </a:t>
            </a:r>
            <a:r>
              <a:rPr lang="en-GB" dirty="0" smtClean="0"/>
              <a:t>the work activity/process with the </a:t>
            </a:r>
            <a:r>
              <a:rPr lang="en-GB" b="1" dirty="0" smtClean="0"/>
              <a:t>highest level of information risk</a:t>
            </a:r>
            <a:r>
              <a:rPr lang="en-GB" dirty="0" smtClean="0"/>
              <a:t> (e.g. collects personal data, generates sensitive/confidential information/records) in each team/area and start working on the spreadsheet for that, then move on to activity/process with next highest level of risk</a:t>
            </a:r>
          </a:p>
          <a:p>
            <a:r>
              <a:rPr lang="en-GB" dirty="0" smtClean="0"/>
              <a:t>First spreadsheets </a:t>
            </a:r>
            <a:r>
              <a:rPr lang="en-GB" dirty="0" smtClean="0"/>
              <a:t>to be completed </a:t>
            </a:r>
            <a:r>
              <a:rPr lang="en-GB" dirty="0" smtClean="0"/>
              <a:t>by the end of 2014</a:t>
            </a:r>
            <a:endParaRPr lang="en-GB" dirty="0" smtClean="0"/>
          </a:p>
          <a:p>
            <a:r>
              <a:rPr lang="en-GB" dirty="0" smtClean="0"/>
              <a:t>Involve members of staff working on the process/</a:t>
            </a:r>
            <a:r>
              <a:rPr lang="en-GB" dirty="0" err="1" smtClean="0"/>
              <a:t>es</a:t>
            </a:r>
            <a:r>
              <a:rPr lang="en-GB" dirty="0" smtClean="0"/>
              <a:t> to identify what information is collected/created in the course of working on this process (working documents/information and records), where and how this is stored, who has access and how long it is/should be retained for</a:t>
            </a:r>
          </a:p>
          <a:p>
            <a:endParaRPr lang="en-GB" dirty="0"/>
          </a:p>
        </p:txBody>
      </p:sp>
      <p:sp>
        <p:nvSpPr>
          <p:cNvPr id="2" name="Title 1"/>
          <p:cNvSpPr>
            <a:spLocks noGrp="1"/>
          </p:cNvSpPr>
          <p:nvPr>
            <p:ph type="title"/>
          </p:nvPr>
        </p:nvSpPr>
        <p:spPr/>
        <p:txBody>
          <a:bodyPr/>
          <a:lstStyle/>
          <a:p>
            <a:r>
              <a:rPr lang="en-GB" dirty="0" smtClean="0"/>
              <a:t>Method</a:t>
            </a:r>
            <a:endParaRPr lang="en-GB" dirty="0"/>
          </a:p>
        </p:txBody>
      </p:sp>
      <p:pic>
        <p:nvPicPr>
          <p:cNvPr id="4" name="Picture 3" descr="ENU_Logo_be0f34"/>
          <p:cNvPicPr/>
          <p:nvPr/>
        </p:nvPicPr>
        <p:blipFill>
          <a:blip r:embed="rId2"/>
          <a:srcRect/>
          <a:stretch>
            <a:fillRect/>
          </a:stretch>
        </p:blipFill>
        <p:spPr bwMode="auto">
          <a:xfrm>
            <a:off x="5724128" y="332656"/>
            <a:ext cx="3218686" cy="936104"/>
          </a:xfrm>
          <a:prstGeom prst="rect">
            <a:avLst/>
          </a:prstGeom>
          <a:noFill/>
          <a:ln w="9525">
            <a:noFill/>
            <a:miter lim="800000"/>
            <a:headEnd/>
            <a:tailEnd/>
          </a:ln>
        </p:spPr>
      </p:pic>
    </p:spTree>
    <p:extLst>
      <p:ext uri="{BB962C8B-B14F-4D97-AF65-F5344CB8AC3E}">
        <p14:creationId xmlns:p14="http://schemas.microsoft.com/office/powerpoint/2010/main" val="10545931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781128"/>
          </a:xfrm>
        </p:spPr>
        <p:txBody>
          <a:bodyPr>
            <a:normAutofit/>
          </a:bodyPr>
          <a:lstStyle/>
          <a:p>
            <a:r>
              <a:rPr lang="en-GB" dirty="0" smtClean="0"/>
              <a:t>This is a brief questionnaire comprising 7 questions which is designed to raise awareness of information and records management</a:t>
            </a:r>
          </a:p>
          <a:p>
            <a:endParaRPr lang="en-GB" sz="800" dirty="0"/>
          </a:p>
          <a:p>
            <a:r>
              <a:rPr lang="en-GB" dirty="0" smtClean="0"/>
              <a:t>To be completed online</a:t>
            </a:r>
          </a:p>
          <a:p>
            <a:endParaRPr lang="en-GB" sz="800" dirty="0" smtClean="0"/>
          </a:p>
          <a:p>
            <a:r>
              <a:rPr lang="en-GB" dirty="0" smtClean="0"/>
              <a:t>To be disseminated by managers (link to online survey emailed to team members)</a:t>
            </a:r>
          </a:p>
          <a:p>
            <a:endParaRPr lang="en-GB" sz="900" dirty="0"/>
          </a:p>
          <a:p>
            <a:r>
              <a:rPr lang="en-GB" dirty="0" smtClean="0"/>
              <a:t>Feedback (anonymous) to be used to flag areas of concern to managers</a:t>
            </a:r>
            <a:endParaRPr lang="en-GB" dirty="0"/>
          </a:p>
        </p:txBody>
      </p:sp>
      <p:sp>
        <p:nvSpPr>
          <p:cNvPr id="2" name="Title 1"/>
          <p:cNvSpPr>
            <a:spLocks noGrp="1"/>
          </p:cNvSpPr>
          <p:nvPr>
            <p:ph type="title"/>
          </p:nvPr>
        </p:nvSpPr>
        <p:spPr>
          <a:xfrm>
            <a:off x="457200" y="274638"/>
            <a:ext cx="8229600" cy="1858218"/>
          </a:xfrm>
        </p:spPr>
        <p:txBody>
          <a:bodyPr/>
          <a:lstStyle/>
          <a:p>
            <a:r>
              <a:rPr lang="en-GB" dirty="0" smtClean="0"/>
              <a:t>All Staff Questionnaire</a:t>
            </a:r>
            <a:endParaRPr lang="en-GB" dirty="0"/>
          </a:p>
        </p:txBody>
      </p:sp>
      <p:pic>
        <p:nvPicPr>
          <p:cNvPr id="4" name="Picture 3" descr="ENU_Logo_be0f34"/>
          <p:cNvPicPr/>
          <p:nvPr/>
        </p:nvPicPr>
        <p:blipFill>
          <a:blip r:embed="rId2"/>
          <a:srcRect/>
          <a:stretch>
            <a:fillRect/>
          </a:stretch>
        </p:blipFill>
        <p:spPr bwMode="auto">
          <a:xfrm>
            <a:off x="5817810" y="116632"/>
            <a:ext cx="3218686" cy="936104"/>
          </a:xfrm>
          <a:prstGeom prst="rect">
            <a:avLst/>
          </a:prstGeom>
          <a:noFill/>
          <a:ln w="9525">
            <a:noFill/>
            <a:miter lim="800000"/>
            <a:headEnd/>
            <a:tailEnd/>
          </a:ln>
        </p:spPr>
      </p:pic>
    </p:spTree>
    <p:extLst>
      <p:ext uri="{BB962C8B-B14F-4D97-AF65-F5344CB8AC3E}">
        <p14:creationId xmlns:p14="http://schemas.microsoft.com/office/powerpoint/2010/main" val="7595770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052940308"/>
              </p:ext>
            </p:extLst>
          </p:nvPr>
        </p:nvGraphicFramePr>
        <p:xfrm>
          <a:off x="827584" y="548680"/>
          <a:ext cx="6768752" cy="54584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138945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GB" dirty="0" smtClean="0"/>
          </a:p>
          <a:p>
            <a:r>
              <a:rPr lang="en-GB" dirty="0" smtClean="0"/>
              <a:t>If you have any process improvement work being done as part of the ‘</a:t>
            </a:r>
            <a:r>
              <a:rPr lang="en-GB" dirty="0" smtClean="0">
                <a:hlinkClick r:id="rId2"/>
              </a:rPr>
              <a:t>Improving Operational Processes and Procedures</a:t>
            </a:r>
            <a:r>
              <a:rPr lang="en-GB" dirty="0" smtClean="0"/>
              <a:t>’ project it would be a good opportunity to conduct the Information Audit at the same time.</a:t>
            </a:r>
          </a:p>
          <a:p>
            <a:pPr marL="109728" indent="0">
              <a:buNone/>
            </a:pPr>
            <a:endParaRPr lang="en-GB" dirty="0"/>
          </a:p>
        </p:txBody>
      </p:sp>
      <p:sp>
        <p:nvSpPr>
          <p:cNvPr id="3" name="Title 2"/>
          <p:cNvSpPr>
            <a:spLocks noGrp="1"/>
          </p:cNvSpPr>
          <p:nvPr>
            <p:ph type="title"/>
          </p:nvPr>
        </p:nvSpPr>
        <p:spPr/>
        <p:txBody>
          <a:bodyPr/>
          <a:lstStyle/>
          <a:p>
            <a:r>
              <a:rPr lang="en-GB" dirty="0" smtClean="0"/>
              <a:t>Finally…</a:t>
            </a:r>
            <a:endParaRPr lang="en-GB" dirty="0"/>
          </a:p>
        </p:txBody>
      </p:sp>
    </p:spTree>
    <p:extLst>
      <p:ext uri="{BB962C8B-B14F-4D97-AF65-F5344CB8AC3E}">
        <p14:creationId xmlns:p14="http://schemas.microsoft.com/office/powerpoint/2010/main" val="18524645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marL="0" indent="0">
              <a:buNone/>
            </a:pPr>
            <a:r>
              <a:rPr lang="en-GB" dirty="0" smtClean="0"/>
              <a:t>Please contact Governance Services, either</a:t>
            </a:r>
          </a:p>
          <a:p>
            <a:pPr marL="0" indent="0">
              <a:buNone/>
            </a:pPr>
            <a:endParaRPr lang="en-GB" dirty="0"/>
          </a:p>
          <a:p>
            <a:pPr marL="0" indent="0">
              <a:buNone/>
            </a:pPr>
            <a:r>
              <a:rPr lang="en-GB" dirty="0" smtClean="0"/>
              <a:t>Diana Watt</a:t>
            </a:r>
          </a:p>
          <a:p>
            <a:pPr marL="0" indent="0">
              <a:buNone/>
            </a:pPr>
            <a:r>
              <a:rPr lang="en-GB" dirty="0" smtClean="0"/>
              <a:t>Governance Officer (Records Manager)</a:t>
            </a:r>
          </a:p>
          <a:p>
            <a:pPr marL="0" indent="0">
              <a:buNone/>
            </a:pPr>
            <a:r>
              <a:rPr lang="en-GB" dirty="0" smtClean="0">
                <a:hlinkClick r:id="rId2"/>
              </a:rPr>
              <a:t>D.Watt@napier.ac.uk</a:t>
            </a:r>
            <a:r>
              <a:rPr lang="en-GB" dirty="0" smtClean="0"/>
              <a:t> (extension 6257)</a:t>
            </a:r>
          </a:p>
          <a:p>
            <a:pPr marL="0" indent="0">
              <a:buNone/>
            </a:pPr>
            <a:r>
              <a:rPr lang="en-GB" dirty="0"/>
              <a:t>o</a:t>
            </a:r>
            <a:r>
              <a:rPr lang="en-GB" dirty="0" smtClean="0"/>
              <a:t>r</a:t>
            </a:r>
          </a:p>
          <a:p>
            <a:pPr marL="0" indent="0">
              <a:buNone/>
            </a:pPr>
            <a:r>
              <a:rPr lang="en-GB" dirty="0" smtClean="0"/>
              <a:t>Helen Mizen</a:t>
            </a:r>
          </a:p>
          <a:p>
            <a:pPr marL="0" indent="0">
              <a:buNone/>
            </a:pPr>
            <a:r>
              <a:rPr lang="en-GB" dirty="0" smtClean="0"/>
              <a:t>Governance Officer (Data Protection &amp; Legal)</a:t>
            </a:r>
          </a:p>
          <a:p>
            <a:pPr marL="0" indent="0">
              <a:buNone/>
            </a:pPr>
            <a:r>
              <a:rPr lang="en-GB" dirty="0" smtClean="0">
                <a:hlinkClick r:id="rId3"/>
              </a:rPr>
              <a:t>H.Mizen@napier.ac.uk</a:t>
            </a:r>
            <a:r>
              <a:rPr lang="en-GB" dirty="0" smtClean="0"/>
              <a:t> (extension 6359)</a:t>
            </a:r>
          </a:p>
          <a:p>
            <a:pPr marL="0" indent="0">
              <a:buNone/>
            </a:pPr>
            <a:endParaRPr lang="en-GB" dirty="0" smtClean="0"/>
          </a:p>
          <a:p>
            <a:pPr marL="0" indent="0">
              <a:buNone/>
            </a:pPr>
            <a:r>
              <a:rPr lang="en-GB" dirty="0" smtClean="0"/>
              <a:t>or check the intranet for further information and updates:</a:t>
            </a:r>
          </a:p>
          <a:p>
            <a:pPr marL="0" indent="0">
              <a:buNone/>
            </a:pPr>
            <a:r>
              <a:rPr lang="en-GB" dirty="0">
                <a:hlinkClick r:id="rId4"/>
              </a:rPr>
              <a:t>http://</a:t>
            </a:r>
            <a:r>
              <a:rPr lang="en-GB" dirty="0" smtClean="0">
                <a:hlinkClick r:id="rId4"/>
              </a:rPr>
              <a:t>staff.napier.ac.uk/services/secretary/governance/Pages/InfoAudit.aspx</a:t>
            </a:r>
            <a:r>
              <a:rPr lang="en-GB" dirty="0" smtClean="0"/>
              <a:t> </a:t>
            </a:r>
            <a:endParaRPr lang="en-GB" dirty="0"/>
          </a:p>
        </p:txBody>
      </p:sp>
      <p:sp>
        <p:nvSpPr>
          <p:cNvPr id="2" name="Title 1"/>
          <p:cNvSpPr>
            <a:spLocks noGrp="1"/>
          </p:cNvSpPr>
          <p:nvPr>
            <p:ph type="title"/>
          </p:nvPr>
        </p:nvSpPr>
        <p:spPr/>
        <p:txBody>
          <a:bodyPr/>
          <a:lstStyle/>
          <a:p>
            <a:r>
              <a:rPr lang="en-GB" dirty="0" smtClean="0"/>
              <a:t>Further Information</a:t>
            </a:r>
            <a:endParaRPr lang="en-GB" dirty="0"/>
          </a:p>
        </p:txBody>
      </p:sp>
      <p:pic>
        <p:nvPicPr>
          <p:cNvPr id="4" name="Picture 3" descr="ENU_Logo_be0f34"/>
          <p:cNvPicPr/>
          <p:nvPr/>
        </p:nvPicPr>
        <p:blipFill>
          <a:blip r:embed="rId5"/>
          <a:srcRect/>
          <a:stretch>
            <a:fillRect/>
          </a:stretch>
        </p:blipFill>
        <p:spPr bwMode="auto">
          <a:xfrm>
            <a:off x="5724128" y="332656"/>
            <a:ext cx="3218686" cy="936104"/>
          </a:xfrm>
          <a:prstGeom prst="rect">
            <a:avLst/>
          </a:prstGeom>
          <a:noFill/>
          <a:ln w="9525">
            <a:noFill/>
            <a:miter lim="800000"/>
            <a:headEnd/>
            <a:tailEnd/>
          </a:ln>
        </p:spPr>
      </p:pic>
    </p:spTree>
    <p:extLst>
      <p:ext uri="{BB962C8B-B14F-4D97-AF65-F5344CB8AC3E}">
        <p14:creationId xmlns:p14="http://schemas.microsoft.com/office/powerpoint/2010/main" val="28572749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40768"/>
            <a:ext cx="8229600" cy="5040560"/>
          </a:xfrm>
        </p:spPr>
        <p:txBody>
          <a:bodyPr>
            <a:normAutofit/>
          </a:bodyPr>
          <a:lstStyle/>
          <a:p>
            <a:pPr marL="0" indent="0">
              <a:buNone/>
            </a:pPr>
            <a:r>
              <a:rPr lang="en-GB" sz="3400" i="1" dirty="0" smtClean="0"/>
              <a:t>Information is a business asset</a:t>
            </a:r>
            <a:r>
              <a:rPr lang="en-GB" dirty="0" smtClean="0"/>
              <a:t>…</a:t>
            </a:r>
          </a:p>
          <a:p>
            <a:pPr marL="0" indent="0">
              <a:buNone/>
            </a:pPr>
            <a:endParaRPr lang="en-GB" sz="1500" dirty="0" smtClean="0"/>
          </a:p>
          <a:p>
            <a:pPr marL="0" indent="0" algn="ctr">
              <a:buNone/>
            </a:pPr>
            <a:r>
              <a:rPr lang="en-GB" dirty="0" smtClean="0"/>
              <a:t>As </a:t>
            </a:r>
            <a:r>
              <a:rPr lang="en-GB" dirty="0"/>
              <a:t>a University we are in the information business – we ‘</a:t>
            </a:r>
            <a:r>
              <a:rPr lang="en-GB" dirty="0" smtClean="0"/>
              <a:t>process’ massive </a:t>
            </a:r>
            <a:r>
              <a:rPr lang="en-GB" dirty="0"/>
              <a:t>amounts of data and information every day. </a:t>
            </a:r>
            <a:endParaRPr lang="en-GB" sz="1700" dirty="0" smtClean="0"/>
          </a:p>
          <a:p>
            <a:pPr marL="0" indent="0" algn="ctr">
              <a:buNone/>
            </a:pPr>
            <a:endParaRPr lang="en-GB" dirty="0" smtClean="0"/>
          </a:p>
          <a:p>
            <a:pPr marL="0" indent="0" algn="ctr">
              <a:buNone/>
            </a:pPr>
            <a:r>
              <a:rPr lang="en-GB" dirty="0" smtClean="0"/>
              <a:t>It </a:t>
            </a:r>
            <a:r>
              <a:rPr lang="en-GB" dirty="0"/>
              <a:t>is the life-blood of the institution – essential to our continuing functioning. Information is effectively one of the biggest </a:t>
            </a:r>
            <a:r>
              <a:rPr lang="en-GB" i="1" dirty="0"/>
              <a:t>assets</a:t>
            </a:r>
            <a:r>
              <a:rPr lang="en-GB" dirty="0"/>
              <a:t> of the University and there are, therefore, a variety of risks associated with its management</a:t>
            </a:r>
            <a:r>
              <a:rPr lang="en-GB" dirty="0" smtClean="0"/>
              <a:t>.</a:t>
            </a:r>
          </a:p>
          <a:p>
            <a:pPr marL="0" indent="0">
              <a:buNone/>
            </a:pPr>
            <a:endParaRPr lang="en-GB" sz="2300" dirty="0" smtClean="0"/>
          </a:p>
          <a:p>
            <a:pPr marL="0" indent="0">
              <a:buNone/>
            </a:pPr>
            <a:endParaRPr lang="en-GB" dirty="0"/>
          </a:p>
        </p:txBody>
      </p:sp>
      <p:sp>
        <p:nvSpPr>
          <p:cNvPr id="2" name="Title 1"/>
          <p:cNvSpPr>
            <a:spLocks noGrp="1"/>
          </p:cNvSpPr>
          <p:nvPr>
            <p:ph type="title"/>
          </p:nvPr>
        </p:nvSpPr>
        <p:spPr/>
        <p:txBody>
          <a:bodyPr/>
          <a:lstStyle/>
          <a:p>
            <a:pPr algn="l"/>
            <a:r>
              <a:rPr lang="en-GB" dirty="0" smtClean="0"/>
              <a:t>Introduction</a:t>
            </a:r>
            <a:endParaRPr lang="en-GB" dirty="0"/>
          </a:p>
        </p:txBody>
      </p:sp>
      <p:pic>
        <p:nvPicPr>
          <p:cNvPr id="6" name="Picture 5" descr="ENU_Logo_be0f34"/>
          <p:cNvPicPr/>
          <p:nvPr/>
        </p:nvPicPr>
        <p:blipFill>
          <a:blip r:embed="rId3"/>
          <a:srcRect/>
          <a:stretch>
            <a:fillRect/>
          </a:stretch>
        </p:blipFill>
        <p:spPr bwMode="auto">
          <a:xfrm>
            <a:off x="5724128" y="188640"/>
            <a:ext cx="3218686" cy="936104"/>
          </a:xfrm>
          <a:prstGeom prst="rect">
            <a:avLst/>
          </a:prstGeom>
          <a:noFill/>
          <a:ln w="9525">
            <a:noFill/>
            <a:miter lim="800000"/>
            <a:headEnd/>
            <a:tailEnd/>
          </a:ln>
        </p:spPr>
      </p:pic>
    </p:spTree>
    <p:extLst>
      <p:ext uri="{BB962C8B-B14F-4D97-AF65-F5344CB8AC3E}">
        <p14:creationId xmlns:p14="http://schemas.microsoft.com/office/powerpoint/2010/main" val="10712496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marL="0" indent="0">
              <a:buNone/>
            </a:pPr>
            <a:r>
              <a:rPr lang="en-GB" dirty="0"/>
              <a:t>The risks which have to be considered when managing information are diverse – from disclosure of personal data in breach of the Data Protection Act (DPA) or retention of information beyond the time limits allowed in breach of the DPA and other legislation, to a loss of information which disrupts business operations or difficulties finding information which costs time, effort and money to retrieve. </a:t>
            </a:r>
            <a:endParaRPr lang="en-GB" dirty="0" smtClean="0"/>
          </a:p>
          <a:p>
            <a:pPr marL="0" indent="0">
              <a:buNone/>
            </a:pPr>
            <a:endParaRPr lang="en-GB" sz="1500" dirty="0"/>
          </a:p>
          <a:p>
            <a:pPr marL="0" indent="0">
              <a:buNone/>
            </a:pPr>
            <a:r>
              <a:rPr lang="en-GB" dirty="0" smtClean="0"/>
              <a:t>This </a:t>
            </a:r>
            <a:r>
              <a:rPr lang="en-GB" dirty="0"/>
              <a:t>can have a damaging impact on the business, causing reputational damage, financial loss, </a:t>
            </a:r>
            <a:r>
              <a:rPr lang="en-GB" dirty="0" smtClean="0"/>
              <a:t>business inefficiency, etc</a:t>
            </a:r>
            <a:r>
              <a:rPr lang="en-GB" dirty="0"/>
              <a:t>. and it is therefore critical that the University puts measures in place to mitigate against these risks. </a:t>
            </a:r>
          </a:p>
          <a:p>
            <a:endParaRPr lang="en-GB" dirty="0"/>
          </a:p>
        </p:txBody>
      </p:sp>
      <p:sp>
        <p:nvSpPr>
          <p:cNvPr id="2" name="Title 1"/>
          <p:cNvSpPr>
            <a:spLocks noGrp="1"/>
          </p:cNvSpPr>
          <p:nvPr>
            <p:ph type="title"/>
          </p:nvPr>
        </p:nvSpPr>
        <p:spPr/>
        <p:txBody>
          <a:bodyPr/>
          <a:lstStyle/>
          <a:p>
            <a:pPr algn="l"/>
            <a:r>
              <a:rPr lang="en-GB" dirty="0" smtClean="0"/>
              <a:t>Risks</a:t>
            </a:r>
            <a:endParaRPr lang="en-GB" dirty="0"/>
          </a:p>
        </p:txBody>
      </p:sp>
      <p:pic>
        <p:nvPicPr>
          <p:cNvPr id="4" name="Picture 3" descr="ENU_Logo_be0f34"/>
          <p:cNvPicPr/>
          <p:nvPr/>
        </p:nvPicPr>
        <p:blipFill>
          <a:blip r:embed="rId2"/>
          <a:srcRect/>
          <a:stretch>
            <a:fillRect/>
          </a:stretch>
        </p:blipFill>
        <p:spPr bwMode="auto">
          <a:xfrm>
            <a:off x="5749822" y="116632"/>
            <a:ext cx="3218686" cy="936104"/>
          </a:xfrm>
          <a:prstGeom prst="rect">
            <a:avLst/>
          </a:prstGeom>
          <a:noFill/>
          <a:ln w="9525">
            <a:noFill/>
            <a:miter lim="800000"/>
            <a:headEnd/>
            <a:tailEnd/>
          </a:ln>
        </p:spPr>
      </p:pic>
    </p:spTree>
    <p:extLst>
      <p:ext uri="{BB962C8B-B14F-4D97-AF65-F5344CB8AC3E}">
        <p14:creationId xmlns:p14="http://schemas.microsoft.com/office/powerpoint/2010/main" val="9753587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340768"/>
            <a:ext cx="8229600" cy="5256584"/>
          </a:xfrm>
        </p:spPr>
        <p:txBody>
          <a:bodyPr>
            <a:normAutofit fontScale="92500"/>
          </a:bodyPr>
          <a:lstStyle/>
          <a:p>
            <a:pPr marL="0" indent="0" algn="ctr">
              <a:buNone/>
            </a:pPr>
            <a:r>
              <a:rPr lang="en-GB" dirty="0" smtClean="0"/>
              <a:t>In order to ensure that the information and records that the University processes are managed in accordance with best practice procedures and comply with legislation and regulation, Governance Services are conducting an Information Audit.</a:t>
            </a:r>
          </a:p>
          <a:p>
            <a:pPr marL="0" indent="0" algn="ctr">
              <a:buNone/>
            </a:pPr>
            <a:endParaRPr lang="en-GB" sz="2200" dirty="0"/>
          </a:p>
          <a:p>
            <a:pPr marL="0" indent="0" algn="ctr">
              <a:buNone/>
            </a:pPr>
            <a:r>
              <a:rPr lang="en-GB" dirty="0" smtClean="0"/>
              <a:t>The Information Audit is a risk mitigation exercise and quality improvement process. By understanding what information the University holds and how this is being processed, we can assess where there are areas of risk and put procedures in place for improving the management of our information.</a:t>
            </a:r>
          </a:p>
          <a:p>
            <a:pPr marL="0" indent="0" algn="ctr">
              <a:buNone/>
            </a:pPr>
            <a:endParaRPr lang="en-GB" sz="2000" dirty="0"/>
          </a:p>
        </p:txBody>
      </p:sp>
      <p:sp>
        <p:nvSpPr>
          <p:cNvPr id="2" name="Title 1"/>
          <p:cNvSpPr>
            <a:spLocks noGrp="1"/>
          </p:cNvSpPr>
          <p:nvPr>
            <p:ph type="title"/>
          </p:nvPr>
        </p:nvSpPr>
        <p:spPr/>
        <p:txBody>
          <a:bodyPr/>
          <a:lstStyle/>
          <a:p>
            <a:r>
              <a:rPr lang="en-GB" dirty="0" smtClean="0"/>
              <a:t>Why an Audit?</a:t>
            </a:r>
            <a:endParaRPr lang="en-GB" dirty="0"/>
          </a:p>
        </p:txBody>
      </p:sp>
      <p:pic>
        <p:nvPicPr>
          <p:cNvPr id="4" name="Picture 3" descr="ENU_Logo_be0f34"/>
          <p:cNvPicPr/>
          <p:nvPr/>
        </p:nvPicPr>
        <p:blipFill>
          <a:blip r:embed="rId2"/>
          <a:srcRect/>
          <a:stretch>
            <a:fillRect/>
          </a:stretch>
        </p:blipFill>
        <p:spPr bwMode="auto">
          <a:xfrm>
            <a:off x="5817810" y="116632"/>
            <a:ext cx="3218686" cy="936104"/>
          </a:xfrm>
          <a:prstGeom prst="rect">
            <a:avLst/>
          </a:prstGeom>
          <a:noFill/>
          <a:ln w="9525">
            <a:noFill/>
            <a:miter lim="800000"/>
            <a:headEnd/>
            <a:tailEnd/>
          </a:ln>
        </p:spPr>
      </p:pic>
    </p:spTree>
    <p:extLst>
      <p:ext uri="{BB962C8B-B14F-4D97-AF65-F5344CB8AC3E}">
        <p14:creationId xmlns:p14="http://schemas.microsoft.com/office/powerpoint/2010/main" val="33193231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333383829"/>
              </p:ext>
            </p:extLst>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p:txBody>
          <a:bodyPr/>
          <a:lstStyle/>
          <a:p>
            <a:r>
              <a:rPr lang="en-GB" dirty="0" smtClean="0"/>
              <a:t>The Audit Process</a:t>
            </a:r>
            <a:endParaRPr lang="en-GB" dirty="0"/>
          </a:p>
        </p:txBody>
      </p:sp>
      <p:pic>
        <p:nvPicPr>
          <p:cNvPr id="5" name="Picture 4" descr="ENU_Logo_be0f34"/>
          <p:cNvPicPr/>
          <p:nvPr/>
        </p:nvPicPr>
        <p:blipFill>
          <a:blip r:embed="rId7"/>
          <a:srcRect/>
          <a:stretch>
            <a:fillRect/>
          </a:stretch>
        </p:blipFill>
        <p:spPr bwMode="auto">
          <a:xfrm>
            <a:off x="5817810" y="116632"/>
            <a:ext cx="3218686" cy="936104"/>
          </a:xfrm>
          <a:prstGeom prst="rect">
            <a:avLst/>
          </a:prstGeom>
          <a:noFill/>
          <a:ln w="9525">
            <a:noFill/>
            <a:miter lim="800000"/>
            <a:headEnd/>
            <a:tailEnd/>
          </a:ln>
        </p:spPr>
      </p:pic>
    </p:spTree>
    <p:extLst>
      <p:ext uri="{BB962C8B-B14F-4D97-AF65-F5344CB8AC3E}">
        <p14:creationId xmlns:p14="http://schemas.microsoft.com/office/powerpoint/2010/main" val="13097406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196752"/>
            <a:ext cx="8229600" cy="5400600"/>
          </a:xfrm>
        </p:spPr>
        <p:txBody>
          <a:bodyPr>
            <a:normAutofit fontScale="92500" lnSpcReduction="10000"/>
          </a:bodyPr>
          <a:lstStyle/>
          <a:p>
            <a:r>
              <a:rPr lang="en-GB" dirty="0" smtClean="0"/>
              <a:t>Strategy 2020</a:t>
            </a:r>
          </a:p>
          <a:p>
            <a:r>
              <a:rPr lang="en-GB" dirty="0" smtClean="0"/>
              <a:t>7 years since the last Information Audit</a:t>
            </a:r>
          </a:p>
          <a:p>
            <a:r>
              <a:rPr lang="en-GB" dirty="0"/>
              <a:t>Records Management Policy and Strategy urgently require </a:t>
            </a:r>
            <a:r>
              <a:rPr lang="en-GB" dirty="0" smtClean="0"/>
              <a:t>revision</a:t>
            </a:r>
          </a:p>
          <a:p>
            <a:r>
              <a:rPr lang="en-GB" dirty="0"/>
              <a:t>New requirement for self reporting of DPA breaches to the ICO and the introduction of </a:t>
            </a:r>
            <a:r>
              <a:rPr lang="en-GB" dirty="0" smtClean="0"/>
              <a:t>stricter sanctions and heavier </a:t>
            </a:r>
            <a:r>
              <a:rPr lang="en-GB" dirty="0"/>
              <a:t>penalties for </a:t>
            </a:r>
            <a:r>
              <a:rPr lang="en-GB" dirty="0" smtClean="0"/>
              <a:t>breaches</a:t>
            </a:r>
            <a:endParaRPr lang="en-GB" dirty="0"/>
          </a:p>
          <a:p>
            <a:r>
              <a:rPr lang="en-GB" dirty="0"/>
              <a:t>Recent departmental restructuring/office moves</a:t>
            </a:r>
          </a:p>
          <a:p>
            <a:r>
              <a:rPr lang="en-GB" dirty="0" smtClean="0"/>
              <a:t>ISO27001:2013 – more stringent requirements in the new standard and frequent audits</a:t>
            </a:r>
          </a:p>
          <a:p>
            <a:r>
              <a:rPr lang="en-GB" dirty="0" smtClean="0"/>
              <a:t>Preparation for being brought into scope for National Records of Scotland (</a:t>
            </a:r>
            <a:r>
              <a:rPr lang="en-GB" dirty="0" smtClean="0"/>
              <a:t>Public Records 						(Scotland) </a:t>
            </a:r>
            <a:r>
              <a:rPr lang="en-GB" dirty="0" smtClean="0"/>
              <a:t>Act)</a:t>
            </a:r>
          </a:p>
          <a:p>
            <a:endParaRPr lang="en-GB" dirty="0"/>
          </a:p>
        </p:txBody>
      </p:sp>
      <p:sp>
        <p:nvSpPr>
          <p:cNvPr id="2" name="Title 1"/>
          <p:cNvSpPr>
            <a:spLocks noGrp="1"/>
          </p:cNvSpPr>
          <p:nvPr>
            <p:ph type="title"/>
          </p:nvPr>
        </p:nvSpPr>
        <p:spPr/>
        <p:txBody>
          <a:bodyPr/>
          <a:lstStyle/>
          <a:p>
            <a:r>
              <a:rPr lang="en-GB" dirty="0" smtClean="0"/>
              <a:t>Why now?</a:t>
            </a:r>
            <a:endParaRPr lang="en-GB" dirty="0"/>
          </a:p>
        </p:txBody>
      </p:sp>
      <p:pic>
        <p:nvPicPr>
          <p:cNvPr id="4" name="Picture 3" descr="ENU_Logo_be0f34"/>
          <p:cNvPicPr/>
          <p:nvPr/>
        </p:nvPicPr>
        <p:blipFill>
          <a:blip r:embed="rId2"/>
          <a:srcRect/>
          <a:stretch>
            <a:fillRect/>
          </a:stretch>
        </p:blipFill>
        <p:spPr bwMode="auto">
          <a:xfrm>
            <a:off x="5817810" y="116632"/>
            <a:ext cx="3218686" cy="936104"/>
          </a:xfrm>
          <a:prstGeom prst="rect">
            <a:avLst/>
          </a:prstGeom>
          <a:noFill/>
          <a:ln w="9525">
            <a:noFill/>
            <a:miter lim="800000"/>
            <a:headEnd/>
            <a:tailEnd/>
          </a:ln>
        </p:spPr>
      </p:pic>
    </p:spTree>
    <p:extLst>
      <p:ext uri="{BB962C8B-B14F-4D97-AF65-F5344CB8AC3E}">
        <p14:creationId xmlns:p14="http://schemas.microsoft.com/office/powerpoint/2010/main" val="39578511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709120"/>
          </a:xfrm>
        </p:spPr>
        <p:txBody>
          <a:bodyPr>
            <a:normAutofit fontScale="55000" lnSpcReduction="20000"/>
          </a:bodyPr>
          <a:lstStyle/>
          <a:p>
            <a:pPr marL="0" indent="0">
              <a:buNone/>
            </a:pPr>
            <a:r>
              <a:rPr lang="en-GB" sz="4500" b="1" i="1" dirty="0" smtClean="0"/>
              <a:t>Build Innovation, Enterprise and Citizenship</a:t>
            </a:r>
          </a:p>
          <a:p>
            <a:pPr marL="0" indent="0">
              <a:buNone/>
            </a:pPr>
            <a:endParaRPr lang="en-GB" sz="1800" b="1" i="1" dirty="0" smtClean="0"/>
          </a:p>
          <a:p>
            <a:r>
              <a:rPr lang="en-GB" sz="4500" dirty="0" smtClean="0"/>
              <a:t>Adopt a continuous improvement/enhancement approach in all that we do</a:t>
            </a:r>
          </a:p>
          <a:p>
            <a:r>
              <a:rPr lang="en-GB" sz="4500" dirty="0" smtClean="0"/>
              <a:t>Maximise the value of our [information] assets</a:t>
            </a:r>
          </a:p>
          <a:p>
            <a:pPr marL="0" indent="0">
              <a:buNone/>
            </a:pPr>
            <a:endParaRPr lang="en-GB" sz="2400" dirty="0" smtClean="0"/>
          </a:p>
          <a:p>
            <a:pPr marL="0" indent="0">
              <a:buNone/>
            </a:pPr>
            <a:r>
              <a:rPr lang="en-GB" sz="3800" dirty="0" smtClean="0"/>
              <a:t>Information and records are received and created by University staff members and representatives to facilitate and support business processes – they are inputs and outputs of the University’s activities. Ensuring that our information assets are managed correctly corresponds directly with the objectives of Strategy 2020, namely improving the efficiency of business processes. </a:t>
            </a:r>
          </a:p>
          <a:p>
            <a:pPr marL="0" indent="0">
              <a:buNone/>
            </a:pPr>
            <a:endParaRPr lang="en-GB" sz="2000" dirty="0" smtClean="0"/>
          </a:p>
          <a:p>
            <a:pPr marL="0" indent="0">
              <a:buNone/>
            </a:pPr>
            <a:r>
              <a:rPr lang="en-GB" sz="2200" dirty="0" smtClean="0"/>
              <a:t>For more information on how the Information Audit will contribute to Strategy 2020 please </a:t>
            </a:r>
            <a:r>
              <a:rPr lang="en-GB" sz="2200" dirty="0"/>
              <a:t>see: </a:t>
            </a:r>
            <a:r>
              <a:rPr lang="en-GB" sz="2200" dirty="0">
                <a:solidFill>
                  <a:srgbClr val="FF0000"/>
                </a:solidFill>
                <a:hlinkClick r:id="rId2"/>
              </a:rPr>
              <a:t>http://</a:t>
            </a:r>
            <a:r>
              <a:rPr lang="en-GB" sz="2200" dirty="0" smtClean="0">
                <a:solidFill>
                  <a:srgbClr val="FF0000"/>
                </a:solidFill>
                <a:hlinkClick r:id="rId2"/>
              </a:rPr>
              <a:t>staff.napier.ac.uk/services/secretary/governance/Pages/InfoAudit.aspx</a:t>
            </a:r>
            <a:r>
              <a:rPr lang="en-GB" sz="2200" dirty="0" smtClean="0">
                <a:solidFill>
                  <a:srgbClr val="FF0000"/>
                </a:solidFill>
              </a:rPr>
              <a:t> </a:t>
            </a:r>
            <a:endParaRPr lang="en-GB" dirty="0">
              <a:solidFill>
                <a:srgbClr val="FF0000"/>
              </a:solidFill>
            </a:endParaRPr>
          </a:p>
          <a:p>
            <a:pPr marL="0" indent="0">
              <a:buNone/>
            </a:pPr>
            <a:endParaRPr lang="en-GB" dirty="0"/>
          </a:p>
        </p:txBody>
      </p:sp>
      <p:sp>
        <p:nvSpPr>
          <p:cNvPr id="2" name="Title 1"/>
          <p:cNvSpPr>
            <a:spLocks noGrp="1"/>
          </p:cNvSpPr>
          <p:nvPr>
            <p:ph type="title"/>
          </p:nvPr>
        </p:nvSpPr>
        <p:spPr/>
        <p:txBody>
          <a:bodyPr/>
          <a:lstStyle/>
          <a:p>
            <a:r>
              <a:rPr lang="en-GB" dirty="0" smtClean="0"/>
              <a:t>Strategy 2020</a:t>
            </a:r>
            <a:endParaRPr lang="en-GB" dirty="0"/>
          </a:p>
        </p:txBody>
      </p:sp>
      <p:pic>
        <p:nvPicPr>
          <p:cNvPr id="4" name="Picture 3" descr="ENU_Logo_be0f34"/>
          <p:cNvPicPr/>
          <p:nvPr/>
        </p:nvPicPr>
        <p:blipFill>
          <a:blip r:embed="rId3"/>
          <a:srcRect/>
          <a:stretch>
            <a:fillRect/>
          </a:stretch>
        </p:blipFill>
        <p:spPr bwMode="auto">
          <a:xfrm>
            <a:off x="5817810" y="116632"/>
            <a:ext cx="3218686" cy="936104"/>
          </a:xfrm>
          <a:prstGeom prst="rect">
            <a:avLst/>
          </a:prstGeom>
          <a:noFill/>
          <a:ln w="9525">
            <a:noFill/>
            <a:miter lim="800000"/>
            <a:headEnd/>
            <a:tailEnd/>
          </a:ln>
        </p:spPr>
      </p:pic>
    </p:spTree>
    <p:extLst>
      <p:ext uri="{BB962C8B-B14F-4D97-AF65-F5344CB8AC3E}">
        <p14:creationId xmlns:p14="http://schemas.microsoft.com/office/powerpoint/2010/main" val="19268666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8725" y="1628800"/>
            <a:ext cx="6686550" cy="48669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457200" y="274638"/>
            <a:ext cx="8229600" cy="1210146"/>
          </a:xfrm>
        </p:spPr>
        <p:txBody>
          <a:bodyPr>
            <a:normAutofit fontScale="90000"/>
          </a:bodyPr>
          <a:lstStyle/>
          <a:p>
            <a:r>
              <a:rPr lang="en-GB" dirty="0" smtClean="0"/>
              <a:t>   Business process : information</a:t>
            </a:r>
            <a:br>
              <a:rPr lang="en-GB" dirty="0" smtClean="0"/>
            </a:br>
            <a:r>
              <a:rPr lang="en-GB" dirty="0"/>
              <a:t>	</a:t>
            </a:r>
            <a:r>
              <a:rPr lang="en-GB" dirty="0" smtClean="0"/>
              <a:t>     	     relationship</a:t>
            </a:r>
            <a:br>
              <a:rPr lang="en-GB" dirty="0" smtClean="0"/>
            </a:br>
            <a:r>
              <a:rPr lang="en-GB" sz="2000" dirty="0" smtClean="0"/>
              <a:t>                (Generic HR recruitment process example)</a:t>
            </a:r>
            <a:endParaRPr lang="en-GB" dirty="0"/>
          </a:p>
        </p:txBody>
      </p:sp>
      <p:sp>
        <p:nvSpPr>
          <p:cNvPr id="4" name="Curved Right Arrow 3"/>
          <p:cNvSpPr/>
          <p:nvPr/>
        </p:nvSpPr>
        <p:spPr>
          <a:xfrm rot="10800000">
            <a:off x="7596336" y="2492896"/>
            <a:ext cx="1175657" cy="3639003"/>
          </a:xfrm>
          <a:prstGeom prst="curved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5" name="Curved Right Arrow 4"/>
          <p:cNvSpPr/>
          <p:nvPr/>
        </p:nvSpPr>
        <p:spPr>
          <a:xfrm>
            <a:off x="3350907" y="2629407"/>
            <a:ext cx="1175657" cy="3639003"/>
          </a:xfrm>
          <a:prstGeom prst="curved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Tree>
    <p:extLst>
      <p:ext uri="{BB962C8B-B14F-4D97-AF65-F5344CB8AC3E}">
        <p14:creationId xmlns:p14="http://schemas.microsoft.com/office/powerpoint/2010/main" val="16394349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ustom 1">
      <a:dk1>
        <a:sysClr val="windowText" lastClr="000000"/>
      </a:dk1>
      <a:lt1>
        <a:sysClr val="window" lastClr="FFFFFF"/>
      </a:lt1>
      <a:dk2>
        <a:srgbClr val="303030"/>
      </a:dk2>
      <a:lt2>
        <a:srgbClr val="C7C7CA"/>
      </a:lt2>
      <a:accent1>
        <a:srgbClr val="AD0101"/>
      </a:accent1>
      <a:accent2>
        <a:srgbClr val="726056"/>
      </a:accent2>
      <a:accent3>
        <a:srgbClr val="AC956E"/>
      </a:accent3>
      <a:accent4>
        <a:srgbClr val="808DA9"/>
      </a:accent4>
      <a:accent5>
        <a:srgbClr val="424E5B"/>
      </a:accent5>
      <a:accent6>
        <a:srgbClr val="730E00"/>
      </a:accent6>
      <a:hlink>
        <a:srgbClr val="AD0101"/>
      </a:hlink>
      <a:folHlink>
        <a:srgbClr val="D89243"/>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5B328D3B3EF304A8676A8D8F7DC2CCB" ma:contentTypeVersion="65" ma:contentTypeDescription="Create a new document." ma:contentTypeScope="" ma:versionID="15f46d3aa8240b704bce850f782601e0">
  <xsd:schema xmlns:xsd="http://www.w3.org/2001/XMLSchema" xmlns:xs="http://www.w3.org/2001/XMLSchema" xmlns:p="http://schemas.microsoft.com/office/2006/metadata/properties" xmlns:ns1="http://schemas.microsoft.com/sharepoint/v3" targetNamespace="http://schemas.microsoft.com/office/2006/metadata/properties" ma:root="true" ma:fieldsID="7826087d7815a9902541b039da76a017"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internalName="PublishingStartDate">
      <xsd:simpleType>
        <xsd:restriction base="dms:Unknown"/>
      </xsd:simpleType>
    </xsd:element>
    <xsd:element name="PublishingExpirationDate" ma:index="9" nillable="true" ma:displayName="Scheduling End Date" ma:description=""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44BF69F-F1BA-4445-886B-50B02E2EF299}"/>
</file>

<file path=customXml/itemProps2.xml><?xml version="1.0" encoding="utf-8"?>
<ds:datastoreItem xmlns:ds="http://schemas.openxmlformats.org/officeDocument/2006/customXml" ds:itemID="{9CD9EF6B-3700-4061-BF12-F4C079676895}"/>
</file>

<file path=customXml/itemProps3.xml><?xml version="1.0" encoding="utf-8"?>
<ds:datastoreItem xmlns:ds="http://schemas.openxmlformats.org/officeDocument/2006/customXml" ds:itemID="{5FDBEC18-0000-42CE-97DF-D88F62AADD81}"/>
</file>

<file path=docProps/app.xml><?xml version="1.0" encoding="utf-8"?>
<Properties xmlns="http://schemas.openxmlformats.org/officeDocument/2006/extended-properties" xmlns:vt="http://schemas.openxmlformats.org/officeDocument/2006/docPropsVTypes">
  <Template>Essential</Template>
  <TotalTime>4299</TotalTime>
  <Words>1566</Words>
  <Application>Microsoft Office PowerPoint</Application>
  <PresentationFormat>On-screen Show (4:3)</PresentationFormat>
  <Paragraphs>142</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Concourse</vt:lpstr>
      <vt:lpstr>University Information Audit 2014</vt:lpstr>
      <vt:lpstr>PowerPoint Presentation</vt:lpstr>
      <vt:lpstr>Introduction</vt:lpstr>
      <vt:lpstr>Risks</vt:lpstr>
      <vt:lpstr>Why an Audit?</vt:lpstr>
      <vt:lpstr>The Audit Process</vt:lpstr>
      <vt:lpstr>Why now?</vt:lpstr>
      <vt:lpstr>Strategy 2020</vt:lpstr>
      <vt:lpstr>   Business process : information             relationship                 (Generic HR recruitment process example)</vt:lpstr>
      <vt:lpstr>Information Audit Aims and Objectives</vt:lpstr>
      <vt:lpstr>Opportunities and                     Benefits</vt:lpstr>
      <vt:lpstr>Opportunities</vt:lpstr>
      <vt:lpstr>Benefits</vt:lpstr>
      <vt:lpstr>Approach</vt:lpstr>
      <vt:lpstr>How do you eat            an (information) elephant…?</vt:lpstr>
      <vt:lpstr>Managers Questionnaire</vt:lpstr>
      <vt:lpstr>Audit Spreadsheet</vt:lpstr>
      <vt:lpstr>Method</vt:lpstr>
      <vt:lpstr>All Staff Questionnaire</vt:lpstr>
      <vt:lpstr>Finally…</vt:lpstr>
      <vt:lpstr>Further Information</vt:lpstr>
    </vt:vector>
  </TitlesOfParts>
  <Company>Edinburgh Napier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University Information Audit</dc:title>
  <dc:creator>Watt, Diana</dc:creator>
  <cp:lastModifiedBy>Watt, Diana</cp:lastModifiedBy>
  <cp:revision>112</cp:revision>
  <cp:lastPrinted>2014-07-22T12:50:33Z</cp:lastPrinted>
  <dcterms:created xsi:type="dcterms:W3CDTF">2014-05-07T14:04:58Z</dcterms:created>
  <dcterms:modified xsi:type="dcterms:W3CDTF">2014-08-21T09:26:12Z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0x01010085B328D3B3EF304A8676A8D8F7DC2CCB</vt:lpwstr>
  </property>
  <property fmtid="{D5CDD505-2E9C-101B-9397-08002B2CF9AE}" pid="3" name="Document Description">
    <vt:lpwstr/>
  </property>
  <property fmtid="{D5CDD505-2E9C-101B-9397-08002B2CF9AE}" pid="4" name="Document Keywords">
    <vt:lpwstr/>
  </property>
</Properties>
</file>