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5" r:id="rId6"/>
  </p:sldMasterIdLst>
  <p:sldIdLst>
    <p:sldId id="257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5BE7F9-294B-3094-E419-59EAA390B1F4}" v="11" dt="2021-04-30T08:55:41.061"/>
    <p1510:client id="{EDFD6EEC-465B-4922-9B5F-0FD3A5F7FB10}" v="269" dt="2021-04-30T09:50:4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1" i="0" u="none" strike="noStrike" baseline="0" dirty="0">
                <a:effectLst/>
              </a:rPr>
              <a:t>Health &amp; Wellbeing</a:t>
            </a:r>
            <a:endParaRPr lang="en-GB" dirty="0"/>
          </a:p>
        </c:rich>
      </c:tx>
      <c:layout>
        <c:manualLayout>
          <c:xMode val="edge"/>
          <c:yMode val="edge"/>
          <c:x val="3.5072916666666669E-2"/>
          <c:y val="1.030568278069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 have to put in a lot of extra time to meet the demands of my workload</c:v>
                </c:pt>
                <c:pt idx="1">
                  <c:v>I often worry about work outside my working hours 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0.34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8-4C71-91EC-7A413CAC52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 have to put in a lot of extra time to meet the demands of my workload</c:v>
                </c:pt>
                <c:pt idx="1">
                  <c:v>I often worry about work outside my working hours 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0.36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8-4C71-91EC-7A413CAC52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 have to put in a lot of extra time to meet the demands of my workload</c:v>
                </c:pt>
                <c:pt idx="1">
                  <c:v>I often worry about work outside my working hours 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8-4C71-91EC-7A413CAC52C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 have to put in a lot of extra time to meet the demands of my workload</c:v>
                </c:pt>
                <c:pt idx="1">
                  <c:v>I often worry about work outside my working hours 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0.23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E8-4C71-91EC-7A413CAC52C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 have to put in a lot of extra time to meet the demands of my workload</c:v>
                </c:pt>
                <c:pt idx="1">
                  <c:v>I often worry about work outside my working hours 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0.04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8-4C71-91EC-7A413CAC52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94846544"/>
        <c:axId val="191370800"/>
      </c:barChart>
      <c:catAx>
        <c:axId val="19484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0800"/>
        <c:crosses val="autoZero"/>
        <c:auto val="1"/>
        <c:lblAlgn val="ctr"/>
        <c:lblOffset val="100"/>
        <c:noMultiLvlLbl val="0"/>
      </c:catAx>
      <c:valAx>
        <c:axId val="191370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1" i="0" u="none" strike="noStrike" baseline="0" dirty="0">
                <a:effectLst/>
              </a:rPr>
              <a:t>Community &amp; Belonging</a:t>
            </a:r>
            <a:endParaRPr lang="en-GB" dirty="0"/>
          </a:p>
        </c:rich>
      </c:tx>
      <c:layout>
        <c:manualLayout>
          <c:xMode val="edge"/>
          <c:yMode val="edge"/>
          <c:x val="3.5072916666666669E-2"/>
          <c:y val="1.030568278069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involved in the decisions that affect my work</c:v>
                </c:pt>
                <c:pt idx="1">
                  <c:v>I feel the community spirit within my immediate team has improved in the last year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0.08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B-46F9-8632-5ED7D442A3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involved in the decisions that affect my work</c:v>
                </c:pt>
                <c:pt idx="1">
                  <c:v>I feel the community spirit within my immediate team has improved in the last year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0.51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B-46F9-8632-5ED7D442A3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involved in the decisions that affect my work</c:v>
                </c:pt>
                <c:pt idx="1">
                  <c:v>I feel the community spirit within my immediate team has improved in the last year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0.12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8B-46F9-8632-5ED7D442A3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involved in the decisions that affect my work</c:v>
                </c:pt>
                <c:pt idx="1">
                  <c:v>I feel the community spirit within my immediate team has improved in the last year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0.24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8B-46F9-8632-5ED7D442A3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feel involved in the decisions that affect my work</c:v>
                </c:pt>
                <c:pt idx="1">
                  <c:v>I feel the community spirit within my immediate team has improved in the last year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0.05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8B-46F9-8632-5ED7D442A3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94846544"/>
        <c:axId val="191370800"/>
      </c:barChart>
      <c:catAx>
        <c:axId val="19484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0800"/>
        <c:crosses val="autoZero"/>
        <c:auto val="1"/>
        <c:lblAlgn val="ctr"/>
        <c:lblOffset val="100"/>
        <c:noMultiLvlLbl val="0"/>
      </c:catAx>
      <c:valAx>
        <c:axId val="191370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1" i="0" u="none" strike="noStrike" baseline="0" dirty="0">
                <a:effectLst/>
              </a:rPr>
              <a:t>Communication</a:t>
            </a:r>
          </a:p>
        </c:rich>
      </c:tx>
      <c:layout>
        <c:manualLayout>
          <c:xMode val="edge"/>
          <c:yMode val="edge"/>
          <c:x val="3.5072916666666669E-2"/>
          <c:y val="1.030568278069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understand the strategic goals set out by the University Leadership Team</c:v>
                </c:pt>
                <c:pt idx="1">
                  <c:v>Count of I understand what the strategy means for our School/ department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0.08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8-4C71-91EC-7A413CAC52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understand the strategic goals set out by the University Leadership Team</c:v>
                </c:pt>
                <c:pt idx="1">
                  <c:v>Count of I understand what the strategy means for our School/ department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0.57999999999999996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8-4C71-91EC-7A413CAC52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understand the strategic goals set out by the University Leadership Team</c:v>
                </c:pt>
                <c:pt idx="1">
                  <c:v>Count of I understand what the strategy means for our School/ department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0.06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8-4C71-91EC-7A413CAC52C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understand the strategic goals set out by the University Leadership Team</c:v>
                </c:pt>
                <c:pt idx="1">
                  <c:v>Count of I understand what the strategy means for our School/ department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E8-4C71-91EC-7A413CAC52C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understand the strategic goals set out by the University Leadership Team</c:v>
                </c:pt>
                <c:pt idx="1">
                  <c:v>Count of I understand what the strategy means for our School/ department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0.1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8-4C71-91EC-7A413CAC52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94846544"/>
        <c:axId val="191370800"/>
      </c:barChart>
      <c:catAx>
        <c:axId val="19484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0800"/>
        <c:crosses val="autoZero"/>
        <c:auto val="1"/>
        <c:lblAlgn val="ctr"/>
        <c:lblOffset val="100"/>
        <c:noMultiLvlLbl val="0"/>
      </c:catAx>
      <c:valAx>
        <c:axId val="191370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1" i="0" u="none" strike="noStrike" baseline="0" dirty="0">
                <a:effectLst/>
              </a:rPr>
              <a:t>Leadership &amp; Recognition</a:t>
            </a:r>
            <a:endParaRPr lang="en-GB" dirty="0"/>
          </a:p>
        </c:rich>
      </c:tx>
      <c:layout>
        <c:manualLayout>
          <c:xMode val="edge"/>
          <c:yMode val="edge"/>
          <c:x val="3.5072916666666669E-2"/>
          <c:y val="1.030568278069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support I get from my Line Manager</c:v>
                </c:pt>
                <c:pt idx="1">
                  <c:v>The feedback I receive from my Line Manager helps me to improve my performance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0.36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8B-46F9-8632-5ED7D442A3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support I get from my Line Manager</c:v>
                </c:pt>
                <c:pt idx="1">
                  <c:v>The feedback I receive from my Line Manager helps me to improve my performance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0.45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8B-46F9-8632-5ED7D442A3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support I get from my Line Manager</c:v>
                </c:pt>
                <c:pt idx="1">
                  <c:v>The feedback I receive from my Line Manager helps me to improve my performance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0.06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8B-46F9-8632-5ED7D442A3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support I get from my Line Manager</c:v>
                </c:pt>
                <c:pt idx="1">
                  <c:v>The feedback I receive from my Line Manager helps me to improve my performance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0.1</c:v>
                </c:pt>
                <c:pt idx="1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8B-46F9-8632-5ED7D442A3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support I get from my Line Manager</c:v>
                </c:pt>
                <c:pt idx="1">
                  <c:v>The feedback I receive from my Line Manager helps me to improve my performance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0.03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8B-46F9-8632-5ED7D442A3E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94846544"/>
        <c:axId val="191370800"/>
      </c:barChart>
      <c:catAx>
        <c:axId val="19484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0800"/>
        <c:crosses val="autoZero"/>
        <c:auto val="1"/>
        <c:lblAlgn val="ctr"/>
        <c:lblOffset val="100"/>
        <c:noMultiLvlLbl val="0"/>
      </c:catAx>
      <c:valAx>
        <c:axId val="191370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62" b="1" i="0" u="none" strike="noStrike" baseline="0" dirty="0">
                <a:effectLst/>
              </a:rPr>
              <a:t>Ways of Working</a:t>
            </a:r>
          </a:p>
        </c:rich>
      </c:tx>
      <c:layout>
        <c:manualLayout>
          <c:xMode val="edge"/>
          <c:yMode val="edge"/>
          <c:x val="3.5072916666666669E-2"/>
          <c:y val="1.03056827806971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steps the University is taking to help me work effectively from home </c:v>
                </c:pt>
                <c:pt idx="1">
                  <c:v>I feel trusted to get on with my job, irrespective of where I am working from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8-4C71-91EC-7A413CAC52C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steps the University is taking to help me work effectively from home </c:v>
                </c:pt>
                <c:pt idx="1">
                  <c:v>I feel trusted to get on with my job, irrespective of where I am working from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0.54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8-4C71-91EC-7A413CAC52C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Strongly 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steps the University is taking to help me work effectively from home </c:v>
                </c:pt>
                <c:pt idx="1">
                  <c:v>I feel trusted to get on with my job, irrespective of where I am working from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0.04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8-4C71-91EC-7A413CAC52C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steps the University is taking to help me work effectively from home </c:v>
                </c:pt>
                <c:pt idx="1">
                  <c:v>I feel trusted to get on with my job, irrespective of where I am working from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0.09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E8-4C71-91EC-7A413CAC52C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 opinion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 am satisfied with the steps the University is taking to help me work effectively from home </c:v>
                </c:pt>
                <c:pt idx="1">
                  <c:v>I feel trusted to get on with my job, irrespective of where I am working from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0.05</c:v>
                </c:pt>
                <c:pt idx="1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E8-4C71-91EC-7A413CAC52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94846544"/>
        <c:axId val="191370800"/>
      </c:barChart>
      <c:catAx>
        <c:axId val="194846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370800"/>
        <c:crosses val="autoZero"/>
        <c:auto val="1"/>
        <c:lblAlgn val="ctr"/>
        <c:lblOffset val="100"/>
        <c:noMultiLvlLbl val="0"/>
      </c:catAx>
      <c:valAx>
        <c:axId val="1913708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846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F697-14F6-7047-9F08-B022F7433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782" y="2244486"/>
            <a:ext cx="8996218" cy="1265477"/>
          </a:xfrm>
        </p:spPr>
        <p:txBody>
          <a:bodyPr anchor="b"/>
          <a:lstStyle>
            <a:lvl1pPr algn="ctr">
              <a:defRPr sz="456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86B83-8E92-A247-BEE4-05B8A7033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782" y="3602038"/>
            <a:ext cx="8996218" cy="1655762"/>
          </a:xfrm>
        </p:spPr>
        <p:txBody>
          <a:bodyPr/>
          <a:lstStyle>
            <a:lvl1pPr marL="0" indent="0" algn="ctr">
              <a:buNone/>
              <a:defRPr sz="1827"/>
            </a:lvl1pPr>
            <a:lvl2pPr marL="348046" indent="0" algn="ctr">
              <a:buNone/>
              <a:defRPr sz="1516"/>
            </a:lvl2pPr>
            <a:lvl3pPr marL="696092" indent="0" algn="ctr">
              <a:buNone/>
              <a:defRPr sz="1370"/>
            </a:lvl3pPr>
            <a:lvl4pPr marL="1044139" indent="0" algn="ctr">
              <a:buNone/>
              <a:defRPr sz="1224"/>
            </a:lvl4pPr>
            <a:lvl5pPr marL="1392185" indent="0" algn="ctr">
              <a:buNone/>
              <a:defRPr sz="1224"/>
            </a:lvl5pPr>
            <a:lvl6pPr marL="1740231" indent="0" algn="ctr">
              <a:buNone/>
              <a:defRPr sz="1224"/>
            </a:lvl6pPr>
            <a:lvl7pPr marL="2088278" indent="0" algn="ctr">
              <a:buNone/>
              <a:defRPr sz="1224"/>
            </a:lvl7pPr>
            <a:lvl8pPr marL="2436324" indent="0" algn="ctr">
              <a:buNone/>
              <a:defRPr sz="1224"/>
            </a:lvl8pPr>
            <a:lvl9pPr marL="2784370" indent="0" algn="ctr">
              <a:buNone/>
              <a:defRPr sz="1224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43979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F4C97B-9559-4A92-A53F-34D5C9A58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2F13C-EA9F-424E-99BB-9F2A3A1E3C4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187B5-D92C-4AEC-8EAD-4288B307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A48EC-1B2D-407E-B0DB-528F6096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6BDE6-7C17-48F4-8FD0-890204E7C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3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4" r:id="rId4"/>
    <p:sldLayoutId id="2147483674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727CE-E577-C34B-8AC6-2E17E1CE7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436" y="-3240426"/>
            <a:ext cx="9617364" cy="9251763"/>
          </a:xfrm>
          <a:prstGeom prst="rect">
            <a:avLst/>
          </a:prstGeom>
        </p:spPr>
        <p:txBody>
          <a:bodyPr vert="horz" wrap="square" lIns="144000" tIns="0" rIns="144000" bIns="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AB3E8-B0D5-404A-A375-02744103F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36436" y="1825625"/>
            <a:ext cx="9617364" cy="4141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925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3810030" rtl="0" eaLnBrk="1" latinLnBrk="0" hangingPunct="1">
        <a:lnSpc>
          <a:spcPct val="90000"/>
        </a:lnSpc>
        <a:spcBef>
          <a:spcPct val="0"/>
        </a:spcBef>
        <a:buNone/>
        <a:defRPr sz="16700" b="1" i="0" kern="1200" baseline="0">
          <a:solidFill>
            <a:schemeClr val="tx1"/>
          </a:solidFill>
          <a:latin typeface="Arial Bold"/>
          <a:ea typeface="+mj-ea"/>
          <a:cs typeface="+mj-cs"/>
        </a:defRPr>
      </a:lvl1pPr>
    </p:titleStyle>
    <p:bodyStyle>
      <a:lvl1pPr marL="952508" indent="-952508" algn="l" defTabSz="3810030" rtl="0" eaLnBrk="1" latinLnBrk="0" hangingPunct="1">
        <a:lnSpc>
          <a:spcPct val="90000"/>
        </a:lnSpc>
        <a:spcBef>
          <a:spcPts val="4167"/>
        </a:spcBef>
        <a:buFont typeface="Wingdings" pitchFamily="2" charset="2"/>
        <a:buChar char="§"/>
        <a:defRPr sz="11700" b="0" i="0" kern="1200">
          <a:solidFill>
            <a:schemeClr val="tx1"/>
          </a:solidFill>
          <a:latin typeface="Arial Regular"/>
          <a:ea typeface="+mn-ea"/>
          <a:cs typeface="+mn-cs"/>
        </a:defRPr>
      </a:lvl1pPr>
      <a:lvl2pPr marL="2857523" indent="-952508" algn="l" defTabSz="3810030" rtl="0" eaLnBrk="1" latinLnBrk="0" hangingPunct="1">
        <a:lnSpc>
          <a:spcPct val="90000"/>
        </a:lnSpc>
        <a:spcBef>
          <a:spcPts val="2083"/>
        </a:spcBef>
        <a:buFont typeface="Wingdings" pitchFamily="2" charset="2"/>
        <a:buChar char="§"/>
        <a:defRPr sz="10000" b="0" i="0" kern="1200">
          <a:solidFill>
            <a:schemeClr val="tx1"/>
          </a:solidFill>
          <a:latin typeface="Arial Regular"/>
          <a:ea typeface="+mn-ea"/>
          <a:cs typeface="+mn-cs"/>
        </a:defRPr>
      </a:lvl2pPr>
      <a:lvl3pPr marL="4762538" indent="-952508" algn="l" defTabSz="3810030" rtl="0" eaLnBrk="1" latinLnBrk="0" hangingPunct="1">
        <a:lnSpc>
          <a:spcPct val="90000"/>
        </a:lnSpc>
        <a:spcBef>
          <a:spcPts val="2083"/>
        </a:spcBef>
        <a:buFont typeface="Wingdings" pitchFamily="2" charset="2"/>
        <a:buChar char="§"/>
        <a:defRPr sz="8300" b="0" i="0" kern="1200">
          <a:solidFill>
            <a:schemeClr val="tx1"/>
          </a:solidFill>
          <a:latin typeface="Arial Regular"/>
          <a:ea typeface="+mn-ea"/>
          <a:cs typeface="+mn-cs"/>
        </a:defRPr>
      </a:lvl3pPr>
      <a:lvl4pPr marL="6667553" indent="-952508" algn="l" defTabSz="3810030" rtl="0" eaLnBrk="1" latinLnBrk="0" hangingPunct="1">
        <a:lnSpc>
          <a:spcPct val="90000"/>
        </a:lnSpc>
        <a:spcBef>
          <a:spcPts val="2083"/>
        </a:spcBef>
        <a:buFont typeface="Wingdings" pitchFamily="2" charset="2"/>
        <a:buChar char="§"/>
        <a:defRPr sz="7500" b="0" i="0" kern="1200">
          <a:solidFill>
            <a:schemeClr val="tx1"/>
          </a:solidFill>
          <a:latin typeface="Arial Regular"/>
          <a:ea typeface="+mn-ea"/>
          <a:cs typeface="+mn-cs"/>
        </a:defRPr>
      </a:lvl4pPr>
      <a:lvl5pPr marL="8572569" indent="-952508" algn="l" defTabSz="3810030" rtl="0" eaLnBrk="1" latinLnBrk="0" hangingPunct="1">
        <a:lnSpc>
          <a:spcPct val="90000"/>
        </a:lnSpc>
        <a:spcBef>
          <a:spcPts val="2083"/>
        </a:spcBef>
        <a:buFont typeface="Wingdings" pitchFamily="2" charset="2"/>
        <a:buChar char="§"/>
        <a:defRPr sz="7500" b="0" i="0" kern="1200">
          <a:solidFill>
            <a:schemeClr val="tx1"/>
          </a:solidFill>
          <a:latin typeface="Arial Regular"/>
          <a:ea typeface="+mn-ea"/>
          <a:cs typeface="+mn-cs"/>
        </a:defRPr>
      </a:lvl5pPr>
      <a:lvl6pPr marL="1047758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2382599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4287614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6192630" indent="-952508" algn="l" defTabSz="3810030" rtl="0" eaLnBrk="1" latinLnBrk="0" hangingPunct="1">
        <a:lnSpc>
          <a:spcPct val="90000"/>
        </a:lnSpc>
        <a:spcBef>
          <a:spcPts val="2083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1pPr>
      <a:lvl2pPr marL="1905015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2pPr>
      <a:lvl3pPr marL="3810030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715046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4pPr>
      <a:lvl5pPr marL="7620061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5pPr>
      <a:lvl6pPr marL="9525076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6pPr>
      <a:lvl7pPr marL="11430091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7pPr>
      <a:lvl8pPr marL="13335107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8pPr>
      <a:lvl9pPr marL="15240122" algn="l" defTabSz="3810030" rtl="0" eaLnBrk="1" latinLnBrk="0" hangingPunct="1">
        <a:defRPr sz="7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94D4-E970-4A99-BF4B-53B7B254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9C44E-39C2-4CA9-91D4-7AAEBA1AD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C9A57-5711-4598-BC74-F5264B242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2F13C-EA9F-424E-99BB-9F2A3A1E3C4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9146F-A58C-4785-9AD8-838FF48F31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477A6-6D88-4B16-9E18-3E2D773DF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6BDE6-7C17-48F4-8FD0-890204E7C7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8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373F-DBCB-954F-8A90-053B95003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1408" y="2330200"/>
            <a:ext cx="6563445" cy="1107996"/>
          </a:xfrm>
        </p:spPr>
        <p:txBody>
          <a:bodyPr vert="horz" wrap="square" lIns="219289" tIns="0" rIns="219289" bIns="0" rtlCol="0" anchor="b">
            <a:spAutoFit/>
          </a:bodyPr>
          <a:lstStyle>
            <a:lvl1pPr marL="0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572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7145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5717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94289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2862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1434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90006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88579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>
                <a:latin typeface="+mn-lt"/>
              </a:rPr>
              <a:t>All Staff Survey:</a:t>
            </a:r>
            <a:br>
              <a:rPr lang="en-GB" sz="4000">
                <a:latin typeface="+mn-lt"/>
              </a:rPr>
            </a:br>
            <a:r>
              <a:rPr lang="en-GB" sz="4000">
                <a:latin typeface="+mn-lt"/>
              </a:rPr>
              <a:t>March 2021</a:t>
            </a:r>
            <a:endParaRPr lang="en-GB" sz="4000" b="1">
              <a:latin typeface="+mn-lt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14F3F-C451-8C4C-8EA4-B4F0F927B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1408" y="4033442"/>
            <a:ext cx="4954127" cy="1485455"/>
          </a:xfrm>
        </p:spPr>
        <p:txBody>
          <a:bodyPr vert="horz" lIns="219289" tIns="54822" rIns="219289" bIns="8355" rtlCol="0" anchor="t">
            <a:normAutofit lnSpcReduction="10000"/>
          </a:bodyPr>
          <a:lstStyle>
            <a:lvl1pPr marL="0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572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7145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5717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94289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2862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1434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90006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88579" algn="l" defTabSz="197145" rtl="0" eaLnBrk="1" latinLnBrk="0" hangingPunct="1">
              <a:defRPr sz="3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dirty="0">
                <a:latin typeface="+mj-lt"/>
              </a:rPr>
              <a:t>410 colleague responses </a:t>
            </a:r>
            <a:br>
              <a:rPr lang="en-GB" sz="2600" dirty="0">
                <a:latin typeface="+mj-lt"/>
              </a:rPr>
            </a:br>
            <a:r>
              <a:rPr lang="en-GB" sz="2600" dirty="0">
                <a:latin typeface="+mj-lt"/>
                <a:cs typeface="Arial"/>
              </a:rPr>
              <a:t>25% response rate</a:t>
            </a:r>
            <a:br>
              <a:rPr lang="en-GB" sz="2600" dirty="0">
                <a:latin typeface="+mj-lt"/>
                <a:cs typeface="Arial"/>
              </a:rPr>
            </a:br>
            <a:br>
              <a:rPr lang="en-GB" sz="2600" dirty="0">
                <a:latin typeface="+mj-lt"/>
                <a:cs typeface="Arial"/>
              </a:rPr>
            </a:br>
            <a:endParaRPr lang="en-GB" sz="2631">
              <a:latin typeface="+mj-lt"/>
              <a:cs typeface="Arial"/>
            </a:endParaRPr>
          </a:p>
          <a:p>
            <a:pPr algn="l"/>
            <a:endParaRPr lang="en-GB" sz="2631">
              <a:latin typeface="+mj-lt"/>
              <a:cs typeface="Arial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EFC8DB4-1EC7-F744-90E6-4C53DC775A7C}"/>
              </a:ext>
            </a:extLst>
          </p:cNvPr>
          <p:cNvCxnSpPr>
            <a:cxnSpLocks/>
          </p:cNvCxnSpPr>
          <p:nvPr/>
        </p:nvCxnSpPr>
        <p:spPr>
          <a:xfrm>
            <a:off x="2812810" y="2002922"/>
            <a:ext cx="142913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130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86DFD2-11E4-4441-932B-B82088103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389139"/>
              </p:ext>
            </p:extLst>
          </p:nvPr>
        </p:nvGraphicFramePr>
        <p:xfrm>
          <a:off x="284813" y="219996"/>
          <a:ext cx="11808516" cy="341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963754-EA32-4436-9B0B-7149674E8E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6040292"/>
              </p:ext>
            </p:extLst>
          </p:nvPr>
        </p:nvGraphicFramePr>
        <p:xfrm>
          <a:off x="0" y="3446976"/>
          <a:ext cx="12082072" cy="341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621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86DFD2-11E4-4441-932B-B82088103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359607"/>
              </p:ext>
            </p:extLst>
          </p:nvPr>
        </p:nvGraphicFramePr>
        <p:xfrm>
          <a:off x="284813" y="219996"/>
          <a:ext cx="11915955" cy="341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6963754-EA32-4436-9B0B-7149674E8E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9264430"/>
              </p:ext>
            </p:extLst>
          </p:nvPr>
        </p:nvGraphicFramePr>
        <p:xfrm>
          <a:off x="119920" y="3446976"/>
          <a:ext cx="12072079" cy="341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58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B86DFD2-11E4-4441-932B-B82088103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3881939"/>
              </p:ext>
            </p:extLst>
          </p:nvPr>
        </p:nvGraphicFramePr>
        <p:xfrm>
          <a:off x="0" y="1299287"/>
          <a:ext cx="12192000" cy="367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380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NU Corporate General">
  <a:themeElements>
    <a:clrScheme name="ENU General Palette">
      <a:dk1>
        <a:srgbClr val="272928"/>
      </a:dk1>
      <a:lt1>
        <a:srgbClr val="FFFFFF"/>
      </a:lt1>
      <a:dk2>
        <a:srgbClr val="E82340"/>
      </a:dk2>
      <a:lt2>
        <a:srgbClr val="E9E9E9"/>
      </a:lt2>
      <a:accent1>
        <a:srgbClr val="62B0DC"/>
      </a:accent1>
      <a:accent2>
        <a:srgbClr val="FFCD02"/>
      </a:accent2>
      <a:accent3>
        <a:srgbClr val="849FA4"/>
      </a:accent3>
      <a:accent4>
        <a:srgbClr val="E82340"/>
      </a:accent4>
      <a:accent5>
        <a:srgbClr val="1B1E1E"/>
      </a:accent5>
      <a:accent6>
        <a:srgbClr val="DBDDDB"/>
      </a:accent6>
      <a:hlink>
        <a:srgbClr val="309AD0"/>
      </a:hlink>
      <a:folHlink>
        <a:srgbClr val="1A1E1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U General Template PPT_101120" id="{E2BCA337-0D41-2F47-B96E-EFBAAA764047}" vid="{80CACB30-08DC-F84A-A9A8-415B3E5343B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E3E009F0AF2748ABFA6FD4A41362AA" ma:contentTypeVersion="9" ma:contentTypeDescription="Create a new document." ma:contentTypeScope="" ma:versionID="50c911516978bba8c2c6e2805bbdf2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67f440a4af09a15a0f120d821b5b9c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5B1880-D13D-4179-9407-275A710CBD6C}"/>
</file>

<file path=customXml/itemProps2.xml><?xml version="1.0" encoding="utf-8"?>
<ds:datastoreItem xmlns:ds="http://schemas.openxmlformats.org/officeDocument/2006/customXml" ds:itemID="{82A3E32A-C658-471D-818A-BF43113D2F68}"/>
</file>

<file path=customXml/itemProps3.xml><?xml version="1.0" encoding="utf-8"?>
<ds:datastoreItem xmlns:ds="http://schemas.openxmlformats.org/officeDocument/2006/customXml" ds:itemID="{94789027-3653-4586-B23A-BA6D969E36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Bold</vt:lpstr>
      <vt:lpstr>Arial Regular</vt:lpstr>
      <vt:lpstr>Calibri</vt:lpstr>
      <vt:lpstr>Calibri Light</vt:lpstr>
      <vt:lpstr>Wingdings</vt:lpstr>
      <vt:lpstr>office theme</vt:lpstr>
      <vt:lpstr>ENU Corporate General</vt:lpstr>
      <vt:lpstr>Office Theme</vt:lpstr>
      <vt:lpstr>All Staff Survey: March 2021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2021_all University results only</dc:title>
  <dc:creator/>
  <cp:lastModifiedBy>Crolla, Bernie</cp:lastModifiedBy>
  <cp:revision>8</cp:revision>
  <dcterms:created xsi:type="dcterms:W3CDTF">2021-04-30T08:54:42Z</dcterms:created>
  <dcterms:modified xsi:type="dcterms:W3CDTF">2021-04-30T09:51:06Z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0x010100C9E3E009F0AF2748ABFA6FD4A41362AA</vt:lpwstr>
  </property>
  <property fmtid="{D5CDD505-2E9C-101B-9397-08002B2CF9AE}" pid="3" name="Document Description">
    <vt:lpwstr/>
  </property>
  <property fmtid="{D5CDD505-2E9C-101B-9397-08002B2CF9AE}" pid="4" name="Document Keywords">
    <vt:lpwstr/>
  </property>
</Properties>
</file>