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5" r:id="rId5"/>
    <p:sldId id="257" r:id="rId6"/>
    <p:sldId id="276" r:id="rId7"/>
    <p:sldId id="272" r:id="rId8"/>
    <p:sldId id="280" r:id="rId9"/>
    <p:sldId id="273" r:id="rId10"/>
    <p:sldId id="274" r:id="rId11"/>
    <p:sldId id="275" r:id="rId12"/>
    <p:sldId id="269" r:id="rId13"/>
    <p:sldId id="256" r:id="rId14"/>
    <p:sldId id="271" r:id="rId15"/>
    <p:sldId id="270" r:id="rId16"/>
    <p:sldId id="267" r:id="rId17"/>
    <p:sldId id="261" r:id="rId18"/>
    <p:sldId id="268" r:id="rId19"/>
    <p:sldId id="260" r:id="rId20"/>
    <p:sldId id="279" r:id="rId21"/>
    <p:sldId id="277" r:id="rId22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761A5-9B56-45E8-97C1-808ADF941E28}" v="66" dt="2024-04-18T09:29:49.606"/>
    <p1510:client id="{0C378F94-CC81-459A-8223-F78643BF6B71}" v="55" dt="2024-04-18T11:02:40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9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n, Ruth" userId="e9a66a6c-0044-49f3-94ac-585d29dd4cea" providerId="ADAL" clId="{0C378F94-CC81-459A-8223-F78643BF6B71}"/>
    <pc:docChg chg="custSel modSld sldOrd">
      <pc:chgData name="Thin, Ruth" userId="e9a66a6c-0044-49f3-94ac-585d29dd4cea" providerId="ADAL" clId="{0C378F94-CC81-459A-8223-F78643BF6B71}" dt="2024-04-18T10:58:10.889" v="56" actId="20577"/>
      <pc:docMkLst>
        <pc:docMk/>
      </pc:docMkLst>
      <pc:sldChg chg="ord">
        <pc:chgData name="Thin, Ruth" userId="e9a66a6c-0044-49f3-94ac-585d29dd4cea" providerId="ADAL" clId="{0C378F94-CC81-459A-8223-F78643BF6B71}" dt="2024-04-18T09:34:55.866" v="1"/>
        <pc:sldMkLst>
          <pc:docMk/>
          <pc:sldMk cId="0" sldId="267"/>
        </pc:sldMkLst>
      </pc:sldChg>
      <pc:sldChg chg="modSp">
        <pc:chgData name="Thin, Ruth" userId="e9a66a6c-0044-49f3-94ac-585d29dd4cea" providerId="ADAL" clId="{0C378F94-CC81-459A-8223-F78643BF6B71}" dt="2024-04-18T10:58:10.889" v="56" actId="20577"/>
        <pc:sldMkLst>
          <pc:docMk/>
          <pc:sldMk cId="1686248012" sldId="275"/>
        </pc:sldMkLst>
        <pc:spChg chg="mod">
          <ac:chgData name="Thin, Ruth" userId="e9a66a6c-0044-49f3-94ac-585d29dd4cea" providerId="ADAL" clId="{0C378F94-CC81-459A-8223-F78643BF6B71}" dt="2024-04-18T10:58:10.889" v="56" actId="20577"/>
          <ac:spMkLst>
            <pc:docMk/>
            <pc:sldMk cId="1686248012" sldId="275"/>
            <ac:spMk id="5123" creationId="{00000000-0000-0000-0000-000000000000}"/>
          </ac:spMkLst>
        </pc:spChg>
      </pc:sldChg>
      <pc:sldChg chg="addSp delSp modSp mod">
        <pc:chgData name="Thin, Ruth" userId="e9a66a6c-0044-49f3-94ac-585d29dd4cea" providerId="ADAL" clId="{0C378F94-CC81-459A-8223-F78643BF6B71}" dt="2024-04-18T10:51:45.099" v="3"/>
        <pc:sldMkLst>
          <pc:docMk/>
          <pc:sldMk cId="2287632619" sldId="277"/>
        </pc:sldMkLst>
        <pc:picChg chg="add mod">
          <ac:chgData name="Thin, Ruth" userId="e9a66a6c-0044-49f3-94ac-585d29dd4cea" providerId="ADAL" clId="{0C378F94-CC81-459A-8223-F78643BF6B71}" dt="2024-04-18T10:51:45.099" v="3"/>
          <ac:picMkLst>
            <pc:docMk/>
            <pc:sldMk cId="2287632619" sldId="277"/>
            <ac:picMk id="4" creationId="{3872ADCC-C081-CBAE-72E8-FD5395C82571}"/>
          </ac:picMkLst>
        </pc:picChg>
        <pc:picChg chg="del">
          <ac:chgData name="Thin, Ruth" userId="e9a66a6c-0044-49f3-94ac-585d29dd4cea" providerId="ADAL" clId="{0C378F94-CC81-459A-8223-F78643BF6B71}" dt="2024-04-18T10:51:44.793" v="2" actId="478"/>
          <ac:picMkLst>
            <pc:docMk/>
            <pc:sldMk cId="2287632619" sldId="277"/>
            <ac:picMk id="6" creationId="{6512F4CA-40C3-2EB6-EC20-176F64B37DF3}"/>
          </ac:picMkLst>
        </pc:picChg>
      </pc:sldChg>
      <pc:sldChg chg="modSp">
        <pc:chgData name="Thin, Ruth" userId="e9a66a6c-0044-49f3-94ac-585d29dd4cea" providerId="ADAL" clId="{0C378F94-CC81-459A-8223-F78643BF6B71}" dt="2024-04-18T10:52:14.730" v="19" actId="20577"/>
        <pc:sldMkLst>
          <pc:docMk/>
          <pc:sldMk cId="2886240057" sldId="280"/>
        </pc:sldMkLst>
        <pc:spChg chg="mod">
          <ac:chgData name="Thin, Ruth" userId="e9a66a6c-0044-49f3-94ac-585d29dd4cea" providerId="ADAL" clId="{0C378F94-CC81-459A-8223-F78643BF6B71}" dt="2024-04-18T10:52:14.730" v="19" actId="20577"/>
          <ac:spMkLst>
            <pc:docMk/>
            <pc:sldMk cId="2886240057" sldId="280"/>
            <ac:spMk id="3" creationId="{5635F71E-8CA2-A3F3-5B9A-D24C985EE0C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E6D852-32A5-4DC4-A102-39FC383AD900}" type="datetimeFigureOut">
              <a:rPr lang="en-US" altLang="en-US"/>
              <a:pPr>
                <a:defRPr/>
              </a:pPr>
              <a:t>4/18/2024</a:t>
            </a:fld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5930888-B0CC-46C2-AC80-A30804D2BB0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59343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41EAA8-54E3-46B2-A2AA-4E47B5244204}" type="datetimeFigureOut">
              <a:rPr lang="en-US" altLang="en-US"/>
              <a:pPr>
                <a:defRPr/>
              </a:pPr>
              <a:t>4/18/2024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F75F2D5-88A3-40D4-943D-2A9567591E9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95104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75F2D5-88A3-40D4-943D-2A9567591E98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0458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7EF793-5233-439D-95C5-3C29C4AA8BC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4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88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88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0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0"/>
            <a:ext cx="6497654" cy="1417638"/>
          </a:xfrm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tillium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tillium" panose="00000500000000000000" pitchFamily="50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  <a:latin typeface="Titillium" panose="00000500000000000000" pitchFamily="50" charset="0"/>
                <a:ea typeface="+mn-ea"/>
                <a:cs typeface="+mn-cs"/>
              </a:defRPr>
            </a:lvl2pPr>
            <a:lvl3pPr>
              <a:defRPr sz="2400">
                <a:latin typeface="Titillium" panose="00000500000000000000" pitchFamily="50" charset="0"/>
              </a:defRPr>
            </a:lvl3pPr>
            <a:lvl4pPr>
              <a:defRPr sz="2400">
                <a:latin typeface="Titillium" panose="00000500000000000000" pitchFamily="50" charset="0"/>
              </a:defRPr>
            </a:lvl4pPr>
            <a:lvl5pPr>
              <a:defRPr sz="2400">
                <a:latin typeface="Titillium" panose="000005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9677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60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733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55733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9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7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8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19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48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72313" cy="1417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733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32668B-5A2A-B19A-A672-B1BD9166BC4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917567" cy="5801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tillium" panose="00000500000000000000" pitchFamily="50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tillium" panose="00000500000000000000" pitchFamily="50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itillium" panose="00000500000000000000" pitchFamily="50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tillium" panose="00000500000000000000" pitchFamily="50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tillium" panose="00000500000000000000" pitchFamily="50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health&amp;safetyoffice@napier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taff.napier.ac.uk/services/governance-compliance/healthandsafety/fire/Pages/DisabledRefuges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y.napier.ac.uk/life-on-campus/lost-property-safety-and-security/safezon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s://staff.napier.ac.uk/services/governance-compliance/healthandsafety/Pages/HealthSafety.aspx" TargetMode="External"/><Relationship Id="rId7" Type="http://schemas.openxmlformats.org/officeDocument/2006/relationships/hyperlink" Target="https://play.google.com/store/apps/details?id=com.criticalarc.safezoneapp" TargetMode="External"/><Relationship Id="rId2" Type="http://schemas.openxmlformats.org/officeDocument/2006/relationships/hyperlink" Target="mailto:health&amp;safetyoffice@napier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apple.com/au/app/safezone/id533054756" TargetMode="External"/><Relationship Id="rId5" Type="http://schemas.openxmlformats.org/officeDocument/2006/relationships/hyperlink" Target="mailto:HumanResources@napier.ac.uk" TargetMode="External"/><Relationship Id="rId4" Type="http://schemas.openxmlformats.org/officeDocument/2006/relationships/hyperlink" Target="mailto:FacilitiesServiceDesk@napier.ac.uk" TargetMode="External"/><Relationship Id="rId9" Type="http://schemas.openxmlformats.org/officeDocument/2006/relationships/hyperlink" Target="https://www.publicdomainpictures.net/view-image.php?image=118217&amp;picture=info-round-symbo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Health&amp;safetyoffice@napier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napier.ac.uk/services/governance-compliance/healthandsafety/guidance/Pages/Accidents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staff.napier.ac.uk/services/governance-compliance/healthandsafety/policies/Pages/Policies-A-Z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HumanResources@napier.ac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napier.ac.uk/services/governance-compliance/healthandsafety/policies/Pages/Policies-A-Z.asp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napier.ac.uk/services/governance-compliance/healthandsafety/policies/Pages/Policies-A-Z.asp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napier.ac.uk/services/governance-compliance/healthandsafety/policies/Pages/Policies-A-Z.asp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taff.napier.ac.uk/services/governance-compliance/healthandsafety/policies/Pages/Policies-A-Z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6313" y="1916832"/>
            <a:ext cx="9144000" cy="1008112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GB" altLang="en-US" sz="4400" b="1" dirty="0">
                <a:latin typeface="Titillium" panose="00000500000000000000" pitchFamily="50" charset="0"/>
              </a:rPr>
              <a:t>Health, Safety &amp; Fire</a:t>
            </a:r>
            <a:br>
              <a:rPr lang="en-GB" altLang="en-US" sz="4400" b="1" dirty="0">
                <a:latin typeface="Titillium" panose="00000500000000000000" pitchFamily="50" charset="0"/>
              </a:rPr>
            </a:br>
            <a:r>
              <a:rPr lang="en-GB" altLang="en-US" sz="4400" b="1" dirty="0">
                <a:latin typeface="Titillium" panose="00000500000000000000" pitchFamily="50" charset="0"/>
              </a:rPr>
              <a:t>Staff (Associates) Induction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C0C3E-0352-7018-C2C9-30A9CB16B401}"/>
              </a:ext>
            </a:extLst>
          </p:cNvPr>
          <p:cNvSpPr txBox="1"/>
          <p:nvPr/>
        </p:nvSpPr>
        <p:spPr>
          <a:xfrm>
            <a:off x="6313" y="6488668"/>
            <a:ext cx="5213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Health &amp; Safety Team  | 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health&amp;safetyoffice@napier.ac.uk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86654-E71B-9D78-A753-3B2E680283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"/>
          <a:stretch/>
        </p:blipFill>
        <p:spPr>
          <a:xfrm>
            <a:off x="107504" y="4077072"/>
            <a:ext cx="2700000" cy="1842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9D12AB-D966-F77D-D8CE-BEDB1AD4E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000" y="4088858"/>
            <a:ext cx="2700000" cy="1841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3BE14B-1A32-3B6D-8C2E-D04B02B608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600" y="4077072"/>
            <a:ext cx="2700000" cy="183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AFC0E8-D1C1-A9C4-7338-7991471871A6}"/>
              </a:ext>
            </a:extLst>
          </p:cNvPr>
          <p:cNvSpPr txBox="1"/>
          <p:nvPr/>
        </p:nvSpPr>
        <p:spPr>
          <a:xfrm>
            <a:off x="6444208" y="6564426"/>
            <a:ext cx="2864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Staff (Associates) Induction v1.0 2024-04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Fire or Emergency Procedures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3238" y="1557338"/>
            <a:ext cx="4500810" cy="4530725"/>
          </a:xfrm>
        </p:spPr>
        <p:txBody>
          <a:bodyPr/>
          <a:lstStyle/>
          <a:p>
            <a:r>
              <a:rPr lang="en-GB" altLang="en-US" dirty="0"/>
              <a:t>Please read the blue and white notices provided throughout the University</a:t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These give details of the University’s fire and emergency procedures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1EE254-16D1-3D22-CC84-072DAFB04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29991"/>
            <a:ext cx="3394182" cy="4785418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496118"/>
            <a:ext cx="8137524" cy="6173242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800" b="1" dirty="0"/>
              <a:t>On discovering a fire:</a:t>
            </a:r>
          </a:p>
          <a:p>
            <a:r>
              <a:rPr lang="en-GB" altLang="en-US" dirty="0"/>
              <a:t>Raise the alarm</a:t>
            </a:r>
          </a:p>
          <a:p>
            <a:r>
              <a:rPr lang="en-GB" altLang="en-US" dirty="0"/>
              <a:t>Immediately operate the nearest break glass alarm call point</a:t>
            </a:r>
          </a:p>
          <a:p>
            <a:r>
              <a:rPr lang="en-GB" altLang="en-US" dirty="0"/>
              <a:t>Call the Fire Service: dial (9) 999 </a:t>
            </a:r>
            <a:r>
              <a:rPr lang="en-GB" dirty="0"/>
              <a:t>and state "Fire at Edinburgh Napier University..." and give campus address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2800" b="1" dirty="0"/>
              <a:t>On hearing the alarm:</a:t>
            </a:r>
            <a:endParaRPr lang="en-GB" sz="2800" dirty="0"/>
          </a:p>
          <a:p>
            <a:r>
              <a:rPr lang="en-GB" altLang="en-US" dirty="0"/>
              <a:t>Evacuate the building</a:t>
            </a:r>
          </a:p>
          <a:p>
            <a:r>
              <a:rPr lang="en-GB" altLang="en-US" dirty="0"/>
              <a:t>Use the nearest available exit – </a:t>
            </a:r>
            <a:r>
              <a:rPr lang="en-GB" altLang="en-US" b="1" dirty="0"/>
              <a:t>never</a:t>
            </a:r>
            <a:r>
              <a:rPr lang="en-GB" altLang="en-US" dirty="0"/>
              <a:t> use the lift</a:t>
            </a:r>
          </a:p>
          <a:p>
            <a:r>
              <a:rPr lang="en-GB" altLang="en-US" dirty="0"/>
              <a:t>Assemble at the designated assembly point </a:t>
            </a:r>
          </a:p>
          <a:p>
            <a:r>
              <a:rPr lang="en-GB" altLang="en-US" dirty="0"/>
              <a:t>Keep access routes clear for emergency services</a:t>
            </a:r>
          </a:p>
          <a:p>
            <a:r>
              <a:rPr lang="en-GB" altLang="en-US" dirty="0"/>
              <a:t>Do not re-enter the building until authorisation given by Senior Fire Co-ordinator / Fire Officer in charge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2041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Assembly points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196752"/>
            <a:ext cx="8461250" cy="5616624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b="1" dirty="0"/>
              <a:t>Craiglockhart</a:t>
            </a:r>
          </a:p>
          <a:p>
            <a:r>
              <a:rPr lang="en-GB" altLang="en-US" sz="2000" dirty="0"/>
              <a:t>A: Service road opposite the visitors' car park</a:t>
            </a:r>
          </a:p>
          <a:p>
            <a:r>
              <a:rPr lang="en-GB" altLang="en-US" sz="2000" dirty="0"/>
              <a:t>B: Disabled car park at north of building</a:t>
            </a:r>
          </a:p>
          <a:p>
            <a:pPr>
              <a:spcAft>
                <a:spcPts val="600"/>
              </a:spcAft>
            </a:pPr>
            <a:r>
              <a:rPr lang="en-GB" altLang="en-US" sz="2000" dirty="0"/>
              <a:t>C: End of roadway at south-west of building adjacent to large decked area</a:t>
            </a:r>
          </a:p>
          <a:p>
            <a:pPr marL="0" indent="0">
              <a:buNone/>
            </a:pPr>
            <a:r>
              <a:rPr lang="en-GB" altLang="en-US" sz="2000" b="1" dirty="0"/>
              <a:t>Sighthill</a:t>
            </a:r>
          </a:p>
          <a:p>
            <a:r>
              <a:rPr lang="en-GB" altLang="en-US" sz="2000" dirty="0"/>
              <a:t>A: Area adjacent to main campus entrance</a:t>
            </a:r>
          </a:p>
          <a:p>
            <a:r>
              <a:rPr lang="en-GB" altLang="en-US" sz="2000" dirty="0"/>
              <a:t>B: South-west corner of car park, adjacent to energy centre</a:t>
            </a:r>
          </a:p>
          <a:p>
            <a:pPr>
              <a:spcAft>
                <a:spcPts val="600"/>
              </a:spcAft>
            </a:pPr>
            <a:r>
              <a:rPr lang="en-GB" altLang="en-US" sz="2000" dirty="0"/>
              <a:t>C: East car park</a:t>
            </a:r>
          </a:p>
          <a:p>
            <a:pPr marL="0" indent="0">
              <a:buNone/>
            </a:pPr>
            <a:r>
              <a:rPr lang="en-GB" altLang="en-US" sz="2000" b="1" dirty="0"/>
              <a:t>Merchiston</a:t>
            </a:r>
          </a:p>
          <a:p>
            <a:r>
              <a:rPr lang="en-GB" altLang="en-US" sz="2000" dirty="0"/>
              <a:t>A: Pillar in main courtyard at front of building</a:t>
            </a:r>
          </a:p>
          <a:p>
            <a:r>
              <a:rPr lang="en-GB" altLang="en-US" sz="2000" dirty="0"/>
              <a:t>B: West car park</a:t>
            </a:r>
          </a:p>
          <a:p>
            <a:pPr>
              <a:spcAft>
                <a:spcPts val="600"/>
              </a:spcAft>
            </a:pPr>
            <a:r>
              <a:rPr lang="en-GB" altLang="en-US" sz="2000" dirty="0"/>
              <a:t>C: East car park behind refectory</a:t>
            </a:r>
          </a:p>
          <a:p>
            <a:pPr marL="0" indent="0">
              <a:buNone/>
            </a:pPr>
            <a:r>
              <a:rPr lang="en-GB" altLang="en-US" sz="2000" b="1" dirty="0"/>
              <a:t>Merchiston Avenue</a:t>
            </a:r>
          </a:p>
          <a:p>
            <a:r>
              <a:rPr lang="en-GB" altLang="en-US" sz="2000" dirty="0"/>
              <a:t>A: To right of main entrance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7B01EF-548D-F6C1-54C0-B5A292698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908" y="5157192"/>
            <a:ext cx="1301580" cy="15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3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>
                <a:sym typeface="Webdings" panose="05030102010509060703" pitchFamily="18" charset="2"/>
              </a:rPr>
              <a:t>PEEPs </a:t>
            </a:r>
            <a:r>
              <a:rPr lang="en-GB" altLang="en-US" sz="2000" dirty="0">
                <a:sym typeface="Webdings" panose="05030102010509060703" pitchFamily="18" charset="2"/>
              </a:rPr>
              <a:t>(Personal Emergency Evacuation Plans)</a:t>
            </a:r>
            <a:endParaRPr lang="en-GB" altLang="en-US" dirty="0">
              <a:sym typeface="Webdings" panose="05030102010509060703" pitchFamily="18" charset="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557338"/>
            <a:ext cx="8229600" cy="4530725"/>
          </a:xfrm>
        </p:spPr>
        <p:txBody>
          <a:bodyPr/>
          <a:lstStyle/>
          <a:p>
            <a:r>
              <a:rPr lang="en-GB" altLang="en-US" dirty="0"/>
              <a:t>All staff who may need assistance in an emergency evacuation should have a Personal Emergency Evacuation Plan (PEEP) drawn up - the relevant School or Service should contact the Health &amp; Safety Team in the first instance</a:t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All students who may need assistance in an emergency evacuation should arrange a Personal Emergency Evacuation Plan (PEEP) through their Disability Contact / Wellbeing &amp; Inclusion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Temporary Waiting Spaces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124744"/>
            <a:ext cx="8229600" cy="5139406"/>
          </a:xfrm>
        </p:spPr>
        <p:txBody>
          <a:bodyPr/>
          <a:lstStyle/>
          <a:p>
            <a:r>
              <a:rPr lang="en-GB" altLang="en-US" dirty="0"/>
              <a:t>Temporary Waiting Spaces (TWS) are provided at:</a:t>
            </a:r>
          </a:p>
          <a:p>
            <a:pPr lvl="1"/>
            <a:r>
              <a:rPr lang="en-GB" altLang="en-US" dirty="0"/>
              <a:t>Sighthill</a:t>
            </a:r>
          </a:p>
          <a:p>
            <a:pPr lvl="1"/>
            <a:r>
              <a:rPr lang="en-GB" altLang="en-US" dirty="0"/>
              <a:t>Merchiston</a:t>
            </a:r>
          </a:p>
          <a:p>
            <a:pPr lvl="1"/>
            <a:r>
              <a:rPr lang="en-GB" altLang="en-US" dirty="0"/>
              <a:t>Craiglockhart</a:t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Temporary Waiting Spaces provide safety for at least 30 minutes until assistance arrives</a:t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Location and further information on Temporary Waiting Spaces available on the </a:t>
            </a:r>
            <a:r>
              <a:rPr lang="en-GB" altLang="en-US" dirty="0">
                <a:hlinkClick r:id="rId2"/>
              </a:rPr>
              <a:t>Health &amp; Safety website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Temporary Waiting Spaces– </a:t>
            </a:r>
            <a:br>
              <a:rPr lang="en-GB" altLang="en-US" dirty="0"/>
            </a:br>
            <a:r>
              <a:rPr lang="en-GB" altLang="en-US" dirty="0"/>
              <a:t>     </a:t>
            </a:r>
            <a:r>
              <a:rPr lang="en-GB" altLang="en-US" sz="2400" dirty="0"/>
              <a:t>Sighthill, Craiglockhart &amp; Merchiston </a:t>
            </a:r>
            <a:endParaRPr lang="en-GB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4958" y="1417638"/>
            <a:ext cx="6525934" cy="5251722"/>
          </a:xfrm>
        </p:spPr>
        <p:txBody>
          <a:bodyPr/>
          <a:lstStyle/>
          <a:p>
            <a:r>
              <a:rPr lang="en-GB" altLang="en-US" dirty="0"/>
              <a:t>Fitted with two-way communication systems </a:t>
            </a:r>
          </a:p>
          <a:p>
            <a:r>
              <a:rPr lang="en-GB" altLang="en-US" dirty="0"/>
              <a:t>When the fire alarm sounds proceed to your nearest TWS</a:t>
            </a:r>
          </a:p>
          <a:p>
            <a:r>
              <a:rPr lang="en-GB" altLang="en-US" dirty="0"/>
              <a:t>Press the “Press for Help” button once to initiate a call (do not continue to press or hold during a call)</a:t>
            </a:r>
          </a:p>
          <a:p>
            <a:r>
              <a:rPr lang="en-GB" altLang="en-US" dirty="0"/>
              <a:t>This will also indicate at the fire panel that someone is in the specified TWS</a:t>
            </a:r>
          </a:p>
          <a:p>
            <a:r>
              <a:rPr lang="en-GB" altLang="en-US" dirty="0"/>
              <a:t>The call will be answered - if you get no reply, do not panic, your call has been logged with the 24 hour Security Control office</a:t>
            </a:r>
          </a:p>
          <a:p>
            <a:r>
              <a:rPr lang="en-GB" altLang="en-US" dirty="0"/>
              <a:t>Remain in the TWS until assistance arrives</a:t>
            </a:r>
          </a:p>
        </p:txBody>
      </p:sp>
      <p:pic>
        <p:nvPicPr>
          <p:cNvPr id="2" name="Picture 6" descr="2way-comms-booklet">
            <a:extLst>
              <a:ext uri="{FF2B5EF4-FFF2-40B4-BE49-F238E27FC236}">
                <a16:creationId xmlns:a16="http://schemas.microsoft.com/office/drawing/2014/main" id="{4138EBDA-ADC0-7C66-1ADA-8104FDDE2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4769" t="11081" r="44331" b="5312"/>
          <a:stretch/>
        </p:blipFill>
        <p:spPr bwMode="auto">
          <a:xfrm>
            <a:off x="7236296" y="2132856"/>
            <a:ext cx="1765450" cy="417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4501" y="260648"/>
            <a:ext cx="7525146" cy="1417638"/>
          </a:xfrm>
        </p:spPr>
        <p:txBody>
          <a:bodyPr/>
          <a:lstStyle/>
          <a:p>
            <a:r>
              <a:rPr lang="en-GB" altLang="en-US" dirty="0"/>
              <a:t>Campuses without TWS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557338"/>
            <a:ext cx="8229600" cy="4530725"/>
          </a:xfrm>
        </p:spPr>
        <p:txBody>
          <a:bodyPr/>
          <a:lstStyle/>
          <a:p>
            <a:r>
              <a:rPr lang="en-GB" altLang="en-US" dirty="0"/>
              <a:t>Anyone with mobility difficulties should not use stairways or lifts</a:t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They should proceed to the nearest place of safety</a:t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Their whereabouts should be reported to the security control room on ext. 4444 (0131 455 4444) or via </a:t>
            </a:r>
            <a:r>
              <a:rPr lang="en-GB" dirty="0">
                <a:solidFill>
                  <a:srgbClr val="282828"/>
                </a:solidFill>
                <a:latin typeface="Titillium Web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>
                <a:solidFill>
                  <a:srgbClr val="282828"/>
                </a:solidFill>
                <a:latin typeface="Titillium Web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SafeZone</a:t>
            </a:r>
            <a:r>
              <a:rPr lang="en-GB" dirty="0">
                <a:solidFill>
                  <a:srgbClr val="282828"/>
                </a:solidFill>
                <a:latin typeface="Titillium Web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app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AA56-850A-7520-0549-F18E9980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95FB7-55C9-9006-4342-978F19595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340768"/>
            <a:ext cx="8640762" cy="518403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Health &amp; Safety Office  </a:t>
            </a:r>
            <a:r>
              <a:rPr lang="en-GB" sz="2000" dirty="0">
                <a:hlinkClick r:id="rId2"/>
              </a:rPr>
              <a:t>health&amp;safetyoffice@napier.ac.uk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Health &amp; Safety website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Facilities Service Desk </a:t>
            </a:r>
            <a:r>
              <a:rPr lang="en-GB" sz="2000" dirty="0"/>
              <a:t>ext 5000 </a:t>
            </a:r>
            <a:r>
              <a:rPr lang="en-GB" sz="2000" dirty="0">
                <a:hlinkClick r:id="rId4"/>
              </a:rPr>
              <a:t>FacilitiesServiceDesk@napier.ac.uk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Occupational Health </a:t>
            </a:r>
            <a:r>
              <a:rPr lang="en-GB" sz="2000" dirty="0"/>
              <a:t>contact the People Team </a:t>
            </a:r>
            <a:r>
              <a:rPr lang="en-GB" sz="2000" dirty="0">
                <a:hlinkClick r:id="rId5"/>
              </a:rPr>
              <a:t>HumanResources@napier.ac.uk</a:t>
            </a:r>
            <a:r>
              <a:rPr lang="en-GB" sz="2000" dirty="0"/>
              <a:t> </a:t>
            </a:r>
            <a:endParaRPr lang="en-GB" sz="2000" b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SafeZone app</a:t>
            </a:r>
          </a:p>
          <a:p>
            <a:pPr marL="0" indent="0" algn="l">
              <a:buNone/>
            </a:pPr>
            <a:r>
              <a:rPr lang="en-GB" sz="2000" dirty="0"/>
              <a:t>Download the app:</a:t>
            </a:r>
          </a:p>
          <a:p>
            <a:pPr algn="l"/>
            <a:r>
              <a:rPr lang="en-GB" sz="2000" dirty="0"/>
              <a:t>Apple:</a:t>
            </a:r>
            <a:r>
              <a:rPr lang="en-GB" sz="2000" b="0" i="0" u="none" strike="noStrike" dirty="0">
                <a:solidFill>
                  <a:srgbClr val="666666"/>
                </a:solidFill>
                <a:effectLst/>
                <a:latin typeface="inherit"/>
              </a:rPr>
              <a:t> </a:t>
            </a:r>
            <a:r>
              <a:rPr lang="en-GB" sz="2000" b="1" i="0" u="none" strike="noStrike" dirty="0">
                <a:solidFill>
                  <a:srgbClr val="CC002A"/>
                </a:solidFill>
                <a:effectLst/>
                <a:latin typeface="inherit"/>
                <a:hlinkClick r:id="rId6"/>
              </a:rPr>
              <a:t>SafeZone on the App Store</a:t>
            </a:r>
            <a:endParaRPr lang="en-GB" sz="2000" b="0" i="0" u="none" strike="noStrike" dirty="0">
              <a:solidFill>
                <a:srgbClr val="666666"/>
              </a:solidFill>
              <a:effectLst/>
              <a:latin typeface="inherit"/>
            </a:endParaRPr>
          </a:p>
          <a:p>
            <a:pPr algn="l"/>
            <a:r>
              <a:rPr lang="en-GB" sz="2000" dirty="0"/>
              <a:t>Android:</a:t>
            </a:r>
            <a:r>
              <a:rPr lang="en-GB" sz="2000" b="0" i="0" u="none" strike="noStrike" dirty="0">
                <a:solidFill>
                  <a:srgbClr val="666666"/>
                </a:solidFill>
                <a:effectLst/>
                <a:latin typeface="inherit"/>
              </a:rPr>
              <a:t> </a:t>
            </a:r>
            <a:r>
              <a:rPr lang="en-GB" sz="2000" b="1" i="0" u="none" strike="noStrike" dirty="0">
                <a:solidFill>
                  <a:srgbClr val="CC002A"/>
                </a:solidFill>
                <a:effectLst/>
                <a:latin typeface="inherit"/>
                <a:hlinkClick r:id="rId7"/>
              </a:rPr>
              <a:t>SafeZone on Google P​lay ​</a:t>
            </a:r>
            <a:endParaRPr lang="en-GB" sz="2000" b="0" i="0" u="none" strike="noStrike" dirty="0">
              <a:solidFill>
                <a:srgbClr val="666666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Health &amp; Safety face to face training </a:t>
            </a:r>
            <a:r>
              <a:rPr lang="en-GB" sz="2000" dirty="0"/>
              <a:t>– HR Connect / Learning</a:t>
            </a: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419A9A70-CA1C-6026-4668-5D1A26DEA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765271" y="5373216"/>
            <a:ext cx="1390640" cy="13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5F1D-B01E-27EA-34F0-09EADE78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&amp; Safety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CD99-9043-666D-1A4E-BC460B29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Sean Hughes, Interim Head of Health &amp; Safety</a:t>
            </a:r>
          </a:p>
          <a:p>
            <a:r>
              <a:rPr lang="en-GB" dirty="0"/>
              <a:t>David Conner, Health &amp; Safety Manager</a:t>
            </a:r>
          </a:p>
          <a:p>
            <a:r>
              <a:rPr lang="en-GB" dirty="0"/>
              <a:t>Kevin Weir, Fire Safety Adviser (p/t Mon – Wed)</a:t>
            </a:r>
          </a:p>
          <a:p>
            <a:r>
              <a:rPr lang="en-GB" dirty="0"/>
              <a:t>Ruth Thin, Health &amp; Safety Co-ordinator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Health &amp; Safety Office</a:t>
            </a:r>
          </a:p>
          <a:p>
            <a:pPr marL="0" indent="0">
              <a:buNone/>
            </a:pPr>
            <a:r>
              <a:rPr lang="en-GB" dirty="0"/>
              <a:t>6.B.22 Sighthill Campus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health&amp;safetyoffice@napier.ac.uk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2ADCC-C081-CBAE-72E8-FD5395C82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5494908"/>
            <a:ext cx="2224039" cy="139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3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Health &amp; Safety Team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557338"/>
            <a:ext cx="8317234" cy="50400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Provide information, training and advice on all aspects of health, safety and welfare</a:t>
            </a:r>
          </a:p>
          <a:p>
            <a:pPr>
              <a:spcAft>
                <a:spcPts val="600"/>
              </a:spcAft>
            </a:pPr>
            <a:r>
              <a:rPr lang="en-GB" dirty="0"/>
              <a:t>Monitor fire precautions and procedures</a:t>
            </a:r>
          </a:p>
          <a:p>
            <a:pPr>
              <a:spcAft>
                <a:spcPts val="600"/>
              </a:spcAft>
            </a:pPr>
            <a:r>
              <a:rPr lang="en-GB" dirty="0"/>
              <a:t>Accident/incident investigations, reports, recommendations and statistics</a:t>
            </a:r>
          </a:p>
          <a:p>
            <a:pPr>
              <a:spcAft>
                <a:spcPts val="600"/>
              </a:spcAft>
            </a:pPr>
            <a:r>
              <a:rPr lang="en-GB" dirty="0"/>
              <a:t>Advise on the implementation and compliance of all relevant health and safety legislation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2BEDB2-0F06-D947-C04C-3C79299A5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382"/>
          <a:stretch/>
        </p:blipFill>
        <p:spPr>
          <a:xfrm>
            <a:off x="7132146" y="4869160"/>
            <a:ext cx="2011854" cy="213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Your Responsibilities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557338"/>
            <a:ext cx="8317234" cy="50400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Comply with all health and safety policies and procedures</a:t>
            </a:r>
          </a:p>
          <a:p>
            <a:pPr>
              <a:spcAft>
                <a:spcPts val="600"/>
              </a:spcAft>
            </a:pPr>
            <a:r>
              <a:rPr lang="en-GB" dirty="0"/>
              <a:t>Follow safe systems of work</a:t>
            </a:r>
          </a:p>
          <a:p>
            <a:pPr>
              <a:spcAft>
                <a:spcPts val="600"/>
              </a:spcAft>
            </a:pPr>
            <a:r>
              <a:rPr lang="en-GB" dirty="0"/>
              <a:t>Use machinery, materials, Personal Protective Equipment etc. as instructed</a:t>
            </a:r>
          </a:p>
          <a:p>
            <a:pPr>
              <a:spcAft>
                <a:spcPts val="600"/>
              </a:spcAft>
            </a:pPr>
            <a:r>
              <a:rPr lang="en-GB" dirty="0"/>
              <a:t>Participate in health and safety training</a:t>
            </a:r>
          </a:p>
          <a:p>
            <a:pPr>
              <a:spcAft>
                <a:spcPts val="600"/>
              </a:spcAft>
            </a:pPr>
            <a:r>
              <a:rPr lang="en-GB" dirty="0"/>
              <a:t>Report all hazards and risks</a:t>
            </a:r>
          </a:p>
          <a:p>
            <a:pPr>
              <a:spcAft>
                <a:spcPts val="600"/>
              </a:spcAft>
            </a:pPr>
            <a:r>
              <a:rPr lang="en-GB" dirty="0"/>
              <a:t>Work safely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4C5EF-C9E6-A283-623A-B2EF58D0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547" y="4725144"/>
            <a:ext cx="1447925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Accidents/Incidents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7775" y="1628800"/>
            <a:ext cx="8317234" cy="50400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In the event of any illness or injury on campus, contact a trained First Aider via the Security Control Room (0131 455 4444 or internal ext. 4444), the Campus Reception​ or the SafeZone app</a:t>
            </a:r>
          </a:p>
          <a:p>
            <a:pPr>
              <a:spcAft>
                <a:spcPts val="600"/>
              </a:spcAft>
            </a:pPr>
            <a:r>
              <a:rPr lang="en-GB" dirty="0"/>
              <a:t>All incidents should be reported using the Health &amp; Safety Incident Report Form (available on the </a:t>
            </a:r>
            <a:r>
              <a:rPr lang="en-GB" dirty="0">
                <a:hlinkClick r:id="rId3"/>
              </a:rPr>
              <a:t>H&amp;S website</a:t>
            </a:r>
            <a:r>
              <a:rPr lang="en-GB" dirty="0"/>
              <a:t>)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 marL="0" lvl="0" indent="0" eaLnBrk="1" hangingPunct="1">
              <a:buNone/>
            </a:pPr>
            <a:r>
              <a:rPr lang="en-GB" sz="1400" dirty="0">
                <a:solidFill>
                  <a:srgbClr val="000000"/>
                </a:solidFill>
              </a:rPr>
              <a:t>Policy: 	</a:t>
            </a:r>
            <a:r>
              <a:rPr lang="en-GB" sz="1400" dirty="0">
                <a:solidFill>
                  <a:srgbClr val="000000"/>
                </a:solidFill>
                <a:hlinkClick r:id="rId4"/>
              </a:rPr>
              <a:t>Accident, Dangerous Occurrence, Disease &amp; Near Miss Policy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48E14-3B5B-9FC8-938F-C20313A9B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256" y="4509120"/>
            <a:ext cx="1531753" cy="18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DF4D-2BA6-1FAB-49C4-71482827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5F71E-8CA2-A3F3-5B9A-D24C985E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988840"/>
            <a:ext cx="8229600" cy="4099223"/>
          </a:xfrm>
        </p:spPr>
        <p:txBody>
          <a:bodyPr/>
          <a:lstStyle/>
          <a:p>
            <a:r>
              <a:rPr lang="en-GB" dirty="0"/>
              <a:t>Occupational Health Service is managed by the </a:t>
            </a:r>
            <a:r>
              <a:rPr lang="en-GB"/>
              <a:t>People Team through </a:t>
            </a:r>
            <a:r>
              <a:rPr lang="en-GB" dirty="0"/>
              <a:t>an external provider</a:t>
            </a:r>
          </a:p>
          <a:p>
            <a:r>
              <a:rPr lang="en-GB" dirty="0"/>
              <a:t>Contact </a:t>
            </a:r>
            <a:r>
              <a:rPr lang="en-GB" dirty="0">
                <a:hlinkClick r:id="rId2"/>
              </a:rPr>
              <a:t>HumanResources@napier.ac.uk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BAC5E-6651-CFC3-FE14-2163BFF1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581128"/>
            <a:ext cx="1371719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Stock Photo 5432 &lt;strong&gt;Untidy&lt;/strong&gt; wastepaper basket ...">
            <a:extLst>
              <a:ext uri="{FF2B5EF4-FFF2-40B4-BE49-F238E27FC236}">
                <a16:creationId xmlns:a16="http://schemas.microsoft.com/office/drawing/2014/main" id="{7740F222-FBC9-5E40-EA02-E0094A9C8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823212"/>
            <a:ext cx="3059832" cy="2034788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Stay Safe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29141" y="1196752"/>
            <a:ext cx="8317234" cy="54726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Slips, trips and falls are still the major cause of accidents</a:t>
            </a:r>
          </a:p>
          <a:p>
            <a:pPr>
              <a:spcAft>
                <a:spcPts val="600"/>
              </a:spcAft>
            </a:pPr>
            <a:r>
              <a:rPr lang="en-GB" dirty="0"/>
              <a:t>To prevent them: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don’t leave things lying around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clean up spills straight away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keep work areas / walkways / corridors tidy and clear</a:t>
            </a:r>
          </a:p>
          <a:p>
            <a:pPr>
              <a:spcAft>
                <a:spcPts val="600"/>
              </a:spcAft>
            </a:pPr>
            <a:r>
              <a:rPr lang="en-GB" dirty="0"/>
              <a:t>If you spot a hazard, report it immediately to your line manager</a:t>
            </a:r>
          </a:p>
          <a:p>
            <a:pPr>
              <a:spcAft>
                <a:spcPts val="600"/>
              </a:spcAft>
            </a:pPr>
            <a:r>
              <a:rPr lang="en-GB" dirty="0"/>
              <a:t>Report any damaged electrical equipment </a:t>
            </a:r>
            <a:br>
              <a:rPr lang="en-GB" dirty="0"/>
            </a:br>
            <a:r>
              <a:rPr lang="en-GB" dirty="0"/>
              <a:t>including cables and extension leads</a:t>
            </a:r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  <a:p>
            <a:pPr marL="0" lvl="0" indent="0" eaLnBrk="1" hangingPunct="1">
              <a:buNone/>
            </a:pPr>
            <a:r>
              <a:rPr lang="en-GB" sz="1400" dirty="0">
                <a:solidFill>
                  <a:srgbClr val="000000"/>
                </a:solidFill>
              </a:rPr>
              <a:t>Policy: 	</a:t>
            </a:r>
            <a:r>
              <a:rPr lang="en-GB" sz="1400" dirty="0">
                <a:solidFill>
                  <a:srgbClr val="000000"/>
                </a:solidFill>
                <a:hlinkClick r:id="rId3"/>
              </a:rPr>
              <a:t>Housekeeping Policy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3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Your Work Environment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DA995-FCBA-C599-C68B-A379869B1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747077"/>
            <a:ext cx="2491956" cy="2110923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196752"/>
            <a:ext cx="8317234" cy="566124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Tips for improving your work environment 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Adjust your chair and desk setup to find the most comfortable position for your work. As a broad guide, your arms should be approximately horizontal and your eyes at the same height as the top of the monitor casing.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Make sure there is enough space underneath your desk to move your legs freely. Move any obstacles such as boxes or equipment.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Avoid excess pressure on the backs of your legs and knees. A footrest, particularly for smaller users, may be helpful.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Arrange your desk and screen so that bright lights are not </a:t>
            </a:r>
            <a:br>
              <a:rPr lang="en-GB" sz="2000" dirty="0"/>
            </a:br>
            <a:r>
              <a:rPr lang="en-GB" sz="2000" dirty="0"/>
              <a:t>reflected in the screen. You shouldn't be directly </a:t>
            </a:r>
            <a:br>
              <a:rPr lang="en-GB" sz="2000" dirty="0"/>
            </a:br>
            <a:r>
              <a:rPr lang="en-GB" sz="2000" dirty="0"/>
              <a:t>facing windows or bright lights. Adjust curtains </a:t>
            </a:r>
            <a:br>
              <a:rPr lang="en-GB" sz="2000" dirty="0"/>
            </a:br>
            <a:r>
              <a:rPr lang="en-GB" sz="2000" dirty="0"/>
              <a:t>and blinds to prevent unwanted light.</a:t>
            </a:r>
          </a:p>
          <a:p>
            <a:pPr marL="57150" indent="0">
              <a:spcAft>
                <a:spcPts val="600"/>
              </a:spcAft>
              <a:buNone/>
            </a:pPr>
            <a:endParaRPr lang="en-GB" sz="2000" dirty="0"/>
          </a:p>
          <a:p>
            <a:pPr marL="0" lvl="0" indent="0" eaLnBrk="1" hangingPunct="1">
              <a:buNone/>
            </a:pPr>
            <a:r>
              <a:rPr lang="en-GB" sz="1400" dirty="0">
                <a:solidFill>
                  <a:srgbClr val="000000"/>
                </a:solidFill>
              </a:rPr>
              <a:t>Policy: 	</a:t>
            </a:r>
            <a:r>
              <a:rPr lang="en-GB" sz="1400" dirty="0">
                <a:solidFill>
                  <a:srgbClr val="000000"/>
                </a:solidFill>
                <a:hlinkClick r:id="rId3"/>
              </a:rPr>
              <a:t>Display Screen Equipment (DSE) Policy</a:t>
            </a:r>
            <a:endParaRPr lang="en-GB" sz="1400" dirty="0">
              <a:solidFill>
                <a:srgbClr val="000000"/>
              </a:solidFill>
            </a:endParaRPr>
          </a:p>
          <a:p>
            <a:pPr marL="57150" indent="0">
              <a:spcAft>
                <a:spcPts val="600"/>
              </a:spcAft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65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SU-MPC - Education and Youth">
            <a:extLst>
              <a:ext uri="{FF2B5EF4-FFF2-40B4-BE49-F238E27FC236}">
                <a16:creationId xmlns:a16="http://schemas.microsoft.com/office/drawing/2014/main" id="{A43EEC2F-F0A4-C951-ADBB-EBC1114D1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516" y="5180454"/>
            <a:ext cx="1730484" cy="1821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6497654" cy="1417638"/>
          </a:xfrm>
        </p:spPr>
        <p:txBody>
          <a:bodyPr/>
          <a:lstStyle/>
          <a:p>
            <a:r>
              <a:rPr lang="en-GB" altLang="en-US" dirty="0"/>
              <a:t>Manual Handling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1199" y="1052736"/>
            <a:ext cx="8485012" cy="604867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b="1" dirty="0"/>
              <a:t>Do</a:t>
            </a:r>
            <a:r>
              <a:rPr lang="en-GB" sz="2400" dirty="0"/>
              <a:t> size up the job first - if it is too big to carry alone get help from a colleague or lifting equipment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Do</a:t>
            </a:r>
            <a:r>
              <a:rPr lang="en-GB" sz="2400" dirty="0"/>
              <a:t> use mechanical devices such as hoists, cranes, trolleys or forklift trucks wherever possible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Do</a:t>
            </a:r>
            <a:r>
              <a:rPr lang="en-GB" sz="2400" dirty="0"/>
              <a:t> wear protective clothing if necessary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400" b="1" dirty="0"/>
              <a:t>Don’t</a:t>
            </a:r>
            <a:r>
              <a:rPr lang="en-GB" sz="2400" dirty="0"/>
              <a:t> carry so much that you cannot see where you are going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Don’t</a:t>
            </a:r>
            <a:r>
              <a:rPr lang="en-GB" sz="2400" dirty="0"/>
              <a:t> jerk at a heavy load - this is more likely to strain an arm, shoulder or back than shift the load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Don’t</a:t>
            </a:r>
            <a:r>
              <a:rPr lang="en-GB" sz="2400" dirty="0"/>
              <a:t> keep trying to lift a load which you know is too heavy for you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Don’t</a:t>
            </a:r>
            <a:r>
              <a:rPr lang="en-GB" sz="2400" dirty="0"/>
              <a:t> change grip </a:t>
            </a:r>
            <a:r>
              <a:rPr lang="en-GB" sz="2400"/>
              <a:t>while carrying - rest </a:t>
            </a:r>
            <a:r>
              <a:rPr lang="en-GB" sz="2400" dirty="0"/>
              <a:t>the load in </a:t>
            </a:r>
            <a:br>
              <a:rPr lang="en-GB" sz="2400" dirty="0"/>
            </a:br>
            <a:r>
              <a:rPr lang="en-GB" sz="2400" dirty="0"/>
              <a:t>a firm support then change</a:t>
            </a:r>
          </a:p>
          <a:p>
            <a:pPr marL="0" lvl="0" indent="0" eaLnBrk="1" hangingPunct="1">
              <a:buNone/>
            </a:pPr>
            <a:r>
              <a:rPr lang="en-GB" sz="1400" dirty="0">
                <a:solidFill>
                  <a:srgbClr val="000000"/>
                </a:solidFill>
              </a:rPr>
              <a:t>Policy: 	</a:t>
            </a:r>
            <a:r>
              <a:rPr lang="en-GB" sz="1400" dirty="0">
                <a:solidFill>
                  <a:srgbClr val="000000"/>
                </a:solidFill>
                <a:hlinkClick r:id="rId3"/>
              </a:rPr>
              <a:t>Manual Handling Policy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862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6459"/>
            <a:ext cx="7570986" cy="1403351"/>
          </a:xfrm>
        </p:spPr>
        <p:txBody>
          <a:bodyPr/>
          <a:lstStyle/>
          <a:p>
            <a:r>
              <a:rPr dirty="0">
                <a:sym typeface="Webdings" pitchFamily="18" charset="2"/>
              </a:rPr>
              <a:t>Control of Substances Hazardous </a:t>
            </a:r>
            <a:br>
              <a:rPr dirty="0">
                <a:sym typeface="Webdings" pitchFamily="18" charset="2"/>
              </a:rPr>
            </a:br>
            <a:r>
              <a:rPr dirty="0">
                <a:sym typeface="Webdings" pitchFamily="18" charset="2"/>
              </a:rPr>
              <a:t> to Health (COSHH)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99"/>
            <a:ext cx="8229600" cy="5102741"/>
          </a:xfrm>
        </p:spPr>
        <p:txBody>
          <a:bodyPr/>
          <a:lstStyle/>
          <a:p>
            <a:pPr eaLnBrk="1" hangingPunct="1"/>
            <a:r>
              <a:rPr lang="en-GB" dirty="0"/>
              <a:t>COSHH regulations are designed to protect you from hazardous substances used at work</a:t>
            </a:r>
          </a:p>
          <a:p>
            <a:pPr eaLnBrk="1" hangingPunct="1"/>
            <a:r>
              <a:rPr lang="en-GB" dirty="0"/>
              <a:t>Follow the University’s instructions and use control measures properly</a:t>
            </a:r>
          </a:p>
          <a:p>
            <a:pPr eaLnBrk="1" hangingPunct="1"/>
            <a:r>
              <a:rPr lang="en-GB" dirty="0"/>
              <a:t>Read all hazard warning signs and instructions on containers - they should tell you if a substance is toxic or causes burns etc.</a:t>
            </a:r>
          </a:p>
          <a:p>
            <a:pPr eaLnBrk="1" hangingPunct="1"/>
            <a:r>
              <a:rPr lang="en-GB" dirty="0"/>
              <a:t>Before you use a substance, find out what to do</a:t>
            </a:r>
            <a:br>
              <a:rPr lang="en-GB" dirty="0"/>
            </a:br>
            <a:r>
              <a:rPr lang="en-GB" dirty="0"/>
              <a:t>if it spills on your skin or clothes</a:t>
            </a:r>
          </a:p>
          <a:p>
            <a:pPr eaLnBrk="1" hangingPunct="1"/>
            <a:r>
              <a:rPr lang="en-GB" dirty="0"/>
              <a:t>If in doubt, stop and contact your line manager</a:t>
            </a:r>
          </a:p>
          <a:p>
            <a:pPr marL="0" indent="0" eaLnBrk="1" hangingPunct="1">
              <a:buNone/>
            </a:pPr>
            <a:endParaRPr lang="en-GB" dirty="0"/>
          </a:p>
          <a:p>
            <a:pPr marL="0" indent="0" eaLnBrk="1" hangingPunct="1">
              <a:buNone/>
            </a:pPr>
            <a:r>
              <a:rPr lang="en-GB" sz="1400" dirty="0"/>
              <a:t>Policies: 	</a:t>
            </a:r>
            <a:r>
              <a:rPr lang="en-GB" sz="1400" dirty="0">
                <a:hlinkClick r:id="rId2"/>
              </a:rPr>
              <a:t>Control of Substances Hazardous to Health (COSHH) Policy</a:t>
            </a:r>
            <a:endParaRPr lang="en-GB" sz="1400" dirty="0"/>
          </a:p>
          <a:p>
            <a:pPr marL="0" indent="0" eaLnBrk="1" hangingPunct="1">
              <a:buNone/>
            </a:pPr>
            <a:r>
              <a:rPr lang="en-GB" sz="1400" dirty="0"/>
              <a:t>	</a:t>
            </a:r>
            <a:r>
              <a:rPr lang="en-GB" sz="1400" dirty="0">
                <a:hlinkClick r:id="rId2"/>
              </a:rPr>
              <a:t>Hazardous Substances (Safe Purchase, Storage, Transportation and Disposal)  Policy</a:t>
            </a:r>
            <a:endParaRPr lang="en-GB" sz="1400" dirty="0"/>
          </a:p>
        </p:txBody>
      </p:sp>
      <p:pic>
        <p:nvPicPr>
          <p:cNvPr id="7" name="Picture 6" descr="https://osha.europa.eu/sites/default/files/large_new-clp-pictogram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1845101" cy="1845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CC"/>
      </a:hlink>
      <a:folHlink>
        <a:srgbClr val="0033CC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A385D0C8D8C47A98B59D1CD85EB84" ma:contentTypeVersion="58" ma:contentTypeDescription="Create a new document." ma:contentTypeScope="" ma:versionID="e14a39b5b161ef92f2c6e2c78a14d7b4">
  <xsd:schema xmlns:xsd="http://www.w3.org/2001/XMLSchema" xmlns:xs="http://www.w3.org/2001/XMLSchema" xmlns:p="http://schemas.microsoft.com/office/2006/metadata/properties" xmlns:ns1="http://schemas.microsoft.com/sharepoint/v3" xmlns:ns2="9f529f78-ed6f-48d3-b46c-6404c3221dfa" targetNamespace="http://schemas.microsoft.com/office/2006/metadata/properties" ma:root="true" ma:fieldsID="bb60780420ce2e76185e0c97447ba8ad" ns1:_="" ns2:_="">
    <xsd:import namespace="http://schemas.microsoft.com/sharepoint/v3"/>
    <xsd:import namespace="9f529f78-ed6f-48d3-b46c-6404c3221df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29f78-ed6f-48d3-b46c-6404c3221d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51B988-F5F2-4A26-8BA0-3B2155457B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C524A8-934D-4A81-8AB4-30130C081756}"/>
</file>

<file path=customXml/itemProps3.xml><?xml version="1.0" encoding="utf-8"?>
<ds:datastoreItem xmlns:ds="http://schemas.openxmlformats.org/officeDocument/2006/customXml" ds:itemID="{A816CA10-AD55-442F-A34C-851165E38723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b110f892-0364-40fd-945c-01371af183d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385</TotalTime>
  <Words>1286</Words>
  <Application>Microsoft Office PowerPoint</Application>
  <PresentationFormat>On-screen Show (4:3)</PresentationFormat>
  <Paragraphs>136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inherit</vt:lpstr>
      <vt:lpstr>Titillium</vt:lpstr>
      <vt:lpstr>Titillium Web</vt:lpstr>
      <vt:lpstr>Webdings</vt:lpstr>
      <vt:lpstr>Default Design</vt:lpstr>
      <vt:lpstr>Health, Safety &amp; Fire Staff (Associates) Induction</vt:lpstr>
      <vt:lpstr>Health &amp; Safety Team</vt:lpstr>
      <vt:lpstr>Your Responsibilities</vt:lpstr>
      <vt:lpstr>Accidents/Incidents</vt:lpstr>
      <vt:lpstr>Occupational Health</vt:lpstr>
      <vt:lpstr>Stay Safe</vt:lpstr>
      <vt:lpstr>Your Work Environment</vt:lpstr>
      <vt:lpstr>Manual Handling</vt:lpstr>
      <vt:lpstr>Control of Substances Hazardous   to Health (COSHH)</vt:lpstr>
      <vt:lpstr>Fire or Emergency Procedures</vt:lpstr>
      <vt:lpstr>PowerPoint Presentation</vt:lpstr>
      <vt:lpstr>Assembly points</vt:lpstr>
      <vt:lpstr>PEEPs (Personal Emergency Evacuation Plans)</vt:lpstr>
      <vt:lpstr>Temporary Waiting Spaces</vt:lpstr>
      <vt:lpstr>Temporary Waiting Spaces–       Sighthill, Craiglockhart &amp; Merchiston </vt:lpstr>
      <vt:lpstr>Campuses without TWS</vt:lpstr>
      <vt:lpstr>Useful contacts</vt:lpstr>
      <vt:lpstr>Health &amp; Safety Team</vt:lpstr>
    </vt:vector>
  </TitlesOfParts>
  <Company>Napier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(Associates) Induction v1.0 2024-04</dc:title>
  <dc:creator>cu54</dc:creator>
  <cp:lastModifiedBy>Thin, Ruth</cp:lastModifiedBy>
  <cp:revision>41</cp:revision>
  <dcterms:created xsi:type="dcterms:W3CDTF">2005-09-21T13:55:19Z</dcterms:created>
  <dcterms:modified xsi:type="dcterms:W3CDTF">2024-04-18T11:02:44Z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0x010100F28A385D0C8D8C47A98B59D1CD85EB84</vt:lpwstr>
  </property>
</Properties>
</file>